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sldIdLst>
    <p:sldId id="256" r:id="rId2"/>
    <p:sldId id="257" r:id="rId3"/>
    <p:sldId id="476" r:id="rId4"/>
    <p:sldId id="346" r:id="rId5"/>
    <p:sldId id="477" r:id="rId6"/>
    <p:sldId id="478" r:id="rId7"/>
    <p:sldId id="479" r:id="rId8"/>
    <p:sldId id="480" r:id="rId9"/>
    <p:sldId id="481" r:id="rId10"/>
    <p:sldId id="482" r:id="rId11"/>
    <p:sldId id="483" r:id="rId12"/>
    <p:sldId id="484" r:id="rId13"/>
    <p:sldId id="485" r:id="rId14"/>
    <p:sldId id="486" r:id="rId15"/>
    <p:sldId id="487" r:id="rId16"/>
    <p:sldId id="474" r:id="rId17"/>
    <p:sldId id="345" r:id="rId18"/>
    <p:sldId id="347" r:id="rId19"/>
    <p:sldId id="348" r:id="rId20"/>
    <p:sldId id="349" r:id="rId21"/>
    <p:sldId id="350" r:id="rId22"/>
    <p:sldId id="472" r:id="rId23"/>
    <p:sldId id="473" r:id="rId24"/>
    <p:sldId id="354" r:id="rId25"/>
    <p:sldId id="356" r:id="rId26"/>
    <p:sldId id="355" r:id="rId27"/>
    <p:sldId id="357" r:id="rId28"/>
    <p:sldId id="358" r:id="rId29"/>
    <p:sldId id="359" r:id="rId30"/>
    <p:sldId id="360" r:id="rId31"/>
    <p:sldId id="362" r:id="rId32"/>
    <p:sldId id="475" r:id="rId33"/>
    <p:sldId id="488" r:id="rId34"/>
    <p:sldId id="509" r:id="rId35"/>
    <p:sldId id="489" r:id="rId36"/>
    <p:sldId id="490" r:id="rId37"/>
    <p:sldId id="460" r:id="rId38"/>
    <p:sldId id="491" r:id="rId39"/>
    <p:sldId id="492" r:id="rId40"/>
    <p:sldId id="493" r:id="rId41"/>
    <p:sldId id="494" r:id="rId42"/>
    <p:sldId id="495" r:id="rId43"/>
    <p:sldId id="496" r:id="rId44"/>
    <p:sldId id="497" r:id="rId45"/>
    <p:sldId id="498" r:id="rId46"/>
    <p:sldId id="376" r:id="rId47"/>
    <p:sldId id="499" r:id="rId48"/>
    <p:sldId id="398" r:id="rId49"/>
    <p:sldId id="500" r:id="rId50"/>
    <p:sldId id="501" r:id="rId51"/>
    <p:sldId id="502" r:id="rId52"/>
    <p:sldId id="503" r:id="rId53"/>
    <p:sldId id="504" r:id="rId54"/>
    <p:sldId id="505" r:id="rId55"/>
    <p:sldId id="506" r:id="rId56"/>
    <p:sldId id="507" r:id="rId57"/>
    <p:sldId id="511" r:id="rId58"/>
    <p:sldId id="508" r:id="rId59"/>
    <p:sldId id="409" r:id="rId60"/>
    <p:sldId id="510" r:id="rId61"/>
    <p:sldId id="512" r:id="rId62"/>
    <p:sldId id="513" r:id="rId63"/>
    <p:sldId id="514" r:id="rId64"/>
    <p:sldId id="515" r:id="rId65"/>
    <p:sldId id="517" r:id="rId66"/>
    <p:sldId id="516" r:id="rId67"/>
    <p:sldId id="518" r:id="rId68"/>
    <p:sldId id="519" r:id="rId69"/>
    <p:sldId id="520" r:id="rId70"/>
    <p:sldId id="521" r:id="rId71"/>
    <p:sldId id="522" r:id="rId72"/>
    <p:sldId id="523" r:id="rId73"/>
    <p:sldId id="524" r:id="rId74"/>
    <p:sldId id="525" r:id="rId75"/>
    <p:sldId id="526" r:id="rId76"/>
    <p:sldId id="527" r:id="rId77"/>
    <p:sldId id="529" r:id="rId78"/>
    <p:sldId id="528" r:id="rId79"/>
    <p:sldId id="530" r:id="rId80"/>
    <p:sldId id="531" r:id="rId81"/>
    <p:sldId id="532" r:id="rId82"/>
    <p:sldId id="533" r:id="rId83"/>
    <p:sldId id="534" r:id="rId84"/>
    <p:sldId id="535" r:id="rId85"/>
    <p:sldId id="537" r:id="rId86"/>
    <p:sldId id="461" r:id="rId87"/>
    <p:sldId id="538" r:id="rId88"/>
    <p:sldId id="539" r:id="rId89"/>
    <p:sldId id="548" r:id="rId90"/>
    <p:sldId id="540" r:id="rId91"/>
    <p:sldId id="541" r:id="rId92"/>
    <p:sldId id="542" r:id="rId93"/>
    <p:sldId id="543" r:id="rId94"/>
    <p:sldId id="544" r:id="rId95"/>
    <p:sldId id="545" r:id="rId96"/>
    <p:sldId id="546" r:id="rId97"/>
    <p:sldId id="556" r:id="rId98"/>
    <p:sldId id="557" r:id="rId99"/>
    <p:sldId id="547" r:id="rId100"/>
    <p:sldId id="418" r:id="rId101"/>
    <p:sldId id="549" r:id="rId102"/>
    <p:sldId id="550" r:id="rId103"/>
    <p:sldId id="561" r:id="rId104"/>
    <p:sldId id="447" r:id="rId105"/>
    <p:sldId id="448" r:id="rId106"/>
    <p:sldId id="551" r:id="rId107"/>
    <p:sldId id="470" r:id="rId108"/>
    <p:sldId id="552" r:id="rId109"/>
    <p:sldId id="435" r:id="rId110"/>
    <p:sldId id="553" r:id="rId111"/>
    <p:sldId id="437" r:id="rId112"/>
    <p:sldId id="438" r:id="rId113"/>
    <p:sldId id="554" r:id="rId114"/>
    <p:sldId id="555" r:id="rId115"/>
    <p:sldId id="427" r:id="rId116"/>
    <p:sldId id="428" r:id="rId117"/>
    <p:sldId id="429" r:id="rId118"/>
    <p:sldId id="430" r:id="rId119"/>
    <p:sldId id="431" r:id="rId120"/>
    <p:sldId id="432" r:id="rId121"/>
    <p:sldId id="558" r:id="rId122"/>
    <p:sldId id="559" r:id="rId123"/>
    <p:sldId id="560" r:id="rId124"/>
    <p:sldId id="258" r:id="rId125"/>
    <p:sldId id="341" r:id="rId126"/>
    <p:sldId id="536" r:id="rId12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BBE0E3"/>
    <a:srgbClr val="C3C3C3"/>
    <a:srgbClr val="D4F5FF"/>
    <a:srgbClr val="CEF4FF"/>
    <a:srgbClr val="C0F0FF"/>
    <a:srgbClr val="CCF3FF"/>
    <a:srgbClr val="C8F2FF"/>
    <a:srgbClr val="C4F1FF"/>
    <a:srgbClr val="D2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72" autoAdjust="0"/>
    <p:restoredTop sz="69556" autoAdjust="0"/>
  </p:normalViewPr>
  <p:slideViewPr>
    <p:cSldViewPr>
      <p:cViewPr varScale="1">
        <p:scale>
          <a:sx n="113" d="100"/>
          <a:sy n="113" d="100"/>
        </p:scale>
        <p:origin x="3042" y="96"/>
      </p:cViewPr>
      <p:guideLst>
        <p:guide orient="horz" pos="2160"/>
        <p:guide pos="2880"/>
      </p:guideLst>
    </p:cSldViewPr>
  </p:slideViewPr>
  <p:notesTextViewPr>
    <p:cViewPr>
      <p:scale>
        <a:sx n="150" d="100"/>
        <a:sy n="150" d="100"/>
      </p:scale>
      <p:origin x="0" y="0"/>
    </p:cViewPr>
  </p:notesTextViewPr>
  <p:sorterViewPr>
    <p:cViewPr>
      <p:scale>
        <a:sx n="200" d="100"/>
        <a:sy n="200" d="100"/>
      </p:scale>
      <p:origin x="0" y="-8188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8.wmf"/><Relationship Id="rId5" Type="http://schemas.openxmlformats.org/officeDocument/2006/relationships/image" Target="../media/image143.wmf"/><Relationship Id="rId4" Type="http://schemas.openxmlformats.org/officeDocument/2006/relationships/image" Target="../media/image14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52.wmf"/><Relationship Id="rId7" Type="http://schemas.openxmlformats.org/officeDocument/2006/relationships/image" Target="../media/image156.wmf"/><Relationship Id="rId2" Type="http://schemas.openxmlformats.org/officeDocument/2006/relationships/image" Target="../media/image151.wmf"/><Relationship Id="rId1" Type="http://schemas.openxmlformats.org/officeDocument/2006/relationships/image" Target="../media/image150.wmf"/><Relationship Id="rId6" Type="http://schemas.openxmlformats.org/officeDocument/2006/relationships/image" Target="../media/image155.wmf"/><Relationship Id="rId5" Type="http://schemas.openxmlformats.org/officeDocument/2006/relationships/image" Target="../media/image154.wmf"/><Relationship Id="rId4" Type="http://schemas.openxmlformats.org/officeDocument/2006/relationships/image" Target="../media/image15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9.wmf"/><Relationship Id="rId6" Type="http://schemas.openxmlformats.org/officeDocument/2006/relationships/image" Target="../media/image151.wmf"/><Relationship Id="rId5" Type="http://schemas.openxmlformats.org/officeDocument/2006/relationships/image" Target="../media/image150.wmf"/><Relationship Id="rId4" Type="http://schemas.openxmlformats.org/officeDocument/2006/relationships/image" Target="../media/image162.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70.wmf"/><Relationship Id="rId3" Type="http://schemas.openxmlformats.org/officeDocument/2006/relationships/image" Target="../media/image155.wmf"/><Relationship Id="rId7" Type="http://schemas.openxmlformats.org/officeDocument/2006/relationships/image" Target="../media/image169.wmf"/><Relationship Id="rId12" Type="http://schemas.openxmlformats.org/officeDocument/2006/relationships/image" Target="../media/image174.wmf"/><Relationship Id="rId2" Type="http://schemas.openxmlformats.org/officeDocument/2006/relationships/image" Target="../media/image150.wmf"/><Relationship Id="rId1" Type="http://schemas.openxmlformats.org/officeDocument/2006/relationships/image" Target="../media/image165.wmf"/><Relationship Id="rId6" Type="http://schemas.openxmlformats.org/officeDocument/2006/relationships/image" Target="../media/image168.wmf"/><Relationship Id="rId11" Type="http://schemas.openxmlformats.org/officeDocument/2006/relationships/image" Target="../media/image173.wmf"/><Relationship Id="rId5" Type="http://schemas.openxmlformats.org/officeDocument/2006/relationships/image" Target="../media/image167.wmf"/><Relationship Id="rId10" Type="http://schemas.openxmlformats.org/officeDocument/2006/relationships/image" Target="../media/image172.wmf"/><Relationship Id="rId4" Type="http://schemas.openxmlformats.org/officeDocument/2006/relationships/image" Target="../media/image166.wmf"/><Relationship Id="rId9" Type="http://schemas.openxmlformats.org/officeDocument/2006/relationships/image" Target="../media/image17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0.wmf"/><Relationship Id="rId1" Type="http://schemas.openxmlformats.org/officeDocument/2006/relationships/image" Target="../media/image165.wmf"/><Relationship Id="rId6" Type="http://schemas.openxmlformats.org/officeDocument/2006/relationships/image" Target="../media/image176.wmf"/><Relationship Id="rId5" Type="http://schemas.openxmlformats.org/officeDocument/2006/relationships/image" Target="../media/image175.wmf"/><Relationship Id="rId4" Type="http://schemas.openxmlformats.org/officeDocument/2006/relationships/image" Target="../media/image16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66.wmf"/><Relationship Id="rId7" Type="http://schemas.openxmlformats.org/officeDocument/2006/relationships/image" Target="../media/image179.wmf"/><Relationship Id="rId2" Type="http://schemas.openxmlformats.org/officeDocument/2006/relationships/image" Target="../media/image155.wmf"/><Relationship Id="rId1" Type="http://schemas.openxmlformats.org/officeDocument/2006/relationships/image" Target="../media/image150.wmf"/><Relationship Id="rId6" Type="http://schemas.openxmlformats.org/officeDocument/2006/relationships/image" Target="../media/image178.wmf"/><Relationship Id="rId5" Type="http://schemas.openxmlformats.org/officeDocument/2006/relationships/image" Target="../media/image177.wmf"/><Relationship Id="rId4" Type="http://schemas.openxmlformats.org/officeDocument/2006/relationships/image" Target="../media/image17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95.wmf"/><Relationship Id="rId7" Type="http://schemas.openxmlformats.org/officeDocument/2006/relationships/image" Target="../media/image199.wmf"/><Relationship Id="rId2" Type="http://schemas.openxmlformats.org/officeDocument/2006/relationships/image" Target="../media/image194.wmf"/><Relationship Id="rId1" Type="http://schemas.openxmlformats.org/officeDocument/2006/relationships/image" Target="../media/image193.wmf"/><Relationship Id="rId6" Type="http://schemas.openxmlformats.org/officeDocument/2006/relationships/image" Target="../media/image198.wmf"/><Relationship Id="rId5" Type="http://schemas.openxmlformats.org/officeDocument/2006/relationships/image" Target="../media/image197.wmf"/><Relationship Id="rId4" Type="http://schemas.openxmlformats.org/officeDocument/2006/relationships/image" Target="../media/image19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03.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image" Target="../media/image207.wmf"/><Relationship Id="rId1" Type="http://schemas.openxmlformats.org/officeDocument/2006/relationships/image" Target="../media/image206.wmf"/><Relationship Id="rId5" Type="http://schemas.openxmlformats.org/officeDocument/2006/relationships/image" Target="../media/image210.wmf"/><Relationship Id="rId4" Type="http://schemas.openxmlformats.org/officeDocument/2006/relationships/image" Target="../media/image209.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215.wmf"/><Relationship Id="rId2" Type="http://schemas.openxmlformats.org/officeDocument/2006/relationships/image" Target="../media/image214.wmf"/><Relationship Id="rId1" Type="http://schemas.openxmlformats.org/officeDocument/2006/relationships/image" Target="../media/image213.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image" Target="../media/image217.wmf"/><Relationship Id="rId1" Type="http://schemas.openxmlformats.org/officeDocument/2006/relationships/image" Target="../media/image216.wmf"/><Relationship Id="rId4" Type="http://schemas.openxmlformats.org/officeDocument/2006/relationships/image" Target="../media/image219.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234.wmf"/><Relationship Id="rId1" Type="http://schemas.openxmlformats.org/officeDocument/2006/relationships/image" Target="../media/image233.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73.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78.wmf"/><Relationship Id="rId2" Type="http://schemas.openxmlformats.org/officeDocument/2006/relationships/image" Target="../media/image277.wmf"/><Relationship Id="rId1" Type="http://schemas.openxmlformats.org/officeDocument/2006/relationships/image" Target="../media/image276.wmf"/><Relationship Id="rId4" Type="http://schemas.openxmlformats.org/officeDocument/2006/relationships/image" Target="../media/image27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87.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8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89.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304.wmf"/><Relationship Id="rId2" Type="http://schemas.openxmlformats.org/officeDocument/2006/relationships/image" Target="../media/image303.wmf"/><Relationship Id="rId1" Type="http://schemas.openxmlformats.org/officeDocument/2006/relationships/image" Target="../media/image302.wmf"/><Relationship Id="rId5" Type="http://schemas.openxmlformats.org/officeDocument/2006/relationships/image" Target="../media/image306.wmf"/><Relationship Id="rId4" Type="http://schemas.openxmlformats.org/officeDocument/2006/relationships/image" Target="../media/image30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5" Type="http://schemas.openxmlformats.org/officeDocument/2006/relationships/image" Target="../media/image54.wmf"/><Relationship Id="rId4" Type="http://schemas.openxmlformats.org/officeDocument/2006/relationships/image" Target="../media/image5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5" Type="http://schemas.openxmlformats.org/officeDocument/2006/relationships/image" Target="../media/image52.wmf"/><Relationship Id="rId4" Type="http://schemas.openxmlformats.org/officeDocument/2006/relationships/image" Target="../media/image6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5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2.wmf"/><Relationship Id="rId7" Type="http://schemas.openxmlformats.org/officeDocument/2006/relationships/image" Target="../media/image76.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A0A6B9-33E1-4E48-8DB3-329C4D9B618D}" type="datetimeFigureOut">
              <a:rPr lang="zh-CN" altLang="en-US" smtClean="0"/>
              <a:t>2020/10/18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350B09-D20D-4634-926D-A68C5FDF727F}" type="slidenum">
              <a:rPr lang="zh-CN" altLang="en-US" smtClean="0"/>
              <a:t>‹#›</a:t>
            </a:fld>
            <a:endParaRPr lang="zh-CN" altLang="en-US"/>
          </a:p>
        </p:txBody>
      </p:sp>
    </p:spTree>
    <p:extLst>
      <p:ext uri="{BB962C8B-B14F-4D97-AF65-F5344CB8AC3E}">
        <p14:creationId xmlns:p14="http://schemas.microsoft.com/office/powerpoint/2010/main" val="2352848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1</a:t>
            </a:fld>
            <a:endParaRPr lang="zh-CN" altLang="en-US"/>
          </a:p>
        </p:txBody>
      </p:sp>
    </p:spTree>
    <p:extLst>
      <p:ext uri="{BB962C8B-B14F-4D97-AF65-F5344CB8AC3E}">
        <p14:creationId xmlns:p14="http://schemas.microsoft.com/office/powerpoint/2010/main" val="1553642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10</a:t>
            </a:fld>
            <a:endParaRPr lang="zh-CN" altLang="en-US"/>
          </a:p>
        </p:txBody>
      </p:sp>
    </p:spTree>
    <p:extLst>
      <p:ext uri="{BB962C8B-B14F-4D97-AF65-F5344CB8AC3E}">
        <p14:creationId xmlns:p14="http://schemas.microsoft.com/office/powerpoint/2010/main" val="39902761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100</a:t>
            </a:fld>
            <a:endParaRPr lang="zh-CN" altLang="en-US"/>
          </a:p>
        </p:txBody>
      </p:sp>
    </p:spTree>
    <p:extLst>
      <p:ext uri="{BB962C8B-B14F-4D97-AF65-F5344CB8AC3E}">
        <p14:creationId xmlns:p14="http://schemas.microsoft.com/office/powerpoint/2010/main" val="10924206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101</a:t>
            </a:fld>
            <a:endParaRPr lang="zh-CN" altLang="en-US"/>
          </a:p>
        </p:txBody>
      </p:sp>
    </p:spTree>
    <p:extLst>
      <p:ext uri="{BB962C8B-B14F-4D97-AF65-F5344CB8AC3E}">
        <p14:creationId xmlns:p14="http://schemas.microsoft.com/office/powerpoint/2010/main" val="6340781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102</a:t>
            </a:fld>
            <a:endParaRPr lang="zh-CN" altLang="en-US"/>
          </a:p>
        </p:txBody>
      </p:sp>
    </p:spTree>
    <p:extLst>
      <p:ext uri="{BB962C8B-B14F-4D97-AF65-F5344CB8AC3E}">
        <p14:creationId xmlns:p14="http://schemas.microsoft.com/office/powerpoint/2010/main" val="10284967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103</a:t>
            </a:fld>
            <a:endParaRPr lang="zh-CN" altLang="en-US"/>
          </a:p>
        </p:txBody>
      </p:sp>
    </p:spTree>
    <p:extLst>
      <p:ext uri="{BB962C8B-B14F-4D97-AF65-F5344CB8AC3E}">
        <p14:creationId xmlns:p14="http://schemas.microsoft.com/office/powerpoint/2010/main" val="5729310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104</a:t>
            </a:fld>
            <a:endParaRPr lang="zh-CN" altLang="en-US"/>
          </a:p>
        </p:txBody>
      </p:sp>
    </p:spTree>
    <p:extLst>
      <p:ext uri="{BB962C8B-B14F-4D97-AF65-F5344CB8AC3E}">
        <p14:creationId xmlns:p14="http://schemas.microsoft.com/office/powerpoint/2010/main" val="25624940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105</a:t>
            </a:fld>
            <a:endParaRPr lang="zh-CN" altLang="en-US"/>
          </a:p>
        </p:txBody>
      </p:sp>
    </p:spTree>
    <p:extLst>
      <p:ext uri="{BB962C8B-B14F-4D97-AF65-F5344CB8AC3E}">
        <p14:creationId xmlns:p14="http://schemas.microsoft.com/office/powerpoint/2010/main" val="364853100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106</a:t>
            </a:fld>
            <a:endParaRPr lang="zh-CN" altLang="en-US"/>
          </a:p>
        </p:txBody>
      </p:sp>
    </p:spTree>
    <p:extLst>
      <p:ext uri="{BB962C8B-B14F-4D97-AF65-F5344CB8AC3E}">
        <p14:creationId xmlns:p14="http://schemas.microsoft.com/office/powerpoint/2010/main" val="321467223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107</a:t>
            </a:fld>
            <a:endParaRPr lang="zh-CN" altLang="en-US"/>
          </a:p>
        </p:txBody>
      </p:sp>
    </p:spTree>
    <p:extLst>
      <p:ext uri="{BB962C8B-B14F-4D97-AF65-F5344CB8AC3E}">
        <p14:creationId xmlns:p14="http://schemas.microsoft.com/office/powerpoint/2010/main" val="420685560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108</a:t>
            </a:fld>
            <a:endParaRPr lang="zh-CN" altLang="en-US"/>
          </a:p>
        </p:txBody>
      </p:sp>
    </p:spTree>
    <p:extLst>
      <p:ext uri="{BB962C8B-B14F-4D97-AF65-F5344CB8AC3E}">
        <p14:creationId xmlns:p14="http://schemas.microsoft.com/office/powerpoint/2010/main" val="34772486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109</a:t>
            </a:fld>
            <a:endParaRPr lang="zh-CN" altLang="en-US"/>
          </a:p>
        </p:txBody>
      </p:sp>
    </p:spTree>
    <p:extLst>
      <p:ext uri="{BB962C8B-B14F-4D97-AF65-F5344CB8AC3E}">
        <p14:creationId xmlns:p14="http://schemas.microsoft.com/office/powerpoint/2010/main" val="3805754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11</a:t>
            </a:fld>
            <a:endParaRPr lang="zh-CN" altLang="en-US"/>
          </a:p>
        </p:txBody>
      </p:sp>
    </p:spTree>
    <p:extLst>
      <p:ext uri="{BB962C8B-B14F-4D97-AF65-F5344CB8AC3E}">
        <p14:creationId xmlns:p14="http://schemas.microsoft.com/office/powerpoint/2010/main" val="3604554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110</a:t>
            </a:fld>
            <a:endParaRPr lang="zh-CN" altLang="en-US"/>
          </a:p>
        </p:txBody>
      </p:sp>
    </p:spTree>
    <p:extLst>
      <p:ext uri="{BB962C8B-B14F-4D97-AF65-F5344CB8AC3E}">
        <p14:creationId xmlns:p14="http://schemas.microsoft.com/office/powerpoint/2010/main" val="33582194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111</a:t>
            </a:fld>
            <a:endParaRPr lang="zh-CN" altLang="en-US"/>
          </a:p>
        </p:txBody>
      </p:sp>
    </p:spTree>
    <p:extLst>
      <p:ext uri="{BB962C8B-B14F-4D97-AF65-F5344CB8AC3E}">
        <p14:creationId xmlns:p14="http://schemas.microsoft.com/office/powerpoint/2010/main" val="224618049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112</a:t>
            </a:fld>
            <a:endParaRPr lang="zh-CN" altLang="en-US"/>
          </a:p>
        </p:txBody>
      </p:sp>
    </p:spTree>
    <p:extLst>
      <p:ext uri="{BB962C8B-B14F-4D97-AF65-F5344CB8AC3E}">
        <p14:creationId xmlns:p14="http://schemas.microsoft.com/office/powerpoint/2010/main" val="189163671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113</a:t>
            </a:fld>
            <a:endParaRPr lang="zh-CN" altLang="en-US"/>
          </a:p>
        </p:txBody>
      </p:sp>
    </p:spTree>
    <p:extLst>
      <p:ext uri="{BB962C8B-B14F-4D97-AF65-F5344CB8AC3E}">
        <p14:creationId xmlns:p14="http://schemas.microsoft.com/office/powerpoint/2010/main" val="188311259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114</a:t>
            </a:fld>
            <a:endParaRPr lang="zh-CN" altLang="en-US"/>
          </a:p>
        </p:txBody>
      </p:sp>
    </p:spTree>
    <p:extLst>
      <p:ext uri="{BB962C8B-B14F-4D97-AF65-F5344CB8AC3E}">
        <p14:creationId xmlns:p14="http://schemas.microsoft.com/office/powerpoint/2010/main" val="33937439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115</a:t>
            </a:fld>
            <a:endParaRPr lang="zh-CN" altLang="en-US"/>
          </a:p>
        </p:txBody>
      </p:sp>
    </p:spTree>
    <p:extLst>
      <p:ext uri="{BB962C8B-B14F-4D97-AF65-F5344CB8AC3E}">
        <p14:creationId xmlns:p14="http://schemas.microsoft.com/office/powerpoint/2010/main" val="159442127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116</a:t>
            </a:fld>
            <a:endParaRPr lang="zh-CN" altLang="en-US"/>
          </a:p>
        </p:txBody>
      </p:sp>
    </p:spTree>
    <p:extLst>
      <p:ext uri="{BB962C8B-B14F-4D97-AF65-F5344CB8AC3E}">
        <p14:creationId xmlns:p14="http://schemas.microsoft.com/office/powerpoint/2010/main" val="14708640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117</a:t>
            </a:fld>
            <a:endParaRPr lang="zh-CN" altLang="en-US"/>
          </a:p>
        </p:txBody>
      </p:sp>
    </p:spTree>
    <p:extLst>
      <p:ext uri="{BB962C8B-B14F-4D97-AF65-F5344CB8AC3E}">
        <p14:creationId xmlns:p14="http://schemas.microsoft.com/office/powerpoint/2010/main" val="15993662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118</a:t>
            </a:fld>
            <a:endParaRPr lang="zh-CN" altLang="en-US"/>
          </a:p>
        </p:txBody>
      </p:sp>
    </p:spTree>
    <p:extLst>
      <p:ext uri="{BB962C8B-B14F-4D97-AF65-F5344CB8AC3E}">
        <p14:creationId xmlns:p14="http://schemas.microsoft.com/office/powerpoint/2010/main" val="103909015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119</a:t>
            </a:fld>
            <a:endParaRPr lang="zh-CN" altLang="en-US"/>
          </a:p>
        </p:txBody>
      </p:sp>
    </p:spTree>
    <p:extLst>
      <p:ext uri="{BB962C8B-B14F-4D97-AF65-F5344CB8AC3E}">
        <p14:creationId xmlns:p14="http://schemas.microsoft.com/office/powerpoint/2010/main" val="1799888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12</a:t>
            </a:fld>
            <a:endParaRPr lang="zh-CN" altLang="en-US"/>
          </a:p>
        </p:txBody>
      </p:sp>
    </p:spTree>
    <p:extLst>
      <p:ext uri="{BB962C8B-B14F-4D97-AF65-F5344CB8AC3E}">
        <p14:creationId xmlns:p14="http://schemas.microsoft.com/office/powerpoint/2010/main" val="191533473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120</a:t>
            </a:fld>
            <a:endParaRPr lang="zh-CN" altLang="en-US"/>
          </a:p>
        </p:txBody>
      </p:sp>
    </p:spTree>
    <p:extLst>
      <p:ext uri="{BB962C8B-B14F-4D97-AF65-F5344CB8AC3E}">
        <p14:creationId xmlns:p14="http://schemas.microsoft.com/office/powerpoint/2010/main" val="21287014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121</a:t>
            </a:fld>
            <a:endParaRPr lang="zh-CN" altLang="en-US"/>
          </a:p>
        </p:txBody>
      </p:sp>
    </p:spTree>
    <p:extLst>
      <p:ext uri="{BB962C8B-B14F-4D97-AF65-F5344CB8AC3E}">
        <p14:creationId xmlns:p14="http://schemas.microsoft.com/office/powerpoint/2010/main" val="8171386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122</a:t>
            </a:fld>
            <a:endParaRPr lang="zh-CN" altLang="en-US"/>
          </a:p>
        </p:txBody>
      </p:sp>
    </p:spTree>
    <p:extLst>
      <p:ext uri="{BB962C8B-B14F-4D97-AF65-F5344CB8AC3E}">
        <p14:creationId xmlns:p14="http://schemas.microsoft.com/office/powerpoint/2010/main" val="252142196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123</a:t>
            </a:fld>
            <a:endParaRPr lang="zh-CN" altLang="en-US"/>
          </a:p>
        </p:txBody>
      </p:sp>
    </p:spTree>
    <p:extLst>
      <p:ext uri="{BB962C8B-B14F-4D97-AF65-F5344CB8AC3E}">
        <p14:creationId xmlns:p14="http://schemas.microsoft.com/office/powerpoint/2010/main" val="166531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13</a:t>
            </a:fld>
            <a:endParaRPr lang="zh-CN" altLang="en-US"/>
          </a:p>
        </p:txBody>
      </p:sp>
    </p:spTree>
    <p:extLst>
      <p:ext uri="{BB962C8B-B14F-4D97-AF65-F5344CB8AC3E}">
        <p14:creationId xmlns:p14="http://schemas.microsoft.com/office/powerpoint/2010/main" val="540807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14</a:t>
            </a:fld>
            <a:endParaRPr lang="zh-CN" altLang="en-US"/>
          </a:p>
        </p:txBody>
      </p:sp>
    </p:spTree>
    <p:extLst>
      <p:ext uri="{BB962C8B-B14F-4D97-AF65-F5344CB8AC3E}">
        <p14:creationId xmlns:p14="http://schemas.microsoft.com/office/powerpoint/2010/main" val="1110136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15</a:t>
            </a:fld>
            <a:endParaRPr lang="zh-CN" altLang="en-US"/>
          </a:p>
        </p:txBody>
      </p:sp>
    </p:spTree>
    <p:extLst>
      <p:ext uri="{BB962C8B-B14F-4D97-AF65-F5344CB8AC3E}">
        <p14:creationId xmlns:p14="http://schemas.microsoft.com/office/powerpoint/2010/main" val="3439312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16</a:t>
            </a:fld>
            <a:endParaRPr lang="zh-CN" altLang="en-US"/>
          </a:p>
        </p:txBody>
      </p:sp>
    </p:spTree>
    <p:extLst>
      <p:ext uri="{BB962C8B-B14F-4D97-AF65-F5344CB8AC3E}">
        <p14:creationId xmlns:p14="http://schemas.microsoft.com/office/powerpoint/2010/main" val="1906126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17</a:t>
            </a:fld>
            <a:endParaRPr lang="zh-CN" altLang="en-US"/>
          </a:p>
        </p:txBody>
      </p:sp>
    </p:spTree>
    <p:extLst>
      <p:ext uri="{BB962C8B-B14F-4D97-AF65-F5344CB8AC3E}">
        <p14:creationId xmlns:p14="http://schemas.microsoft.com/office/powerpoint/2010/main" val="1915312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18</a:t>
            </a:fld>
            <a:endParaRPr lang="zh-CN" altLang="en-US"/>
          </a:p>
        </p:txBody>
      </p:sp>
    </p:spTree>
    <p:extLst>
      <p:ext uri="{BB962C8B-B14F-4D97-AF65-F5344CB8AC3E}">
        <p14:creationId xmlns:p14="http://schemas.microsoft.com/office/powerpoint/2010/main" val="1162130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19</a:t>
            </a:fld>
            <a:endParaRPr lang="zh-CN" altLang="en-US"/>
          </a:p>
        </p:txBody>
      </p:sp>
    </p:spTree>
    <p:extLst>
      <p:ext uri="{BB962C8B-B14F-4D97-AF65-F5344CB8AC3E}">
        <p14:creationId xmlns:p14="http://schemas.microsoft.com/office/powerpoint/2010/main" val="1781795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2</a:t>
            </a:fld>
            <a:endParaRPr lang="zh-CN" altLang="en-US"/>
          </a:p>
        </p:txBody>
      </p:sp>
    </p:spTree>
    <p:extLst>
      <p:ext uri="{BB962C8B-B14F-4D97-AF65-F5344CB8AC3E}">
        <p14:creationId xmlns:p14="http://schemas.microsoft.com/office/powerpoint/2010/main" val="1975567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20</a:t>
            </a:fld>
            <a:endParaRPr lang="zh-CN" altLang="en-US"/>
          </a:p>
        </p:txBody>
      </p:sp>
    </p:spTree>
    <p:extLst>
      <p:ext uri="{BB962C8B-B14F-4D97-AF65-F5344CB8AC3E}">
        <p14:creationId xmlns:p14="http://schemas.microsoft.com/office/powerpoint/2010/main" val="1502841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21</a:t>
            </a:fld>
            <a:endParaRPr lang="zh-CN" altLang="en-US"/>
          </a:p>
        </p:txBody>
      </p:sp>
    </p:spTree>
    <p:extLst>
      <p:ext uri="{BB962C8B-B14F-4D97-AF65-F5344CB8AC3E}">
        <p14:creationId xmlns:p14="http://schemas.microsoft.com/office/powerpoint/2010/main" val="138995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22</a:t>
            </a:fld>
            <a:endParaRPr lang="zh-CN" altLang="en-US"/>
          </a:p>
        </p:txBody>
      </p:sp>
    </p:spTree>
    <p:extLst>
      <p:ext uri="{BB962C8B-B14F-4D97-AF65-F5344CB8AC3E}">
        <p14:creationId xmlns:p14="http://schemas.microsoft.com/office/powerpoint/2010/main" val="2465979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23</a:t>
            </a:fld>
            <a:endParaRPr lang="zh-CN" altLang="en-US"/>
          </a:p>
        </p:txBody>
      </p:sp>
    </p:spTree>
    <p:extLst>
      <p:ext uri="{BB962C8B-B14F-4D97-AF65-F5344CB8AC3E}">
        <p14:creationId xmlns:p14="http://schemas.microsoft.com/office/powerpoint/2010/main" val="1498694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24</a:t>
            </a:fld>
            <a:endParaRPr lang="zh-CN" altLang="en-US"/>
          </a:p>
        </p:txBody>
      </p:sp>
    </p:spTree>
    <p:extLst>
      <p:ext uri="{BB962C8B-B14F-4D97-AF65-F5344CB8AC3E}">
        <p14:creationId xmlns:p14="http://schemas.microsoft.com/office/powerpoint/2010/main" val="305945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25</a:t>
            </a:fld>
            <a:endParaRPr lang="zh-CN" altLang="en-US"/>
          </a:p>
        </p:txBody>
      </p:sp>
    </p:spTree>
    <p:extLst>
      <p:ext uri="{BB962C8B-B14F-4D97-AF65-F5344CB8AC3E}">
        <p14:creationId xmlns:p14="http://schemas.microsoft.com/office/powerpoint/2010/main" val="1795973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26</a:t>
            </a:fld>
            <a:endParaRPr lang="zh-CN" altLang="en-US"/>
          </a:p>
        </p:txBody>
      </p:sp>
    </p:spTree>
    <p:extLst>
      <p:ext uri="{BB962C8B-B14F-4D97-AF65-F5344CB8AC3E}">
        <p14:creationId xmlns:p14="http://schemas.microsoft.com/office/powerpoint/2010/main" val="149996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27</a:t>
            </a:fld>
            <a:endParaRPr lang="zh-CN" altLang="en-US"/>
          </a:p>
        </p:txBody>
      </p:sp>
    </p:spTree>
    <p:extLst>
      <p:ext uri="{BB962C8B-B14F-4D97-AF65-F5344CB8AC3E}">
        <p14:creationId xmlns:p14="http://schemas.microsoft.com/office/powerpoint/2010/main" val="7374828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28</a:t>
            </a:fld>
            <a:endParaRPr lang="zh-CN" altLang="en-US"/>
          </a:p>
        </p:txBody>
      </p:sp>
    </p:spTree>
    <p:extLst>
      <p:ext uri="{BB962C8B-B14F-4D97-AF65-F5344CB8AC3E}">
        <p14:creationId xmlns:p14="http://schemas.microsoft.com/office/powerpoint/2010/main" val="2088166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29</a:t>
            </a:fld>
            <a:endParaRPr lang="zh-CN" altLang="en-US"/>
          </a:p>
        </p:txBody>
      </p:sp>
    </p:spTree>
    <p:extLst>
      <p:ext uri="{BB962C8B-B14F-4D97-AF65-F5344CB8AC3E}">
        <p14:creationId xmlns:p14="http://schemas.microsoft.com/office/powerpoint/2010/main" val="865017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3</a:t>
            </a:fld>
            <a:endParaRPr lang="zh-CN" altLang="en-US"/>
          </a:p>
        </p:txBody>
      </p:sp>
    </p:spTree>
    <p:extLst>
      <p:ext uri="{BB962C8B-B14F-4D97-AF65-F5344CB8AC3E}">
        <p14:creationId xmlns:p14="http://schemas.microsoft.com/office/powerpoint/2010/main" val="2381803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30</a:t>
            </a:fld>
            <a:endParaRPr lang="zh-CN" altLang="en-US"/>
          </a:p>
        </p:txBody>
      </p:sp>
    </p:spTree>
    <p:extLst>
      <p:ext uri="{BB962C8B-B14F-4D97-AF65-F5344CB8AC3E}">
        <p14:creationId xmlns:p14="http://schemas.microsoft.com/office/powerpoint/2010/main" val="156191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31</a:t>
            </a:fld>
            <a:endParaRPr lang="zh-CN" altLang="en-US"/>
          </a:p>
        </p:txBody>
      </p:sp>
    </p:spTree>
    <p:extLst>
      <p:ext uri="{BB962C8B-B14F-4D97-AF65-F5344CB8AC3E}">
        <p14:creationId xmlns:p14="http://schemas.microsoft.com/office/powerpoint/2010/main" val="904617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32</a:t>
            </a:fld>
            <a:endParaRPr lang="zh-CN" altLang="en-US"/>
          </a:p>
        </p:txBody>
      </p:sp>
    </p:spTree>
    <p:extLst>
      <p:ext uri="{BB962C8B-B14F-4D97-AF65-F5344CB8AC3E}">
        <p14:creationId xmlns:p14="http://schemas.microsoft.com/office/powerpoint/2010/main" val="3205425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33</a:t>
            </a:fld>
            <a:endParaRPr lang="zh-CN" altLang="en-US"/>
          </a:p>
        </p:txBody>
      </p:sp>
    </p:spTree>
    <p:extLst>
      <p:ext uri="{BB962C8B-B14F-4D97-AF65-F5344CB8AC3E}">
        <p14:creationId xmlns:p14="http://schemas.microsoft.com/office/powerpoint/2010/main" val="1048485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34</a:t>
            </a:fld>
            <a:endParaRPr lang="zh-CN" altLang="en-US"/>
          </a:p>
        </p:txBody>
      </p:sp>
    </p:spTree>
    <p:extLst>
      <p:ext uri="{BB962C8B-B14F-4D97-AF65-F5344CB8AC3E}">
        <p14:creationId xmlns:p14="http://schemas.microsoft.com/office/powerpoint/2010/main" val="37263217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35</a:t>
            </a:fld>
            <a:endParaRPr lang="zh-CN" altLang="en-US"/>
          </a:p>
        </p:txBody>
      </p:sp>
    </p:spTree>
    <p:extLst>
      <p:ext uri="{BB962C8B-B14F-4D97-AF65-F5344CB8AC3E}">
        <p14:creationId xmlns:p14="http://schemas.microsoft.com/office/powerpoint/2010/main" val="40428702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36</a:t>
            </a:fld>
            <a:endParaRPr lang="zh-CN" altLang="en-US"/>
          </a:p>
        </p:txBody>
      </p:sp>
    </p:spTree>
    <p:extLst>
      <p:ext uri="{BB962C8B-B14F-4D97-AF65-F5344CB8AC3E}">
        <p14:creationId xmlns:p14="http://schemas.microsoft.com/office/powerpoint/2010/main" val="102709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37</a:t>
            </a:fld>
            <a:endParaRPr lang="zh-CN" altLang="en-US"/>
          </a:p>
        </p:txBody>
      </p:sp>
    </p:spTree>
    <p:extLst>
      <p:ext uri="{BB962C8B-B14F-4D97-AF65-F5344CB8AC3E}">
        <p14:creationId xmlns:p14="http://schemas.microsoft.com/office/powerpoint/2010/main" val="30341803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38</a:t>
            </a:fld>
            <a:endParaRPr lang="zh-CN" altLang="en-US"/>
          </a:p>
        </p:txBody>
      </p:sp>
    </p:spTree>
    <p:extLst>
      <p:ext uri="{BB962C8B-B14F-4D97-AF65-F5344CB8AC3E}">
        <p14:creationId xmlns:p14="http://schemas.microsoft.com/office/powerpoint/2010/main" val="3843698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39</a:t>
            </a:fld>
            <a:endParaRPr lang="zh-CN" altLang="en-US"/>
          </a:p>
        </p:txBody>
      </p:sp>
    </p:spTree>
    <p:extLst>
      <p:ext uri="{BB962C8B-B14F-4D97-AF65-F5344CB8AC3E}">
        <p14:creationId xmlns:p14="http://schemas.microsoft.com/office/powerpoint/2010/main" val="1503910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4</a:t>
            </a:fld>
            <a:endParaRPr lang="zh-CN" altLang="en-US"/>
          </a:p>
        </p:txBody>
      </p:sp>
    </p:spTree>
    <p:extLst>
      <p:ext uri="{BB962C8B-B14F-4D97-AF65-F5344CB8AC3E}">
        <p14:creationId xmlns:p14="http://schemas.microsoft.com/office/powerpoint/2010/main" val="16146041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40</a:t>
            </a:fld>
            <a:endParaRPr lang="zh-CN" altLang="en-US"/>
          </a:p>
        </p:txBody>
      </p:sp>
    </p:spTree>
    <p:extLst>
      <p:ext uri="{BB962C8B-B14F-4D97-AF65-F5344CB8AC3E}">
        <p14:creationId xmlns:p14="http://schemas.microsoft.com/office/powerpoint/2010/main" val="3850342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41</a:t>
            </a:fld>
            <a:endParaRPr lang="zh-CN" altLang="en-US"/>
          </a:p>
        </p:txBody>
      </p:sp>
    </p:spTree>
    <p:extLst>
      <p:ext uri="{BB962C8B-B14F-4D97-AF65-F5344CB8AC3E}">
        <p14:creationId xmlns:p14="http://schemas.microsoft.com/office/powerpoint/2010/main" val="3425543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42</a:t>
            </a:fld>
            <a:endParaRPr lang="zh-CN" altLang="en-US"/>
          </a:p>
        </p:txBody>
      </p:sp>
    </p:spTree>
    <p:extLst>
      <p:ext uri="{BB962C8B-B14F-4D97-AF65-F5344CB8AC3E}">
        <p14:creationId xmlns:p14="http://schemas.microsoft.com/office/powerpoint/2010/main" val="35717297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43</a:t>
            </a:fld>
            <a:endParaRPr lang="zh-CN" altLang="en-US"/>
          </a:p>
        </p:txBody>
      </p:sp>
    </p:spTree>
    <p:extLst>
      <p:ext uri="{BB962C8B-B14F-4D97-AF65-F5344CB8AC3E}">
        <p14:creationId xmlns:p14="http://schemas.microsoft.com/office/powerpoint/2010/main" val="13033794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44</a:t>
            </a:fld>
            <a:endParaRPr lang="zh-CN" altLang="en-US"/>
          </a:p>
        </p:txBody>
      </p:sp>
    </p:spTree>
    <p:extLst>
      <p:ext uri="{BB962C8B-B14F-4D97-AF65-F5344CB8AC3E}">
        <p14:creationId xmlns:p14="http://schemas.microsoft.com/office/powerpoint/2010/main" val="10816981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45</a:t>
            </a:fld>
            <a:endParaRPr lang="zh-CN" altLang="en-US"/>
          </a:p>
        </p:txBody>
      </p:sp>
    </p:spTree>
    <p:extLst>
      <p:ext uri="{BB962C8B-B14F-4D97-AF65-F5344CB8AC3E}">
        <p14:creationId xmlns:p14="http://schemas.microsoft.com/office/powerpoint/2010/main" val="1098523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46</a:t>
            </a:fld>
            <a:endParaRPr lang="zh-CN" altLang="en-US"/>
          </a:p>
        </p:txBody>
      </p:sp>
    </p:spTree>
    <p:extLst>
      <p:ext uri="{BB962C8B-B14F-4D97-AF65-F5344CB8AC3E}">
        <p14:creationId xmlns:p14="http://schemas.microsoft.com/office/powerpoint/2010/main" val="6023674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47</a:t>
            </a:fld>
            <a:endParaRPr lang="zh-CN" altLang="en-US"/>
          </a:p>
        </p:txBody>
      </p:sp>
    </p:spTree>
    <p:extLst>
      <p:ext uri="{BB962C8B-B14F-4D97-AF65-F5344CB8AC3E}">
        <p14:creationId xmlns:p14="http://schemas.microsoft.com/office/powerpoint/2010/main" val="699989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48</a:t>
            </a:fld>
            <a:endParaRPr lang="zh-CN" altLang="en-US"/>
          </a:p>
        </p:txBody>
      </p:sp>
    </p:spTree>
    <p:extLst>
      <p:ext uri="{BB962C8B-B14F-4D97-AF65-F5344CB8AC3E}">
        <p14:creationId xmlns:p14="http://schemas.microsoft.com/office/powerpoint/2010/main" val="8547188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49</a:t>
            </a:fld>
            <a:endParaRPr lang="zh-CN" altLang="en-US"/>
          </a:p>
        </p:txBody>
      </p:sp>
    </p:spTree>
    <p:extLst>
      <p:ext uri="{BB962C8B-B14F-4D97-AF65-F5344CB8AC3E}">
        <p14:creationId xmlns:p14="http://schemas.microsoft.com/office/powerpoint/2010/main" val="1664664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5</a:t>
            </a:fld>
            <a:endParaRPr lang="zh-CN" altLang="en-US"/>
          </a:p>
        </p:txBody>
      </p:sp>
    </p:spTree>
    <p:extLst>
      <p:ext uri="{BB962C8B-B14F-4D97-AF65-F5344CB8AC3E}">
        <p14:creationId xmlns:p14="http://schemas.microsoft.com/office/powerpoint/2010/main" val="3305335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50</a:t>
            </a:fld>
            <a:endParaRPr lang="zh-CN" altLang="en-US"/>
          </a:p>
        </p:txBody>
      </p:sp>
    </p:spTree>
    <p:extLst>
      <p:ext uri="{BB962C8B-B14F-4D97-AF65-F5344CB8AC3E}">
        <p14:creationId xmlns:p14="http://schemas.microsoft.com/office/powerpoint/2010/main" val="16668357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51</a:t>
            </a:fld>
            <a:endParaRPr lang="zh-CN" altLang="en-US"/>
          </a:p>
        </p:txBody>
      </p:sp>
    </p:spTree>
    <p:extLst>
      <p:ext uri="{BB962C8B-B14F-4D97-AF65-F5344CB8AC3E}">
        <p14:creationId xmlns:p14="http://schemas.microsoft.com/office/powerpoint/2010/main" val="24233059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52</a:t>
            </a:fld>
            <a:endParaRPr lang="zh-CN" altLang="en-US"/>
          </a:p>
        </p:txBody>
      </p:sp>
    </p:spTree>
    <p:extLst>
      <p:ext uri="{BB962C8B-B14F-4D97-AF65-F5344CB8AC3E}">
        <p14:creationId xmlns:p14="http://schemas.microsoft.com/office/powerpoint/2010/main" val="34862945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53</a:t>
            </a:fld>
            <a:endParaRPr lang="zh-CN" altLang="en-US"/>
          </a:p>
        </p:txBody>
      </p:sp>
    </p:spTree>
    <p:extLst>
      <p:ext uri="{BB962C8B-B14F-4D97-AF65-F5344CB8AC3E}">
        <p14:creationId xmlns:p14="http://schemas.microsoft.com/office/powerpoint/2010/main" val="37800807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54</a:t>
            </a:fld>
            <a:endParaRPr lang="zh-CN" altLang="en-US"/>
          </a:p>
        </p:txBody>
      </p:sp>
    </p:spTree>
    <p:extLst>
      <p:ext uri="{BB962C8B-B14F-4D97-AF65-F5344CB8AC3E}">
        <p14:creationId xmlns:p14="http://schemas.microsoft.com/office/powerpoint/2010/main" val="31409843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55</a:t>
            </a:fld>
            <a:endParaRPr lang="zh-CN" altLang="en-US"/>
          </a:p>
        </p:txBody>
      </p:sp>
    </p:spTree>
    <p:extLst>
      <p:ext uri="{BB962C8B-B14F-4D97-AF65-F5344CB8AC3E}">
        <p14:creationId xmlns:p14="http://schemas.microsoft.com/office/powerpoint/2010/main" val="5294585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56</a:t>
            </a:fld>
            <a:endParaRPr lang="zh-CN" altLang="en-US"/>
          </a:p>
        </p:txBody>
      </p:sp>
    </p:spTree>
    <p:extLst>
      <p:ext uri="{BB962C8B-B14F-4D97-AF65-F5344CB8AC3E}">
        <p14:creationId xmlns:p14="http://schemas.microsoft.com/office/powerpoint/2010/main" val="32004153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57</a:t>
            </a:fld>
            <a:endParaRPr lang="zh-CN" altLang="en-US"/>
          </a:p>
        </p:txBody>
      </p:sp>
    </p:spTree>
    <p:extLst>
      <p:ext uri="{BB962C8B-B14F-4D97-AF65-F5344CB8AC3E}">
        <p14:creationId xmlns:p14="http://schemas.microsoft.com/office/powerpoint/2010/main" val="34048801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58</a:t>
            </a:fld>
            <a:endParaRPr lang="zh-CN" altLang="en-US"/>
          </a:p>
        </p:txBody>
      </p:sp>
    </p:spTree>
    <p:extLst>
      <p:ext uri="{BB962C8B-B14F-4D97-AF65-F5344CB8AC3E}">
        <p14:creationId xmlns:p14="http://schemas.microsoft.com/office/powerpoint/2010/main" val="24682037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59</a:t>
            </a:fld>
            <a:endParaRPr lang="zh-CN" altLang="en-US"/>
          </a:p>
        </p:txBody>
      </p:sp>
    </p:spTree>
    <p:extLst>
      <p:ext uri="{BB962C8B-B14F-4D97-AF65-F5344CB8AC3E}">
        <p14:creationId xmlns:p14="http://schemas.microsoft.com/office/powerpoint/2010/main" val="2010647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6</a:t>
            </a:fld>
            <a:endParaRPr lang="zh-CN" altLang="en-US"/>
          </a:p>
        </p:txBody>
      </p:sp>
    </p:spTree>
    <p:extLst>
      <p:ext uri="{BB962C8B-B14F-4D97-AF65-F5344CB8AC3E}">
        <p14:creationId xmlns:p14="http://schemas.microsoft.com/office/powerpoint/2010/main" val="260661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60</a:t>
            </a:fld>
            <a:endParaRPr lang="zh-CN" altLang="en-US"/>
          </a:p>
        </p:txBody>
      </p:sp>
    </p:spTree>
    <p:extLst>
      <p:ext uri="{BB962C8B-B14F-4D97-AF65-F5344CB8AC3E}">
        <p14:creationId xmlns:p14="http://schemas.microsoft.com/office/powerpoint/2010/main" val="14191207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61</a:t>
            </a:fld>
            <a:endParaRPr lang="zh-CN" altLang="en-US"/>
          </a:p>
        </p:txBody>
      </p:sp>
    </p:spTree>
    <p:extLst>
      <p:ext uri="{BB962C8B-B14F-4D97-AF65-F5344CB8AC3E}">
        <p14:creationId xmlns:p14="http://schemas.microsoft.com/office/powerpoint/2010/main" val="6626258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62</a:t>
            </a:fld>
            <a:endParaRPr lang="zh-CN" altLang="en-US"/>
          </a:p>
        </p:txBody>
      </p:sp>
    </p:spTree>
    <p:extLst>
      <p:ext uri="{BB962C8B-B14F-4D97-AF65-F5344CB8AC3E}">
        <p14:creationId xmlns:p14="http://schemas.microsoft.com/office/powerpoint/2010/main" val="21657726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63</a:t>
            </a:fld>
            <a:endParaRPr lang="zh-CN" altLang="en-US"/>
          </a:p>
        </p:txBody>
      </p:sp>
    </p:spTree>
    <p:extLst>
      <p:ext uri="{BB962C8B-B14F-4D97-AF65-F5344CB8AC3E}">
        <p14:creationId xmlns:p14="http://schemas.microsoft.com/office/powerpoint/2010/main" val="1644610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64</a:t>
            </a:fld>
            <a:endParaRPr lang="zh-CN" altLang="en-US"/>
          </a:p>
        </p:txBody>
      </p:sp>
    </p:spTree>
    <p:extLst>
      <p:ext uri="{BB962C8B-B14F-4D97-AF65-F5344CB8AC3E}">
        <p14:creationId xmlns:p14="http://schemas.microsoft.com/office/powerpoint/2010/main" val="37543596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65</a:t>
            </a:fld>
            <a:endParaRPr lang="zh-CN" altLang="en-US"/>
          </a:p>
        </p:txBody>
      </p:sp>
    </p:spTree>
    <p:extLst>
      <p:ext uri="{BB962C8B-B14F-4D97-AF65-F5344CB8AC3E}">
        <p14:creationId xmlns:p14="http://schemas.microsoft.com/office/powerpoint/2010/main" val="7854263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66</a:t>
            </a:fld>
            <a:endParaRPr lang="zh-CN" altLang="en-US"/>
          </a:p>
        </p:txBody>
      </p:sp>
    </p:spTree>
    <p:extLst>
      <p:ext uri="{BB962C8B-B14F-4D97-AF65-F5344CB8AC3E}">
        <p14:creationId xmlns:p14="http://schemas.microsoft.com/office/powerpoint/2010/main" val="13046441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67</a:t>
            </a:fld>
            <a:endParaRPr lang="zh-CN" altLang="en-US"/>
          </a:p>
        </p:txBody>
      </p:sp>
    </p:spTree>
    <p:extLst>
      <p:ext uri="{BB962C8B-B14F-4D97-AF65-F5344CB8AC3E}">
        <p14:creationId xmlns:p14="http://schemas.microsoft.com/office/powerpoint/2010/main" val="26726569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68</a:t>
            </a:fld>
            <a:endParaRPr lang="zh-CN" altLang="en-US"/>
          </a:p>
        </p:txBody>
      </p:sp>
    </p:spTree>
    <p:extLst>
      <p:ext uri="{BB962C8B-B14F-4D97-AF65-F5344CB8AC3E}">
        <p14:creationId xmlns:p14="http://schemas.microsoft.com/office/powerpoint/2010/main" val="10307062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69</a:t>
            </a:fld>
            <a:endParaRPr lang="zh-CN" altLang="en-US"/>
          </a:p>
        </p:txBody>
      </p:sp>
    </p:spTree>
    <p:extLst>
      <p:ext uri="{BB962C8B-B14F-4D97-AF65-F5344CB8AC3E}">
        <p14:creationId xmlns:p14="http://schemas.microsoft.com/office/powerpoint/2010/main" val="1367129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50B09-D20D-4634-926D-A68C5FDF727F}" type="slidenum">
              <a:rPr lang="zh-CN" altLang="en-US" smtClean="0"/>
              <a:t>7</a:t>
            </a:fld>
            <a:endParaRPr lang="zh-CN" altLang="en-US"/>
          </a:p>
        </p:txBody>
      </p:sp>
    </p:spTree>
    <p:extLst>
      <p:ext uri="{BB962C8B-B14F-4D97-AF65-F5344CB8AC3E}">
        <p14:creationId xmlns:p14="http://schemas.microsoft.com/office/powerpoint/2010/main" val="12651488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70</a:t>
            </a:fld>
            <a:endParaRPr lang="zh-CN" altLang="en-US"/>
          </a:p>
        </p:txBody>
      </p:sp>
    </p:spTree>
    <p:extLst>
      <p:ext uri="{BB962C8B-B14F-4D97-AF65-F5344CB8AC3E}">
        <p14:creationId xmlns:p14="http://schemas.microsoft.com/office/powerpoint/2010/main" val="25619396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71</a:t>
            </a:fld>
            <a:endParaRPr lang="zh-CN" altLang="en-US"/>
          </a:p>
        </p:txBody>
      </p:sp>
    </p:spTree>
    <p:extLst>
      <p:ext uri="{BB962C8B-B14F-4D97-AF65-F5344CB8AC3E}">
        <p14:creationId xmlns:p14="http://schemas.microsoft.com/office/powerpoint/2010/main" val="15227518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72</a:t>
            </a:fld>
            <a:endParaRPr lang="zh-CN" altLang="en-US"/>
          </a:p>
        </p:txBody>
      </p:sp>
    </p:spTree>
    <p:extLst>
      <p:ext uri="{BB962C8B-B14F-4D97-AF65-F5344CB8AC3E}">
        <p14:creationId xmlns:p14="http://schemas.microsoft.com/office/powerpoint/2010/main" val="2440683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73</a:t>
            </a:fld>
            <a:endParaRPr lang="zh-CN" altLang="en-US"/>
          </a:p>
        </p:txBody>
      </p:sp>
    </p:spTree>
    <p:extLst>
      <p:ext uri="{BB962C8B-B14F-4D97-AF65-F5344CB8AC3E}">
        <p14:creationId xmlns:p14="http://schemas.microsoft.com/office/powerpoint/2010/main" val="5933027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74</a:t>
            </a:fld>
            <a:endParaRPr lang="zh-CN" altLang="en-US"/>
          </a:p>
        </p:txBody>
      </p:sp>
    </p:spTree>
    <p:extLst>
      <p:ext uri="{BB962C8B-B14F-4D97-AF65-F5344CB8AC3E}">
        <p14:creationId xmlns:p14="http://schemas.microsoft.com/office/powerpoint/2010/main" val="12924536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75</a:t>
            </a:fld>
            <a:endParaRPr lang="zh-CN" altLang="en-US"/>
          </a:p>
        </p:txBody>
      </p:sp>
    </p:spTree>
    <p:extLst>
      <p:ext uri="{BB962C8B-B14F-4D97-AF65-F5344CB8AC3E}">
        <p14:creationId xmlns:p14="http://schemas.microsoft.com/office/powerpoint/2010/main" val="14623879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76</a:t>
            </a:fld>
            <a:endParaRPr lang="zh-CN" altLang="en-US"/>
          </a:p>
        </p:txBody>
      </p:sp>
    </p:spTree>
    <p:extLst>
      <p:ext uri="{BB962C8B-B14F-4D97-AF65-F5344CB8AC3E}">
        <p14:creationId xmlns:p14="http://schemas.microsoft.com/office/powerpoint/2010/main" val="8256395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77</a:t>
            </a:fld>
            <a:endParaRPr lang="zh-CN" altLang="en-US"/>
          </a:p>
        </p:txBody>
      </p:sp>
    </p:spTree>
    <p:extLst>
      <p:ext uri="{BB962C8B-B14F-4D97-AF65-F5344CB8AC3E}">
        <p14:creationId xmlns:p14="http://schemas.microsoft.com/office/powerpoint/2010/main" val="33702086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78</a:t>
            </a:fld>
            <a:endParaRPr lang="zh-CN" altLang="en-US"/>
          </a:p>
        </p:txBody>
      </p:sp>
    </p:spTree>
    <p:extLst>
      <p:ext uri="{BB962C8B-B14F-4D97-AF65-F5344CB8AC3E}">
        <p14:creationId xmlns:p14="http://schemas.microsoft.com/office/powerpoint/2010/main" val="339780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79</a:t>
            </a:fld>
            <a:endParaRPr lang="zh-CN" altLang="en-US"/>
          </a:p>
        </p:txBody>
      </p:sp>
    </p:spTree>
    <p:extLst>
      <p:ext uri="{BB962C8B-B14F-4D97-AF65-F5344CB8AC3E}">
        <p14:creationId xmlns:p14="http://schemas.microsoft.com/office/powerpoint/2010/main" val="842116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8</a:t>
            </a:fld>
            <a:endParaRPr lang="zh-CN" altLang="en-US"/>
          </a:p>
        </p:txBody>
      </p:sp>
    </p:spTree>
    <p:extLst>
      <p:ext uri="{BB962C8B-B14F-4D97-AF65-F5344CB8AC3E}">
        <p14:creationId xmlns:p14="http://schemas.microsoft.com/office/powerpoint/2010/main" val="18897878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80</a:t>
            </a:fld>
            <a:endParaRPr lang="zh-CN" altLang="en-US"/>
          </a:p>
        </p:txBody>
      </p:sp>
    </p:spTree>
    <p:extLst>
      <p:ext uri="{BB962C8B-B14F-4D97-AF65-F5344CB8AC3E}">
        <p14:creationId xmlns:p14="http://schemas.microsoft.com/office/powerpoint/2010/main" val="35996250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81</a:t>
            </a:fld>
            <a:endParaRPr lang="zh-CN" altLang="en-US"/>
          </a:p>
        </p:txBody>
      </p:sp>
    </p:spTree>
    <p:extLst>
      <p:ext uri="{BB962C8B-B14F-4D97-AF65-F5344CB8AC3E}">
        <p14:creationId xmlns:p14="http://schemas.microsoft.com/office/powerpoint/2010/main" val="42761894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82</a:t>
            </a:fld>
            <a:endParaRPr lang="zh-CN" altLang="en-US"/>
          </a:p>
        </p:txBody>
      </p:sp>
    </p:spTree>
    <p:extLst>
      <p:ext uri="{BB962C8B-B14F-4D97-AF65-F5344CB8AC3E}">
        <p14:creationId xmlns:p14="http://schemas.microsoft.com/office/powerpoint/2010/main" val="16481205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83</a:t>
            </a:fld>
            <a:endParaRPr lang="zh-CN" altLang="en-US"/>
          </a:p>
        </p:txBody>
      </p:sp>
    </p:spTree>
    <p:extLst>
      <p:ext uri="{BB962C8B-B14F-4D97-AF65-F5344CB8AC3E}">
        <p14:creationId xmlns:p14="http://schemas.microsoft.com/office/powerpoint/2010/main" val="3566317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84</a:t>
            </a:fld>
            <a:endParaRPr lang="zh-CN" altLang="en-US"/>
          </a:p>
        </p:txBody>
      </p:sp>
    </p:spTree>
    <p:extLst>
      <p:ext uri="{BB962C8B-B14F-4D97-AF65-F5344CB8AC3E}">
        <p14:creationId xmlns:p14="http://schemas.microsoft.com/office/powerpoint/2010/main" val="30080127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85</a:t>
            </a:fld>
            <a:endParaRPr lang="zh-CN" altLang="en-US"/>
          </a:p>
        </p:txBody>
      </p:sp>
    </p:spTree>
    <p:extLst>
      <p:ext uri="{BB962C8B-B14F-4D97-AF65-F5344CB8AC3E}">
        <p14:creationId xmlns:p14="http://schemas.microsoft.com/office/powerpoint/2010/main" val="17156634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86</a:t>
            </a:fld>
            <a:endParaRPr lang="zh-CN" altLang="en-US"/>
          </a:p>
        </p:txBody>
      </p:sp>
    </p:spTree>
    <p:extLst>
      <p:ext uri="{BB962C8B-B14F-4D97-AF65-F5344CB8AC3E}">
        <p14:creationId xmlns:p14="http://schemas.microsoft.com/office/powerpoint/2010/main" val="17660390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87</a:t>
            </a:fld>
            <a:endParaRPr lang="zh-CN" altLang="en-US"/>
          </a:p>
        </p:txBody>
      </p:sp>
    </p:spTree>
    <p:extLst>
      <p:ext uri="{BB962C8B-B14F-4D97-AF65-F5344CB8AC3E}">
        <p14:creationId xmlns:p14="http://schemas.microsoft.com/office/powerpoint/2010/main" val="11859447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88</a:t>
            </a:fld>
            <a:endParaRPr lang="zh-CN" altLang="en-US"/>
          </a:p>
        </p:txBody>
      </p:sp>
    </p:spTree>
    <p:extLst>
      <p:ext uri="{BB962C8B-B14F-4D97-AF65-F5344CB8AC3E}">
        <p14:creationId xmlns:p14="http://schemas.microsoft.com/office/powerpoint/2010/main" val="20237581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89</a:t>
            </a:fld>
            <a:endParaRPr lang="zh-CN" altLang="en-US"/>
          </a:p>
        </p:txBody>
      </p:sp>
    </p:spTree>
    <p:extLst>
      <p:ext uri="{BB962C8B-B14F-4D97-AF65-F5344CB8AC3E}">
        <p14:creationId xmlns:p14="http://schemas.microsoft.com/office/powerpoint/2010/main" val="1027991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9</a:t>
            </a:fld>
            <a:endParaRPr lang="zh-CN" altLang="en-US"/>
          </a:p>
        </p:txBody>
      </p:sp>
    </p:spTree>
    <p:extLst>
      <p:ext uri="{BB962C8B-B14F-4D97-AF65-F5344CB8AC3E}">
        <p14:creationId xmlns:p14="http://schemas.microsoft.com/office/powerpoint/2010/main" val="19660338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90</a:t>
            </a:fld>
            <a:endParaRPr lang="zh-CN" altLang="en-US"/>
          </a:p>
        </p:txBody>
      </p:sp>
    </p:spTree>
    <p:extLst>
      <p:ext uri="{BB962C8B-B14F-4D97-AF65-F5344CB8AC3E}">
        <p14:creationId xmlns:p14="http://schemas.microsoft.com/office/powerpoint/2010/main" val="27370092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91</a:t>
            </a:fld>
            <a:endParaRPr lang="zh-CN" altLang="en-US"/>
          </a:p>
        </p:txBody>
      </p:sp>
    </p:spTree>
    <p:extLst>
      <p:ext uri="{BB962C8B-B14F-4D97-AF65-F5344CB8AC3E}">
        <p14:creationId xmlns:p14="http://schemas.microsoft.com/office/powerpoint/2010/main" val="33652610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92</a:t>
            </a:fld>
            <a:endParaRPr lang="zh-CN" altLang="en-US"/>
          </a:p>
        </p:txBody>
      </p:sp>
    </p:spTree>
    <p:extLst>
      <p:ext uri="{BB962C8B-B14F-4D97-AF65-F5344CB8AC3E}">
        <p14:creationId xmlns:p14="http://schemas.microsoft.com/office/powerpoint/2010/main" val="15440650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93</a:t>
            </a:fld>
            <a:endParaRPr lang="zh-CN" altLang="en-US"/>
          </a:p>
        </p:txBody>
      </p:sp>
    </p:spTree>
    <p:extLst>
      <p:ext uri="{BB962C8B-B14F-4D97-AF65-F5344CB8AC3E}">
        <p14:creationId xmlns:p14="http://schemas.microsoft.com/office/powerpoint/2010/main" val="38448489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94</a:t>
            </a:fld>
            <a:endParaRPr lang="zh-CN" altLang="en-US"/>
          </a:p>
        </p:txBody>
      </p:sp>
    </p:spTree>
    <p:extLst>
      <p:ext uri="{BB962C8B-B14F-4D97-AF65-F5344CB8AC3E}">
        <p14:creationId xmlns:p14="http://schemas.microsoft.com/office/powerpoint/2010/main" val="70314956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95</a:t>
            </a:fld>
            <a:endParaRPr lang="zh-CN" altLang="en-US"/>
          </a:p>
        </p:txBody>
      </p:sp>
    </p:spTree>
    <p:extLst>
      <p:ext uri="{BB962C8B-B14F-4D97-AF65-F5344CB8AC3E}">
        <p14:creationId xmlns:p14="http://schemas.microsoft.com/office/powerpoint/2010/main" val="34456404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96</a:t>
            </a:fld>
            <a:endParaRPr lang="zh-CN" altLang="en-US"/>
          </a:p>
        </p:txBody>
      </p:sp>
    </p:spTree>
    <p:extLst>
      <p:ext uri="{BB962C8B-B14F-4D97-AF65-F5344CB8AC3E}">
        <p14:creationId xmlns:p14="http://schemas.microsoft.com/office/powerpoint/2010/main" val="35789236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97</a:t>
            </a:fld>
            <a:endParaRPr lang="zh-CN" altLang="en-US"/>
          </a:p>
        </p:txBody>
      </p:sp>
    </p:spTree>
    <p:extLst>
      <p:ext uri="{BB962C8B-B14F-4D97-AF65-F5344CB8AC3E}">
        <p14:creationId xmlns:p14="http://schemas.microsoft.com/office/powerpoint/2010/main" val="302382367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3350B09-D20D-4634-926D-A68C5FDF727F}" type="slidenum">
              <a:rPr lang="zh-CN" altLang="en-US" smtClean="0"/>
              <a:t>98</a:t>
            </a:fld>
            <a:endParaRPr lang="zh-CN" altLang="en-US"/>
          </a:p>
        </p:txBody>
      </p:sp>
    </p:spTree>
    <p:extLst>
      <p:ext uri="{BB962C8B-B14F-4D97-AF65-F5344CB8AC3E}">
        <p14:creationId xmlns:p14="http://schemas.microsoft.com/office/powerpoint/2010/main" val="11264683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350B09-D20D-4634-926D-A68C5FDF727F}" type="slidenum">
              <a:rPr lang="zh-CN" altLang="en-US" smtClean="0"/>
              <a:t>99</a:t>
            </a:fld>
            <a:endParaRPr lang="zh-CN" altLang="en-US"/>
          </a:p>
        </p:txBody>
      </p:sp>
    </p:spTree>
    <p:extLst>
      <p:ext uri="{BB962C8B-B14F-4D97-AF65-F5344CB8AC3E}">
        <p14:creationId xmlns:p14="http://schemas.microsoft.com/office/powerpoint/2010/main" val="4157676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789277">
            <a:off x="7152595" y="4756532"/>
            <a:ext cx="1495606" cy="2064140"/>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232131">
            <a:off x="6407424" y="4267165"/>
            <a:ext cx="937662" cy="1294101"/>
          </a:xfrm>
          <a:prstGeom prst="rect">
            <a:avLst/>
          </a:prstGeom>
        </p:spPr>
      </p:pic>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21392019">
            <a:off x="7823753" y="3280238"/>
            <a:ext cx="1165193" cy="1608125"/>
          </a:xfrm>
          <a:prstGeom prst="rect">
            <a:avLst/>
          </a:prstGeom>
        </p:spPr>
      </p:pic>
      <p:sp>
        <p:nvSpPr>
          <p:cNvPr id="2" name="标题 1"/>
          <p:cNvSpPr>
            <a:spLocks noGrp="1"/>
          </p:cNvSpPr>
          <p:nvPr>
            <p:ph type="ctrTitle" hasCustomPrompt="1"/>
          </p:nvPr>
        </p:nvSpPr>
        <p:spPr>
          <a:xfrm>
            <a:off x="827584" y="2130425"/>
            <a:ext cx="7578765" cy="1470025"/>
          </a:xfrm>
        </p:spPr>
        <p:txBody>
          <a:bodyPr>
            <a:normAutofit/>
          </a:bodyPr>
          <a:lstStyle>
            <a:lvl1pPr algn="ctr">
              <a:defRPr lang="zh-CN" altLang="en-US" sz="4400" b="1" kern="1200" dirty="0">
                <a:solidFill>
                  <a:schemeClr val="tx1"/>
                </a:solidFill>
                <a:latin typeface="Helvetica" pitchFamily="34" charset="0"/>
                <a:ea typeface="+mj-ea"/>
                <a:cs typeface="+mj-cs"/>
              </a:defRPr>
            </a:lvl1pPr>
          </a:lstStyle>
          <a:p>
            <a:r>
              <a:rPr lang="en-US" altLang="zh-CN" dirty="0"/>
              <a:t>Title</a:t>
            </a:r>
            <a:endParaRPr lang="zh-CN" altLang="en-US" dirty="0"/>
          </a:p>
        </p:txBody>
      </p:sp>
      <p:sp>
        <p:nvSpPr>
          <p:cNvPr id="3" name="副标题 2"/>
          <p:cNvSpPr>
            <a:spLocks noGrp="1"/>
          </p:cNvSpPr>
          <p:nvPr>
            <p:ph type="subTitle" idx="1"/>
          </p:nvPr>
        </p:nvSpPr>
        <p:spPr>
          <a:xfrm>
            <a:off x="1464518" y="3886200"/>
            <a:ext cx="6400800" cy="1752600"/>
          </a:xfrm>
        </p:spPr>
        <p:txBody>
          <a:bodyPr/>
          <a:lstStyle>
            <a:lvl1pPr marL="0" indent="0" algn="ctr">
              <a:buNone/>
              <a:defRPr>
                <a:solidFill>
                  <a:schemeClr val="tx1"/>
                </a:solidFill>
                <a:latin typeface="Helvetica" pitchFamily="34" charset="0"/>
                <a:cs typeface="Helvetic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6DBAD9A3-8BB7-4F7B-8C80-B63924472345}" type="datetime1">
              <a:rPr lang="zh-CN" altLang="en-US" smtClean="0"/>
              <a:t>2020/10/18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28" name="Rectangle 12"/>
          <p:cNvSpPr/>
          <p:nvPr userDrawn="1"/>
        </p:nvSpPr>
        <p:spPr>
          <a:xfrm>
            <a:off x="827585" y="3417189"/>
            <a:ext cx="7578764" cy="45719"/>
          </a:xfrm>
          <a:prstGeom prst="rect">
            <a:avLst/>
          </a:prstGeom>
          <a:gradFill>
            <a:gsLst>
              <a:gs pos="0">
                <a:srgbClr val="006C3D"/>
              </a:gs>
              <a:gs pos="69000">
                <a:srgbClr val="8CBFA7">
                  <a:lumMod val="100000"/>
                  <a:alpha val="79000"/>
                </a:srgbClr>
              </a:gs>
              <a:gs pos="100000">
                <a:srgbClr val="D5E9DE">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CF56CDE-6704-4F9D-84AB-FEE6367031C0}" type="datetime1">
              <a:rPr lang="zh-CN" altLang="en-US" smtClean="0"/>
              <a:t>2020/10/18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D3D58F-489C-4816-B191-149C8393FB3E}" type="datetime1">
              <a:rPr lang="zh-CN" altLang="en-US" smtClean="0"/>
              <a:t>2020/10/18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Helvetica" pitchFamily="34" charset="0"/>
                <a:cs typeface="Helvetica" pitchFamily="34" charset="0"/>
              </a:defRPr>
            </a:lvl1pPr>
            <a:lvl2pPr>
              <a:defRPr>
                <a:latin typeface="Helvetica" pitchFamily="34" charset="0"/>
                <a:cs typeface="Helvetica" pitchFamily="34" charset="0"/>
              </a:defRPr>
            </a:lvl2pPr>
            <a:lvl3pPr>
              <a:defRPr>
                <a:latin typeface="Helvetica" pitchFamily="34" charset="0"/>
                <a:cs typeface="Helvetica" pitchFamily="34" charset="0"/>
              </a:defRPr>
            </a:lvl3pPr>
            <a:lvl4pPr>
              <a:defRPr>
                <a:latin typeface="Helvetica" pitchFamily="34" charset="0"/>
                <a:cs typeface="Helvetica" pitchFamily="34" charset="0"/>
              </a:defRPr>
            </a:lvl4pPr>
            <a:lvl5pPr>
              <a:defRPr>
                <a:latin typeface="Helvetica" pitchFamily="34" charset="0"/>
                <a:cs typeface="Helvetica"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23E7767D-7118-4097-B566-4C919069CDC8}" type="datetime1">
              <a:rPr lang="zh-CN" altLang="en-US" smtClean="0"/>
              <a:t>2020/10/18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25" name="Rectangle 12"/>
          <p:cNvSpPr/>
          <p:nvPr userDrawn="1"/>
        </p:nvSpPr>
        <p:spPr>
          <a:xfrm>
            <a:off x="467544" y="1412776"/>
            <a:ext cx="8172701" cy="45719"/>
          </a:xfrm>
          <a:prstGeom prst="rect">
            <a:avLst/>
          </a:prstGeom>
          <a:gradFill>
            <a:gsLst>
              <a:gs pos="0">
                <a:srgbClr val="006C3D"/>
              </a:gs>
              <a:gs pos="69000">
                <a:srgbClr val="8CBFA7">
                  <a:lumMod val="100000"/>
                  <a:alpha val="79000"/>
                </a:srgbClr>
              </a:gs>
              <a:gs pos="100000">
                <a:srgbClr val="D5E9DE">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AB3459E-17E2-4569-9EF6-D8041B2EB159}" type="datetime1">
              <a:rPr lang="zh-CN" altLang="en-US" smtClean="0"/>
              <a:t>2020/10/18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2BF2CE2-D9C4-4A4D-9B8B-7743A0CBB7F1}" type="datetime1">
              <a:rPr lang="zh-CN" altLang="en-US" smtClean="0"/>
              <a:t>2020/10/18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A54AFC1-0E84-417B-93D8-CC24283021B8}" type="datetime1">
              <a:rPr lang="zh-CN" altLang="en-US" smtClean="0"/>
              <a:t>2020/10/18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459E6F6-1D8D-413C-83AC-F8D160D9BDB5}" type="datetime1">
              <a:rPr lang="zh-CN" altLang="en-US" smtClean="0"/>
              <a:t>2020/10/18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A0938A-816B-4B50-819E-A6130EF722A7}" type="datetime1">
              <a:rPr lang="zh-CN" altLang="en-US" smtClean="0"/>
              <a:t>2020/10/18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3EA53AC-26D0-4307-8A26-C73091FF7308}" type="datetime1">
              <a:rPr lang="zh-CN" altLang="en-US" smtClean="0"/>
              <a:t>2020/10/18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ED1A2B9-FE05-4911-9CA9-75E4E8D54A65}" type="datetime1">
              <a:rPr lang="zh-CN" altLang="en-US" smtClean="0"/>
              <a:t>2020/10/18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63D81E-FF8E-44C9-879A-182F8D2C1EDE}" type="datetime1">
              <a:rPr lang="zh-CN" altLang="en-US" smtClean="0"/>
              <a:t>2020/10/18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buNone/>
        <a:defRPr sz="4400" kern="1200">
          <a:solidFill>
            <a:schemeClr val="tx1"/>
          </a:solidFill>
          <a:latin typeface="Helvetica" pitchFamily="34" charset="0"/>
          <a:ea typeface="+mj-ea"/>
          <a:cs typeface="Helvetica"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00.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10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7" Type="http://schemas.openxmlformats.org/officeDocument/2006/relationships/image" Target="../media/image275.png"/><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273.wmf"/><Relationship Id="rId5" Type="http://schemas.openxmlformats.org/officeDocument/2006/relationships/oleObject" Target="../embeddings/oleObject102.bin"/><Relationship Id="rId4" Type="http://schemas.openxmlformats.org/officeDocument/2006/relationships/image" Target="../media/image274.png"/></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104.bin"/><Relationship Id="rId13" Type="http://schemas.openxmlformats.org/officeDocument/2006/relationships/oleObject" Target="../embeddings/oleObject106.bin"/><Relationship Id="rId3" Type="http://schemas.openxmlformats.org/officeDocument/2006/relationships/notesSlide" Target="../notesSlides/notesSlide104.xml"/><Relationship Id="rId7" Type="http://schemas.openxmlformats.org/officeDocument/2006/relationships/image" Target="../media/image276.wmf"/><Relationship Id="rId12" Type="http://schemas.openxmlformats.org/officeDocument/2006/relationships/image" Target="../media/image278.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103.bin"/><Relationship Id="rId11" Type="http://schemas.openxmlformats.org/officeDocument/2006/relationships/oleObject" Target="../embeddings/oleObject105.bin"/><Relationship Id="rId5" Type="http://schemas.openxmlformats.org/officeDocument/2006/relationships/image" Target="../media/image281.png"/><Relationship Id="rId10" Type="http://schemas.openxmlformats.org/officeDocument/2006/relationships/image" Target="../media/image282.png"/><Relationship Id="rId4" Type="http://schemas.openxmlformats.org/officeDocument/2006/relationships/image" Target="../media/image280.png"/><Relationship Id="rId9" Type="http://schemas.openxmlformats.org/officeDocument/2006/relationships/image" Target="../media/image277.wmf"/><Relationship Id="rId14" Type="http://schemas.openxmlformats.org/officeDocument/2006/relationships/image" Target="../media/image279.wmf"/></Relationships>
</file>

<file path=ppt/slides/_rels/slide10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288.png"/><Relationship Id="rId5" Type="http://schemas.openxmlformats.org/officeDocument/2006/relationships/image" Target="../media/image287.wmf"/><Relationship Id="rId4" Type="http://schemas.openxmlformats.org/officeDocument/2006/relationships/oleObject" Target="../embeddings/oleObject107.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5.wmf"/><Relationship Id="rId5" Type="http://schemas.openxmlformats.org/officeDocument/2006/relationships/oleObject" Target="../embeddings/oleObject2.bin"/><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288.png"/><Relationship Id="rId5" Type="http://schemas.openxmlformats.org/officeDocument/2006/relationships/image" Target="../media/image287.wmf"/><Relationship Id="rId4" Type="http://schemas.openxmlformats.org/officeDocument/2006/relationships/oleObject" Target="../embeddings/oleObject108.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7" Type="http://schemas.openxmlformats.org/officeDocument/2006/relationships/image" Target="../media/image290.png"/><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289.wmf"/><Relationship Id="rId5" Type="http://schemas.openxmlformats.org/officeDocument/2006/relationships/oleObject" Target="../embeddings/oleObject109.bin"/><Relationship Id="rId4" Type="http://schemas.openxmlformats.org/officeDocument/2006/relationships/image" Target="../media/image291.png"/></Relationships>
</file>

<file path=ppt/slides/_rels/slide112.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93.png"/></Relationships>
</file>

<file path=ppt/slides/_rels/slide113.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991.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2990.png"/><Relationship Id="rId4" Type="http://schemas.openxmlformats.org/officeDocument/2006/relationships/image" Target="../media/image299.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112.bin"/><Relationship Id="rId13" Type="http://schemas.openxmlformats.org/officeDocument/2006/relationships/oleObject" Target="../embeddings/oleObject114.bin"/><Relationship Id="rId3" Type="http://schemas.openxmlformats.org/officeDocument/2006/relationships/notesSlide" Target="../notesSlides/notesSlide122.xml"/><Relationship Id="rId7" Type="http://schemas.openxmlformats.org/officeDocument/2006/relationships/image" Target="../media/image303.wmf"/><Relationship Id="rId12" Type="http://schemas.openxmlformats.org/officeDocument/2006/relationships/image" Target="../media/image305.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oleObject" Target="../embeddings/oleObject111.bin"/><Relationship Id="rId11" Type="http://schemas.openxmlformats.org/officeDocument/2006/relationships/oleObject" Target="../embeddings/oleObject113.bin"/><Relationship Id="rId5" Type="http://schemas.openxmlformats.org/officeDocument/2006/relationships/image" Target="../media/image302.wmf"/><Relationship Id="rId10" Type="http://schemas.openxmlformats.org/officeDocument/2006/relationships/image" Target="../media/image307.png"/><Relationship Id="rId4" Type="http://schemas.openxmlformats.org/officeDocument/2006/relationships/oleObject" Target="../embeddings/oleObject110.bin"/><Relationship Id="rId9" Type="http://schemas.openxmlformats.org/officeDocument/2006/relationships/image" Target="../media/image304.wmf"/><Relationship Id="rId14" Type="http://schemas.openxmlformats.org/officeDocument/2006/relationships/image" Target="../media/image306.wmf"/></Relationships>
</file>

<file path=ppt/slides/_rels/slide123.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15.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9.png"/><Relationship Id="rId5" Type="http://schemas.openxmlformats.org/officeDocument/2006/relationships/image" Target="../media/image38.wmf"/><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oleObject" Target="../embeddings/oleObject7.bin"/><Relationship Id="rId3" Type="http://schemas.openxmlformats.org/officeDocument/2006/relationships/notesSlide" Target="../notesSlides/notesSlide21.xml"/><Relationship Id="rId7" Type="http://schemas.openxmlformats.org/officeDocument/2006/relationships/oleObject" Target="../embeddings/oleObject4.bin"/><Relationship Id="rId12" Type="http://schemas.openxmlformats.org/officeDocument/2006/relationships/image" Target="../media/image52.wmf"/><Relationship Id="rId2" Type="http://schemas.openxmlformats.org/officeDocument/2006/relationships/slideLayout" Target="../slideLayouts/slideLayout2.xml"/><Relationship Id="rId16" Type="http://schemas.openxmlformats.org/officeDocument/2006/relationships/image" Target="../media/image54.wmf"/><Relationship Id="rId1" Type="http://schemas.openxmlformats.org/officeDocument/2006/relationships/vmlDrawing" Target="../drawings/vmlDrawing4.vml"/><Relationship Id="rId6" Type="http://schemas.openxmlformats.org/officeDocument/2006/relationships/image" Target="../media/image57.png"/><Relationship Id="rId11" Type="http://schemas.openxmlformats.org/officeDocument/2006/relationships/oleObject" Target="../embeddings/oleObject6.bin"/><Relationship Id="rId5" Type="http://schemas.openxmlformats.org/officeDocument/2006/relationships/image" Target="../media/image56.png"/><Relationship Id="rId15" Type="http://schemas.openxmlformats.org/officeDocument/2006/relationships/oleObject" Target="../embeddings/oleObject8.bin"/><Relationship Id="rId10" Type="http://schemas.openxmlformats.org/officeDocument/2006/relationships/image" Target="../media/image51.wmf"/><Relationship Id="rId4" Type="http://schemas.openxmlformats.org/officeDocument/2006/relationships/image" Target="../media/image55.png"/><Relationship Id="rId9" Type="http://schemas.openxmlformats.org/officeDocument/2006/relationships/oleObject" Target="../embeddings/oleObject5.bin"/><Relationship Id="rId14" Type="http://schemas.openxmlformats.org/officeDocument/2006/relationships/image" Target="../media/image53.wmf"/></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oleObject" Target="../embeddings/oleObject13.bin"/><Relationship Id="rId3" Type="http://schemas.openxmlformats.org/officeDocument/2006/relationships/notesSlide" Target="../notesSlides/notesSlide22.xml"/><Relationship Id="rId7" Type="http://schemas.openxmlformats.org/officeDocument/2006/relationships/image" Target="../media/image59.wmf"/><Relationship Id="rId12"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58.wmf"/><Relationship Id="rId10" Type="http://schemas.openxmlformats.org/officeDocument/2006/relationships/image" Target="../media/image60.wmf"/><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52.wmf"/></Relationships>
</file>

<file path=ppt/slides/_rels/slide23.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notesSlide" Target="../notesSlides/notesSlide23.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8.wmf"/><Relationship Id="rId5" Type="http://schemas.openxmlformats.org/officeDocument/2006/relationships/oleObject" Target="../embeddings/oleObject14.bin"/><Relationship Id="rId10" Type="http://schemas.openxmlformats.org/officeDocument/2006/relationships/image" Target="../media/image63.wmf"/><Relationship Id="rId4" Type="http://schemas.openxmlformats.org/officeDocument/2006/relationships/image" Target="../media/image64.png"/><Relationship Id="rId9" Type="http://schemas.openxmlformats.org/officeDocument/2006/relationships/oleObject" Target="../embeddings/oleObject16.bin"/></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oleObject" Target="../embeddings/oleObject21.bin"/><Relationship Id="rId18" Type="http://schemas.openxmlformats.org/officeDocument/2006/relationships/image" Target="../media/image76.wmf"/><Relationship Id="rId3" Type="http://schemas.openxmlformats.org/officeDocument/2006/relationships/notesSlide" Target="../notesSlides/notesSlide26.xml"/><Relationship Id="rId7" Type="http://schemas.openxmlformats.org/officeDocument/2006/relationships/oleObject" Target="../embeddings/oleObject18.bin"/><Relationship Id="rId12" Type="http://schemas.openxmlformats.org/officeDocument/2006/relationships/image" Target="../media/image73.wmf"/><Relationship Id="rId17" Type="http://schemas.openxmlformats.org/officeDocument/2006/relationships/oleObject" Target="../embeddings/oleObject23.bin"/><Relationship Id="rId2" Type="http://schemas.openxmlformats.org/officeDocument/2006/relationships/slideLayout" Target="../slideLayouts/slideLayout2.xml"/><Relationship Id="rId16" Type="http://schemas.openxmlformats.org/officeDocument/2006/relationships/image" Target="../media/image75.wmf"/><Relationship Id="rId1" Type="http://schemas.openxmlformats.org/officeDocument/2006/relationships/vmlDrawing" Target="../drawings/vmlDrawing7.vml"/><Relationship Id="rId6" Type="http://schemas.openxmlformats.org/officeDocument/2006/relationships/image" Target="../media/image77.png"/><Relationship Id="rId11" Type="http://schemas.openxmlformats.org/officeDocument/2006/relationships/oleObject" Target="../embeddings/oleObject20.bin"/><Relationship Id="rId5" Type="http://schemas.openxmlformats.org/officeDocument/2006/relationships/image" Target="../media/image70.wmf"/><Relationship Id="rId15" Type="http://schemas.openxmlformats.org/officeDocument/2006/relationships/oleObject" Target="../embeddings/oleObject22.bin"/><Relationship Id="rId10" Type="http://schemas.openxmlformats.org/officeDocument/2006/relationships/image" Target="../media/image72.wmf"/><Relationship Id="rId4" Type="http://schemas.openxmlformats.org/officeDocument/2006/relationships/oleObject" Target="../embeddings/oleObject17.bin"/><Relationship Id="rId9" Type="http://schemas.openxmlformats.org/officeDocument/2006/relationships/oleObject" Target="../embeddings/oleObject19.bin"/><Relationship Id="rId14" Type="http://schemas.openxmlformats.org/officeDocument/2006/relationships/image" Target="../media/image74.wmf"/></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79.png"/><Relationship Id="rId7" Type="http://schemas.openxmlformats.org/officeDocument/2006/relationships/image" Target="../media/image43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0.png"/><Relationship Id="rId4" Type="http://schemas.openxmlformats.org/officeDocument/2006/relationships/image" Target="../media/image400.png"/><Relationship Id="rId9" Type="http://schemas.openxmlformats.org/officeDocument/2006/relationships/image" Target="../media/image45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5.bin"/><Relationship Id="rId5" Type="http://schemas.openxmlformats.org/officeDocument/2006/relationships/image" Target="../media/image80.wmf"/><Relationship Id="rId4" Type="http://schemas.openxmlformats.org/officeDocument/2006/relationships/oleObject" Target="../embeddings/oleObject24.bin"/></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82.wmf"/><Relationship Id="rId5" Type="http://schemas.openxmlformats.org/officeDocument/2006/relationships/oleObject" Target="../embeddings/oleObject26.bin"/><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02.jpg"/></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16.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117.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7.bin"/><Relationship Id="rId5" Type="http://schemas.openxmlformats.org/officeDocument/2006/relationships/image" Target="../media/image119.png"/><Relationship Id="rId4" Type="http://schemas.openxmlformats.org/officeDocument/2006/relationships/image" Target="../media/image118.png"/></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52.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5.jpg"/></Relationships>
</file>

<file path=ppt/slides/_rels/slide5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jpeg"/><Relationship Id="rId4" Type="http://schemas.openxmlformats.org/officeDocument/2006/relationships/image" Target="../media/image127.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55.xml"/><Relationship Id="rId7" Type="http://schemas.openxmlformats.org/officeDocument/2006/relationships/image" Target="../media/image133.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8.bin"/><Relationship Id="rId11" Type="http://schemas.openxmlformats.org/officeDocument/2006/relationships/image" Target="../media/image135.wmf"/><Relationship Id="rId5" Type="http://schemas.openxmlformats.org/officeDocument/2006/relationships/image" Target="../media/image137.png"/><Relationship Id="rId10" Type="http://schemas.openxmlformats.org/officeDocument/2006/relationships/oleObject" Target="../embeddings/oleObject30.bin"/><Relationship Id="rId4" Type="http://schemas.openxmlformats.org/officeDocument/2006/relationships/image" Target="../media/image136.png"/><Relationship Id="rId9" Type="http://schemas.openxmlformats.org/officeDocument/2006/relationships/image" Target="../media/image134.wm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39.png"/><Relationship Id="rId5" Type="http://schemas.openxmlformats.org/officeDocument/2006/relationships/image" Target="../media/image138.wmf"/><Relationship Id="rId4" Type="http://schemas.openxmlformats.org/officeDocument/2006/relationships/oleObject" Target="../embeddings/oleObject31.bin"/></Relationships>
</file>

<file path=ppt/slides/_rels/slide57.xml.rels><?xml version="1.0" encoding="UTF-8" standalone="yes"?>
<Relationships xmlns="http://schemas.openxmlformats.org/package/2006/relationships"><Relationship Id="rId8" Type="http://schemas.openxmlformats.org/officeDocument/2006/relationships/image" Target="../media/image140.wmf"/><Relationship Id="rId13" Type="http://schemas.openxmlformats.org/officeDocument/2006/relationships/oleObject" Target="../embeddings/oleObject36.bin"/><Relationship Id="rId3" Type="http://schemas.openxmlformats.org/officeDocument/2006/relationships/notesSlide" Target="../notesSlides/notesSlide57.xml"/><Relationship Id="rId7" Type="http://schemas.openxmlformats.org/officeDocument/2006/relationships/oleObject" Target="../embeddings/oleObject33.bin"/><Relationship Id="rId12" Type="http://schemas.openxmlformats.org/officeDocument/2006/relationships/image" Target="../media/image142.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44.png"/><Relationship Id="rId11" Type="http://schemas.openxmlformats.org/officeDocument/2006/relationships/oleObject" Target="../embeddings/oleObject35.bin"/><Relationship Id="rId5" Type="http://schemas.openxmlformats.org/officeDocument/2006/relationships/image" Target="../media/image138.wmf"/><Relationship Id="rId10" Type="http://schemas.openxmlformats.org/officeDocument/2006/relationships/image" Target="../media/image141.wmf"/><Relationship Id="rId4" Type="http://schemas.openxmlformats.org/officeDocument/2006/relationships/oleObject" Target="../embeddings/oleObject32.bin"/><Relationship Id="rId9" Type="http://schemas.openxmlformats.org/officeDocument/2006/relationships/oleObject" Target="../embeddings/oleObject34.bin"/><Relationship Id="rId14" Type="http://schemas.openxmlformats.org/officeDocument/2006/relationships/image" Target="../media/image143.wmf"/></Relationships>
</file>

<file path=ppt/slides/_rels/slide5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6.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notesSlide" Target="../notesSlides/notesSlide6.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8" Type="http://schemas.openxmlformats.org/officeDocument/2006/relationships/image" Target="../media/image151.wmf"/><Relationship Id="rId13" Type="http://schemas.openxmlformats.org/officeDocument/2006/relationships/oleObject" Target="../embeddings/oleObject41.bin"/><Relationship Id="rId18" Type="http://schemas.openxmlformats.org/officeDocument/2006/relationships/image" Target="../media/image156.wmf"/><Relationship Id="rId3" Type="http://schemas.openxmlformats.org/officeDocument/2006/relationships/notesSlide" Target="../notesSlides/notesSlide60.xml"/><Relationship Id="rId7" Type="http://schemas.openxmlformats.org/officeDocument/2006/relationships/oleObject" Target="../embeddings/oleObject38.bin"/><Relationship Id="rId12" Type="http://schemas.openxmlformats.org/officeDocument/2006/relationships/image" Target="../media/image153.wmf"/><Relationship Id="rId17" Type="http://schemas.openxmlformats.org/officeDocument/2006/relationships/oleObject" Target="../embeddings/oleObject43.bin"/><Relationship Id="rId2" Type="http://schemas.openxmlformats.org/officeDocument/2006/relationships/slideLayout" Target="../slideLayouts/slideLayout2.xml"/><Relationship Id="rId16" Type="http://schemas.openxmlformats.org/officeDocument/2006/relationships/image" Target="../media/image155.wmf"/><Relationship Id="rId1" Type="http://schemas.openxmlformats.org/officeDocument/2006/relationships/vmlDrawing" Target="../drawings/vmlDrawing14.vml"/><Relationship Id="rId6" Type="http://schemas.openxmlformats.org/officeDocument/2006/relationships/image" Target="../media/image150.wmf"/><Relationship Id="rId11" Type="http://schemas.openxmlformats.org/officeDocument/2006/relationships/oleObject" Target="../embeddings/oleObject40.bin"/><Relationship Id="rId5" Type="http://schemas.openxmlformats.org/officeDocument/2006/relationships/oleObject" Target="../embeddings/oleObject37.bin"/><Relationship Id="rId15" Type="http://schemas.openxmlformats.org/officeDocument/2006/relationships/oleObject" Target="../embeddings/oleObject42.bin"/><Relationship Id="rId10" Type="http://schemas.openxmlformats.org/officeDocument/2006/relationships/image" Target="../media/image152.wmf"/><Relationship Id="rId19" Type="http://schemas.openxmlformats.org/officeDocument/2006/relationships/image" Target="../media/image158.png"/><Relationship Id="rId4" Type="http://schemas.openxmlformats.org/officeDocument/2006/relationships/image" Target="../media/image157.png"/><Relationship Id="rId9" Type="http://schemas.openxmlformats.org/officeDocument/2006/relationships/oleObject" Target="../embeddings/oleObject39.bin"/><Relationship Id="rId14" Type="http://schemas.openxmlformats.org/officeDocument/2006/relationships/image" Target="../media/image154.wmf"/></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164.png"/><Relationship Id="rId3" Type="http://schemas.openxmlformats.org/officeDocument/2006/relationships/notesSlide" Target="../notesSlides/notesSlide61.xml"/><Relationship Id="rId7" Type="http://schemas.openxmlformats.org/officeDocument/2006/relationships/image" Target="../media/image160.wmf"/><Relationship Id="rId12" Type="http://schemas.openxmlformats.org/officeDocument/2006/relationships/image" Target="../media/image163.png"/><Relationship Id="rId17" Type="http://schemas.openxmlformats.org/officeDocument/2006/relationships/image" Target="../media/image151.wmf"/><Relationship Id="rId2" Type="http://schemas.openxmlformats.org/officeDocument/2006/relationships/slideLayout" Target="../slideLayouts/slideLayout2.xml"/><Relationship Id="rId16" Type="http://schemas.openxmlformats.org/officeDocument/2006/relationships/oleObject" Target="../embeddings/oleObject49.bin"/><Relationship Id="rId1" Type="http://schemas.openxmlformats.org/officeDocument/2006/relationships/vmlDrawing" Target="../drawings/vmlDrawing15.vml"/><Relationship Id="rId6" Type="http://schemas.openxmlformats.org/officeDocument/2006/relationships/oleObject" Target="../embeddings/oleObject45.bin"/><Relationship Id="rId11" Type="http://schemas.openxmlformats.org/officeDocument/2006/relationships/image" Target="../media/image162.wmf"/><Relationship Id="rId5" Type="http://schemas.openxmlformats.org/officeDocument/2006/relationships/image" Target="../media/image159.wmf"/><Relationship Id="rId15" Type="http://schemas.openxmlformats.org/officeDocument/2006/relationships/image" Target="../media/image150.wmf"/><Relationship Id="rId10" Type="http://schemas.openxmlformats.org/officeDocument/2006/relationships/oleObject" Target="../embeddings/oleObject47.bin"/><Relationship Id="rId4" Type="http://schemas.openxmlformats.org/officeDocument/2006/relationships/oleObject" Target="../embeddings/oleObject44.bin"/><Relationship Id="rId9" Type="http://schemas.openxmlformats.org/officeDocument/2006/relationships/image" Target="../media/image161.wmf"/><Relationship Id="rId14" Type="http://schemas.openxmlformats.org/officeDocument/2006/relationships/oleObject" Target="../embeddings/oleObject48.bin"/></Relationships>
</file>

<file path=ppt/slides/_rels/slide62.xml.rels><?xml version="1.0" encoding="UTF-8" standalone="yes"?>
<Relationships xmlns="http://schemas.openxmlformats.org/package/2006/relationships"><Relationship Id="rId8" Type="http://schemas.openxmlformats.org/officeDocument/2006/relationships/image" Target="../media/image150.wmf"/><Relationship Id="rId13" Type="http://schemas.openxmlformats.org/officeDocument/2006/relationships/oleObject" Target="../embeddings/oleObject54.bin"/><Relationship Id="rId18" Type="http://schemas.openxmlformats.org/officeDocument/2006/relationships/image" Target="../media/image168.wmf"/><Relationship Id="rId26" Type="http://schemas.openxmlformats.org/officeDocument/2006/relationships/image" Target="../media/image172.wmf"/><Relationship Id="rId3" Type="http://schemas.openxmlformats.org/officeDocument/2006/relationships/notesSlide" Target="../notesSlides/notesSlide62.xml"/><Relationship Id="rId21" Type="http://schemas.openxmlformats.org/officeDocument/2006/relationships/oleObject" Target="../embeddings/oleObject59.bin"/><Relationship Id="rId7" Type="http://schemas.openxmlformats.org/officeDocument/2006/relationships/oleObject" Target="../embeddings/oleObject51.bin"/><Relationship Id="rId12" Type="http://schemas.openxmlformats.org/officeDocument/2006/relationships/image" Target="../media/image166.wmf"/><Relationship Id="rId17" Type="http://schemas.openxmlformats.org/officeDocument/2006/relationships/oleObject" Target="../embeddings/oleObject57.bin"/><Relationship Id="rId25" Type="http://schemas.openxmlformats.org/officeDocument/2006/relationships/oleObject" Target="../embeddings/oleObject61.bin"/><Relationship Id="rId2" Type="http://schemas.openxmlformats.org/officeDocument/2006/relationships/slideLayout" Target="../slideLayouts/slideLayout2.xml"/><Relationship Id="rId16" Type="http://schemas.openxmlformats.org/officeDocument/2006/relationships/oleObject" Target="../embeddings/oleObject56.bin"/><Relationship Id="rId20" Type="http://schemas.openxmlformats.org/officeDocument/2006/relationships/image" Target="../media/image169.wmf"/><Relationship Id="rId29" Type="http://schemas.openxmlformats.org/officeDocument/2006/relationships/oleObject" Target="../embeddings/oleObject63.bin"/><Relationship Id="rId1" Type="http://schemas.openxmlformats.org/officeDocument/2006/relationships/vmlDrawing" Target="../drawings/vmlDrawing16.vml"/><Relationship Id="rId6" Type="http://schemas.openxmlformats.org/officeDocument/2006/relationships/image" Target="../media/image164.png"/><Relationship Id="rId11" Type="http://schemas.openxmlformats.org/officeDocument/2006/relationships/oleObject" Target="../embeddings/oleObject53.bin"/><Relationship Id="rId24" Type="http://schemas.openxmlformats.org/officeDocument/2006/relationships/image" Target="../media/image171.wmf"/><Relationship Id="rId5" Type="http://schemas.openxmlformats.org/officeDocument/2006/relationships/image" Target="../media/image165.wmf"/><Relationship Id="rId15" Type="http://schemas.openxmlformats.org/officeDocument/2006/relationships/oleObject" Target="../embeddings/oleObject55.bin"/><Relationship Id="rId23" Type="http://schemas.openxmlformats.org/officeDocument/2006/relationships/oleObject" Target="../embeddings/oleObject60.bin"/><Relationship Id="rId28" Type="http://schemas.openxmlformats.org/officeDocument/2006/relationships/image" Target="../media/image173.wmf"/><Relationship Id="rId10" Type="http://schemas.openxmlformats.org/officeDocument/2006/relationships/image" Target="../media/image155.wmf"/><Relationship Id="rId19" Type="http://schemas.openxmlformats.org/officeDocument/2006/relationships/oleObject" Target="../embeddings/oleObject58.bin"/><Relationship Id="rId4" Type="http://schemas.openxmlformats.org/officeDocument/2006/relationships/oleObject" Target="../embeddings/oleObject50.bin"/><Relationship Id="rId9" Type="http://schemas.openxmlformats.org/officeDocument/2006/relationships/oleObject" Target="../embeddings/oleObject52.bin"/><Relationship Id="rId14" Type="http://schemas.openxmlformats.org/officeDocument/2006/relationships/image" Target="../media/image167.wmf"/><Relationship Id="rId22" Type="http://schemas.openxmlformats.org/officeDocument/2006/relationships/image" Target="../media/image170.wmf"/><Relationship Id="rId27" Type="http://schemas.openxmlformats.org/officeDocument/2006/relationships/oleObject" Target="../embeddings/oleObject62.bin"/><Relationship Id="rId30" Type="http://schemas.openxmlformats.org/officeDocument/2006/relationships/image" Target="../media/image174.wmf"/></Relationships>
</file>

<file path=ppt/slides/_rels/slide63.xml.rels><?xml version="1.0" encoding="UTF-8" standalone="yes"?>
<Relationships xmlns="http://schemas.openxmlformats.org/package/2006/relationships"><Relationship Id="rId8" Type="http://schemas.openxmlformats.org/officeDocument/2006/relationships/image" Target="../media/image150.wmf"/><Relationship Id="rId13" Type="http://schemas.openxmlformats.org/officeDocument/2006/relationships/oleObject" Target="../embeddings/oleObject68.bin"/><Relationship Id="rId3" Type="http://schemas.openxmlformats.org/officeDocument/2006/relationships/notesSlide" Target="../notesSlides/notesSlide63.xml"/><Relationship Id="rId7" Type="http://schemas.openxmlformats.org/officeDocument/2006/relationships/oleObject" Target="../embeddings/oleObject65.bin"/><Relationship Id="rId12" Type="http://schemas.openxmlformats.org/officeDocument/2006/relationships/image" Target="../media/image166.wmf"/><Relationship Id="rId2" Type="http://schemas.openxmlformats.org/officeDocument/2006/relationships/slideLayout" Target="../slideLayouts/slideLayout2.xml"/><Relationship Id="rId16" Type="http://schemas.openxmlformats.org/officeDocument/2006/relationships/image" Target="../media/image176.wmf"/><Relationship Id="rId1" Type="http://schemas.openxmlformats.org/officeDocument/2006/relationships/vmlDrawing" Target="../drawings/vmlDrawing17.vml"/><Relationship Id="rId6" Type="http://schemas.openxmlformats.org/officeDocument/2006/relationships/image" Target="../media/image164.png"/><Relationship Id="rId11" Type="http://schemas.openxmlformats.org/officeDocument/2006/relationships/oleObject" Target="../embeddings/oleObject67.bin"/><Relationship Id="rId5" Type="http://schemas.openxmlformats.org/officeDocument/2006/relationships/image" Target="../media/image165.wmf"/><Relationship Id="rId15" Type="http://schemas.openxmlformats.org/officeDocument/2006/relationships/oleObject" Target="../embeddings/oleObject69.bin"/><Relationship Id="rId10" Type="http://schemas.openxmlformats.org/officeDocument/2006/relationships/image" Target="../media/image155.wmf"/><Relationship Id="rId4" Type="http://schemas.openxmlformats.org/officeDocument/2006/relationships/oleObject" Target="../embeddings/oleObject64.bin"/><Relationship Id="rId9" Type="http://schemas.openxmlformats.org/officeDocument/2006/relationships/oleObject" Target="../embeddings/oleObject66.bin"/><Relationship Id="rId14" Type="http://schemas.openxmlformats.org/officeDocument/2006/relationships/image" Target="../media/image175.wmf"/></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71.bin"/><Relationship Id="rId13" Type="http://schemas.openxmlformats.org/officeDocument/2006/relationships/image" Target="../media/image175.wmf"/><Relationship Id="rId18" Type="http://schemas.openxmlformats.org/officeDocument/2006/relationships/oleObject" Target="../embeddings/oleObject76.bin"/><Relationship Id="rId3" Type="http://schemas.openxmlformats.org/officeDocument/2006/relationships/notesSlide" Target="../notesSlides/notesSlide64.xml"/><Relationship Id="rId7" Type="http://schemas.openxmlformats.org/officeDocument/2006/relationships/image" Target="../media/image150.wmf"/><Relationship Id="rId12" Type="http://schemas.openxmlformats.org/officeDocument/2006/relationships/oleObject" Target="../embeddings/oleObject73.bin"/><Relationship Id="rId17" Type="http://schemas.openxmlformats.org/officeDocument/2006/relationships/image" Target="../media/image178.wmf"/><Relationship Id="rId2" Type="http://schemas.openxmlformats.org/officeDocument/2006/relationships/slideLayout" Target="../slideLayouts/slideLayout2.xml"/><Relationship Id="rId16" Type="http://schemas.openxmlformats.org/officeDocument/2006/relationships/oleObject" Target="../embeddings/oleObject75.bin"/><Relationship Id="rId1" Type="http://schemas.openxmlformats.org/officeDocument/2006/relationships/vmlDrawing" Target="../drawings/vmlDrawing18.vml"/><Relationship Id="rId6" Type="http://schemas.openxmlformats.org/officeDocument/2006/relationships/oleObject" Target="../embeddings/oleObject70.bin"/><Relationship Id="rId11" Type="http://schemas.openxmlformats.org/officeDocument/2006/relationships/image" Target="../media/image166.wmf"/><Relationship Id="rId5" Type="http://schemas.openxmlformats.org/officeDocument/2006/relationships/image" Target="../media/image164.png"/><Relationship Id="rId15" Type="http://schemas.openxmlformats.org/officeDocument/2006/relationships/image" Target="../media/image177.wmf"/><Relationship Id="rId10" Type="http://schemas.openxmlformats.org/officeDocument/2006/relationships/oleObject" Target="../embeddings/oleObject72.bin"/><Relationship Id="rId19" Type="http://schemas.openxmlformats.org/officeDocument/2006/relationships/image" Target="../media/image179.wmf"/><Relationship Id="rId4" Type="http://schemas.openxmlformats.org/officeDocument/2006/relationships/image" Target="../media/image180.png"/><Relationship Id="rId9" Type="http://schemas.openxmlformats.org/officeDocument/2006/relationships/image" Target="../media/image155.wmf"/><Relationship Id="rId14" Type="http://schemas.openxmlformats.org/officeDocument/2006/relationships/oleObject" Target="../embeddings/oleObject74.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notesSlide" Target="../notesSlides/notesSlide65.xml"/><Relationship Id="rId7" Type="http://schemas.openxmlformats.org/officeDocument/2006/relationships/image" Target="../media/image181.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77.bin"/><Relationship Id="rId11" Type="http://schemas.openxmlformats.org/officeDocument/2006/relationships/image" Target="../media/image183.wmf"/><Relationship Id="rId5" Type="http://schemas.openxmlformats.org/officeDocument/2006/relationships/image" Target="../media/image185.png"/><Relationship Id="rId10" Type="http://schemas.openxmlformats.org/officeDocument/2006/relationships/oleObject" Target="../embeddings/oleObject79.bin"/><Relationship Id="rId4" Type="http://schemas.openxmlformats.org/officeDocument/2006/relationships/image" Target="../media/image184.png"/><Relationship Id="rId9" Type="http://schemas.openxmlformats.org/officeDocument/2006/relationships/image" Target="../media/image182.wmf"/></Relationships>
</file>

<file path=ppt/slides/_rels/slide6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6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69.xml.rels><?xml version="1.0" encoding="UTF-8" standalone="yes"?>
<Relationships xmlns="http://schemas.openxmlformats.org/package/2006/relationships"><Relationship Id="rId8" Type="http://schemas.openxmlformats.org/officeDocument/2006/relationships/image" Target="../media/image194.wmf"/><Relationship Id="rId13" Type="http://schemas.openxmlformats.org/officeDocument/2006/relationships/image" Target="../media/image163.png"/><Relationship Id="rId18" Type="http://schemas.openxmlformats.org/officeDocument/2006/relationships/oleObject" Target="../embeddings/oleObject86.bin"/><Relationship Id="rId3" Type="http://schemas.openxmlformats.org/officeDocument/2006/relationships/notesSlide" Target="../notesSlides/notesSlide69.xml"/><Relationship Id="rId7" Type="http://schemas.openxmlformats.org/officeDocument/2006/relationships/oleObject" Target="../embeddings/oleObject81.bin"/><Relationship Id="rId12" Type="http://schemas.openxmlformats.org/officeDocument/2006/relationships/image" Target="../media/image196.wmf"/><Relationship Id="rId17" Type="http://schemas.openxmlformats.org/officeDocument/2006/relationships/image" Target="../media/image198.wmf"/><Relationship Id="rId2" Type="http://schemas.openxmlformats.org/officeDocument/2006/relationships/slideLayout" Target="../slideLayouts/slideLayout2.xml"/><Relationship Id="rId16" Type="http://schemas.openxmlformats.org/officeDocument/2006/relationships/oleObject" Target="../embeddings/oleObject85.bin"/><Relationship Id="rId1" Type="http://schemas.openxmlformats.org/officeDocument/2006/relationships/vmlDrawing" Target="../drawings/vmlDrawing20.vml"/><Relationship Id="rId6" Type="http://schemas.openxmlformats.org/officeDocument/2006/relationships/image" Target="../media/image193.wmf"/><Relationship Id="rId11" Type="http://schemas.openxmlformats.org/officeDocument/2006/relationships/oleObject" Target="../embeddings/oleObject83.bin"/><Relationship Id="rId5" Type="http://schemas.openxmlformats.org/officeDocument/2006/relationships/oleObject" Target="../embeddings/oleObject80.bin"/><Relationship Id="rId15" Type="http://schemas.openxmlformats.org/officeDocument/2006/relationships/image" Target="../media/image197.wmf"/><Relationship Id="rId10" Type="http://schemas.openxmlformats.org/officeDocument/2006/relationships/image" Target="../media/image195.wmf"/><Relationship Id="rId19" Type="http://schemas.openxmlformats.org/officeDocument/2006/relationships/image" Target="../media/image199.wmf"/><Relationship Id="rId4" Type="http://schemas.openxmlformats.org/officeDocument/2006/relationships/image" Target="../media/image200.png"/><Relationship Id="rId9" Type="http://schemas.openxmlformats.org/officeDocument/2006/relationships/oleObject" Target="../embeddings/oleObject82.bin"/><Relationship Id="rId14" Type="http://schemas.openxmlformats.org/officeDocument/2006/relationships/oleObject" Target="../embeddings/oleObject84.bin"/></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7" Type="http://schemas.openxmlformats.org/officeDocument/2006/relationships/image" Target="../media/image203.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87.bin"/><Relationship Id="rId5" Type="http://schemas.openxmlformats.org/officeDocument/2006/relationships/image" Target="../media/image205.png"/><Relationship Id="rId4" Type="http://schemas.openxmlformats.org/officeDocument/2006/relationships/image" Target="../media/image204.png"/></Relationships>
</file>

<file path=ppt/slides/_rels/slide72.xml.rels><?xml version="1.0" encoding="UTF-8" standalone="yes"?>
<Relationships xmlns="http://schemas.openxmlformats.org/package/2006/relationships"><Relationship Id="rId8" Type="http://schemas.openxmlformats.org/officeDocument/2006/relationships/image" Target="../media/image207.wmf"/><Relationship Id="rId13" Type="http://schemas.openxmlformats.org/officeDocument/2006/relationships/oleObject" Target="../embeddings/oleObject92.bin"/><Relationship Id="rId3" Type="http://schemas.openxmlformats.org/officeDocument/2006/relationships/notesSlide" Target="../notesSlides/notesSlide72.xml"/><Relationship Id="rId7" Type="http://schemas.openxmlformats.org/officeDocument/2006/relationships/oleObject" Target="../embeddings/oleObject89.bin"/><Relationship Id="rId12" Type="http://schemas.openxmlformats.org/officeDocument/2006/relationships/image" Target="../media/image209.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206.wmf"/><Relationship Id="rId11" Type="http://schemas.openxmlformats.org/officeDocument/2006/relationships/oleObject" Target="../embeddings/oleObject91.bin"/><Relationship Id="rId5" Type="http://schemas.openxmlformats.org/officeDocument/2006/relationships/oleObject" Target="../embeddings/oleObject88.bin"/><Relationship Id="rId10" Type="http://schemas.openxmlformats.org/officeDocument/2006/relationships/image" Target="../media/image208.wmf"/><Relationship Id="rId4" Type="http://schemas.openxmlformats.org/officeDocument/2006/relationships/image" Target="../media/image211.png"/><Relationship Id="rId9" Type="http://schemas.openxmlformats.org/officeDocument/2006/relationships/oleObject" Target="../embeddings/oleObject90.bin"/><Relationship Id="rId14" Type="http://schemas.openxmlformats.org/officeDocument/2006/relationships/image" Target="../media/image210.wmf"/></Relationships>
</file>

<file path=ppt/slides/_rels/slide7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95.bin"/><Relationship Id="rId3" Type="http://schemas.openxmlformats.org/officeDocument/2006/relationships/notesSlide" Target="../notesSlides/notesSlide74.xml"/><Relationship Id="rId7" Type="http://schemas.openxmlformats.org/officeDocument/2006/relationships/image" Target="../media/image214.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94.bin"/><Relationship Id="rId5" Type="http://schemas.openxmlformats.org/officeDocument/2006/relationships/image" Target="../media/image213.wmf"/><Relationship Id="rId4" Type="http://schemas.openxmlformats.org/officeDocument/2006/relationships/oleObject" Target="../embeddings/oleObject93.bin"/><Relationship Id="rId9" Type="http://schemas.openxmlformats.org/officeDocument/2006/relationships/image" Target="../media/image215.wmf"/></Relationships>
</file>

<file path=ppt/slides/_rels/slide75.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oleObject" Target="../embeddings/oleObject99.bin"/><Relationship Id="rId3" Type="http://schemas.openxmlformats.org/officeDocument/2006/relationships/notesSlide" Target="../notesSlides/notesSlide75.xml"/><Relationship Id="rId7" Type="http://schemas.openxmlformats.org/officeDocument/2006/relationships/image" Target="../media/image221.png"/><Relationship Id="rId12" Type="http://schemas.openxmlformats.org/officeDocument/2006/relationships/image" Target="../media/image218.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216.wmf"/><Relationship Id="rId11" Type="http://schemas.openxmlformats.org/officeDocument/2006/relationships/oleObject" Target="../embeddings/oleObject98.bin"/><Relationship Id="rId5" Type="http://schemas.openxmlformats.org/officeDocument/2006/relationships/oleObject" Target="../embeddings/oleObject96.bin"/><Relationship Id="rId10" Type="http://schemas.openxmlformats.org/officeDocument/2006/relationships/image" Target="../media/image217.wmf"/><Relationship Id="rId4" Type="http://schemas.openxmlformats.org/officeDocument/2006/relationships/image" Target="../media/image220.png"/><Relationship Id="rId9" Type="http://schemas.openxmlformats.org/officeDocument/2006/relationships/oleObject" Target="../embeddings/oleObject97.bin"/><Relationship Id="rId14" Type="http://schemas.openxmlformats.org/officeDocument/2006/relationships/image" Target="../media/image219.wmf"/></Relationships>
</file>

<file path=ppt/slides/_rels/slide7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25.png"/></Relationships>
</file>

<file path=ppt/slides/_rels/slide7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79.xml.rels><?xml version="1.0" encoding="UTF-8" standalone="yes"?>
<Relationships xmlns="http://schemas.openxmlformats.org/package/2006/relationships"><Relationship Id="rId3" Type="http://schemas.openxmlformats.org/officeDocument/2006/relationships/image" Target="../media/image229.jp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2.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notesSlide" Target="../notesSlides/notesSlide82.xml"/><Relationship Id="rId7" Type="http://schemas.openxmlformats.org/officeDocument/2006/relationships/image" Target="../media/image234.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101.bin"/><Relationship Id="rId5" Type="http://schemas.openxmlformats.org/officeDocument/2006/relationships/image" Target="../media/image233.wmf"/><Relationship Id="rId4" Type="http://schemas.openxmlformats.org/officeDocument/2006/relationships/oleObject" Target="../embeddings/oleObject100.bin"/></Relationships>
</file>

<file path=ppt/slides/_rels/slide8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88.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8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s>
</file>

<file path=ppt/slides/_rels/slide92.xml.rels><?xml version="1.0" encoding="UTF-8" standalone="yes"?>
<Relationships xmlns="http://schemas.openxmlformats.org/package/2006/relationships"><Relationship Id="rId3" Type="http://schemas.openxmlformats.org/officeDocument/2006/relationships/image" Target="../media/image2530.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254.png"/><Relationship Id="rId4" Type="http://schemas.openxmlformats.org/officeDocument/2006/relationships/image" Target="../media/image253.png"/></Relationships>
</file>

<file path=ppt/slides/_rels/slide9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9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98.xml.rels><?xml version="1.0" encoding="UTF-8" standalone="yes"?>
<Relationships xmlns="http://schemas.openxmlformats.org/package/2006/relationships"><Relationship Id="rId8" Type="http://schemas.openxmlformats.org/officeDocument/2006/relationships/image" Target="../media/image267.jpeg"/><Relationship Id="rId3" Type="http://schemas.openxmlformats.org/officeDocument/2006/relationships/image" Target="../media/image262.jpeg"/><Relationship Id="rId7" Type="http://schemas.openxmlformats.org/officeDocument/2006/relationships/image" Target="../media/image266.jpe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265.jpeg"/><Relationship Id="rId5" Type="http://schemas.openxmlformats.org/officeDocument/2006/relationships/image" Target="../media/image264.jpeg"/><Relationship Id="rId4" Type="http://schemas.openxmlformats.org/officeDocument/2006/relationships/image" Target="../media/image263.jpeg"/><Relationship Id="rId9" Type="http://schemas.openxmlformats.org/officeDocument/2006/relationships/image" Target="../media/image268.jpe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827584" y="2130425"/>
            <a:ext cx="7859215" cy="1470025"/>
          </a:xfrm>
        </p:spPr>
        <p:txBody>
          <a:bodyPr/>
          <a:lstStyle/>
          <a:p>
            <a:r>
              <a:rPr lang="zh-CN" altLang="en-US" dirty="0"/>
              <a:t>第六章 数字几何处理</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1</a:t>
            </a:fld>
            <a:endParaRPr lang="zh-CN" altLang="en-US"/>
          </a:p>
        </p:txBody>
      </p:sp>
      <p:pic>
        <p:nvPicPr>
          <p:cNvPr id="4" name="图片 3">
            <a:extLst>
              <a:ext uri="{FF2B5EF4-FFF2-40B4-BE49-F238E27FC236}">
                <a16:creationId xmlns:a16="http://schemas.microsoft.com/office/drawing/2014/main" id="{27F94C2C-2529-4075-9932-3762E31483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6157" y="17253"/>
            <a:ext cx="4626731" cy="1705083"/>
          </a:xfrm>
          <a:prstGeom prst="rect">
            <a:avLst/>
          </a:prstGeom>
        </p:spPr>
      </p:pic>
      <p:sp>
        <p:nvSpPr>
          <p:cNvPr id="9" name="TextBox 4">
            <a:extLst>
              <a:ext uri="{FF2B5EF4-FFF2-40B4-BE49-F238E27FC236}">
                <a16:creationId xmlns:a16="http://schemas.microsoft.com/office/drawing/2014/main" id="{8FC2771D-DFF5-4679-83D9-83D101B7300A}"/>
              </a:ext>
            </a:extLst>
          </p:cNvPr>
          <p:cNvSpPr txBox="1"/>
          <p:nvPr/>
        </p:nvSpPr>
        <p:spPr>
          <a:xfrm>
            <a:off x="-211361" y="18781"/>
            <a:ext cx="4968552"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t>《</a:t>
            </a:r>
            <a:r>
              <a:rPr lang="zh-CN" altLang="en-US" sz="3200" b="1" dirty="0"/>
              <a:t>现代计算机图形学基础</a:t>
            </a:r>
            <a:r>
              <a:rPr lang="en-US" altLang="zh-CN" sz="3200" b="1" dirty="0"/>
              <a:t>》</a:t>
            </a:r>
            <a:endParaRPr lang="zh-CN" altLang="en-US" sz="3200" b="1" dirty="0"/>
          </a:p>
        </p:txBody>
      </p:sp>
    </p:spTree>
    <p:extLst>
      <p:ext uri="{BB962C8B-B14F-4D97-AF65-F5344CB8AC3E}">
        <p14:creationId xmlns:p14="http://schemas.microsoft.com/office/powerpoint/2010/main" val="1971597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数字几何</a:t>
            </a:r>
          </a:p>
        </p:txBody>
      </p:sp>
      <p:sp>
        <p:nvSpPr>
          <p:cNvPr id="3" name="内容占位符 2"/>
          <p:cNvSpPr>
            <a:spLocks noGrp="1"/>
          </p:cNvSpPr>
          <p:nvPr>
            <p:ph idx="1"/>
          </p:nvPr>
        </p:nvSpPr>
        <p:spPr>
          <a:xfrm>
            <a:off x="457200" y="1600200"/>
            <a:ext cx="8435280" cy="4349080"/>
          </a:xfrm>
        </p:spPr>
        <p:txBody>
          <a:bodyPr>
            <a:normAutofit/>
          </a:bodyPr>
          <a:lstStyle/>
          <a:p>
            <a:r>
              <a:rPr lang="en-US" altLang="zh-CN" b="1" dirty="0"/>
              <a:t>1.2.1 </a:t>
            </a:r>
            <a:r>
              <a:rPr lang="zh-CN" altLang="en-US" b="1" dirty="0"/>
              <a:t>几何表示</a:t>
            </a:r>
            <a:endParaRPr lang="en-US" altLang="zh-CN" b="1" dirty="0"/>
          </a:p>
          <a:p>
            <a:pPr lvl="1"/>
            <a:r>
              <a:rPr lang="en-US" altLang="zh-CN" b="1" dirty="0"/>
              <a:t>1.2.1-2 </a:t>
            </a:r>
            <a:r>
              <a:rPr lang="zh-CN" altLang="en-US" b="1" dirty="0"/>
              <a:t>多边形网格</a:t>
            </a:r>
            <a:endParaRPr lang="en-US" altLang="zh-CN" b="1" dirty="0"/>
          </a:p>
          <a:p>
            <a:pPr lvl="2"/>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a:t>
            </a:fld>
            <a:endParaRPr lang="zh-CN" altLang="en-US"/>
          </a:p>
        </p:txBody>
      </p:sp>
      <p:sp>
        <p:nvSpPr>
          <p:cNvPr id="7" name="TextBox 5"/>
          <p:cNvSpPr txBox="1"/>
          <p:nvPr/>
        </p:nvSpPr>
        <p:spPr>
          <a:xfrm>
            <a:off x="158538" y="3151081"/>
            <a:ext cx="1257814"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t>NURBS</a:t>
            </a:r>
            <a:endParaRPr lang="zh-CN" altLang="en-US" sz="2400" dirty="0"/>
          </a:p>
        </p:txBody>
      </p:sp>
      <p:sp>
        <p:nvSpPr>
          <p:cNvPr id="8" name="矩形 7"/>
          <p:cNvSpPr/>
          <p:nvPr/>
        </p:nvSpPr>
        <p:spPr>
          <a:xfrm>
            <a:off x="159853" y="3140968"/>
            <a:ext cx="2590973" cy="12285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TextBox 5"/>
          <p:cNvSpPr txBox="1"/>
          <p:nvPr/>
        </p:nvSpPr>
        <p:spPr>
          <a:xfrm>
            <a:off x="197526" y="5011324"/>
            <a:ext cx="1257814"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t>网格</a:t>
            </a:r>
          </a:p>
        </p:txBody>
      </p:sp>
      <p:sp>
        <p:nvSpPr>
          <p:cNvPr id="10" name="矩形 9"/>
          <p:cNvSpPr/>
          <p:nvPr/>
        </p:nvSpPr>
        <p:spPr>
          <a:xfrm>
            <a:off x="198183" y="5075212"/>
            <a:ext cx="2592288" cy="12184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TextBox 5"/>
          <p:cNvSpPr txBox="1"/>
          <p:nvPr/>
        </p:nvSpPr>
        <p:spPr>
          <a:xfrm>
            <a:off x="211369" y="3538539"/>
            <a:ext cx="2880320" cy="83099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indent="-457200">
              <a:buSzPct val="70000"/>
              <a:buFont typeface="Wingdings" panose="05000000000000000000" pitchFamily="2" charset="2"/>
              <a:buChar char="l"/>
            </a:pPr>
            <a:r>
              <a:rPr lang="en-US" altLang="zh-CN" sz="2400" i="1" dirty="0"/>
              <a:t>C</a:t>
            </a:r>
            <a:r>
              <a:rPr lang="en-US" altLang="zh-CN" sz="2400" i="1" baseline="30000" dirty="0"/>
              <a:t>n</a:t>
            </a:r>
            <a:r>
              <a:rPr lang="en-US" altLang="zh-CN" sz="2400" dirty="0"/>
              <a:t> continuity</a:t>
            </a:r>
          </a:p>
          <a:p>
            <a:pPr marL="457200" indent="-457200">
              <a:buSzPct val="70000"/>
              <a:buFont typeface="Wingdings" panose="05000000000000000000" pitchFamily="2" charset="2"/>
              <a:buChar char="l"/>
            </a:pPr>
            <a:r>
              <a:rPr lang="en-US" altLang="zh-CN" sz="2400" dirty="0"/>
              <a:t>Quad topology</a:t>
            </a:r>
            <a:endParaRPr lang="zh-CN" altLang="en-US" sz="2400" dirty="0"/>
          </a:p>
        </p:txBody>
      </p:sp>
      <p:sp>
        <p:nvSpPr>
          <p:cNvPr id="12" name="TextBox 5"/>
          <p:cNvSpPr txBox="1"/>
          <p:nvPr/>
        </p:nvSpPr>
        <p:spPr>
          <a:xfrm>
            <a:off x="258854" y="5425369"/>
            <a:ext cx="2880320" cy="83099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indent="-457200">
              <a:buSzPct val="70000"/>
              <a:buFont typeface="Wingdings" panose="05000000000000000000" pitchFamily="2" charset="2"/>
              <a:buChar char="l"/>
            </a:pPr>
            <a:r>
              <a:rPr lang="en-US" altLang="zh-CN" sz="2400" i="1" dirty="0"/>
              <a:t>C</a:t>
            </a:r>
            <a:r>
              <a:rPr lang="en-US" altLang="zh-CN" sz="2400" i="1" baseline="30000" dirty="0"/>
              <a:t>0</a:t>
            </a:r>
            <a:r>
              <a:rPr lang="en-US" altLang="zh-CN" sz="2400" dirty="0"/>
              <a:t> continuity</a:t>
            </a:r>
          </a:p>
          <a:p>
            <a:pPr marL="457200" indent="-457200">
              <a:buSzPct val="70000"/>
              <a:buFont typeface="Wingdings" panose="05000000000000000000" pitchFamily="2" charset="2"/>
              <a:buChar char="l"/>
            </a:pPr>
            <a:r>
              <a:rPr lang="en-US" altLang="zh-CN" sz="2400" dirty="0"/>
              <a:t>Topology free</a:t>
            </a:r>
            <a:endParaRPr lang="zh-CN" altLang="en-US" sz="2400" dirty="0"/>
          </a:p>
        </p:txBody>
      </p:sp>
      <p:grpSp>
        <p:nvGrpSpPr>
          <p:cNvPr id="6" name="组合 5"/>
          <p:cNvGrpSpPr/>
          <p:nvPr/>
        </p:nvGrpSpPr>
        <p:grpSpPr>
          <a:xfrm>
            <a:off x="2870928" y="4808986"/>
            <a:ext cx="1413040" cy="2065356"/>
            <a:chOff x="2870928" y="4808986"/>
            <a:chExt cx="1413040" cy="2065356"/>
          </a:xfrm>
        </p:grpSpPr>
        <p:grpSp>
          <p:nvGrpSpPr>
            <p:cNvPr id="13" name="组合 12"/>
            <p:cNvGrpSpPr/>
            <p:nvPr/>
          </p:nvGrpSpPr>
          <p:grpSpPr>
            <a:xfrm>
              <a:off x="2956829" y="4808986"/>
              <a:ext cx="1327139" cy="2065356"/>
              <a:chOff x="3429866" y="2865555"/>
              <a:chExt cx="2420307" cy="3766593"/>
            </a:xfrm>
          </p:grpSpPr>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l="53662"/>
              <a:stretch/>
            </p:blipFill>
            <p:spPr>
              <a:xfrm>
                <a:off x="3429866" y="2865555"/>
                <a:ext cx="2263649" cy="3766593"/>
              </a:xfrm>
              <a:prstGeom prst="rect">
                <a:avLst/>
              </a:prstGeom>
            </p:spPr>
          </p:pic>
          <p:sp>
            <p:nvSpPr>
              <p:cNvPr id="15" name="矩形 14"/>
              <p:cNvSpPr/>
              <p:nvPr/>
            </p:nvSpPr>
            <p:spPr>
              <a:xfrm>
                <a:off x="5346118" y="5383629"/>
                <a:ext cx="504055" cy="1040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2870928" y="5461608"/>
              <a:ext cx="117889" cy="67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2802342" y="2620378"/>
            <a:ext cx="3436255" cy="2135205"/>
            <a:chOff x="2802342" y="2620378"/>
            <a:chExt cx="3436255" cy="2135205"/>
          </a:xfrm>
        </p:grpSpPr>
        <p:grpSp>
          <p:nvGrpSpPr>
            <p:cNvPr id="18" name="组合 17"/>
            <p:cNvGrpSpPr/>
            <p:nvPr/>
          </p:nvGrpSpPr>
          <p:grpSpPr>
            <a:xfrm>
              <a:off x="2802342" y="2636912"/>
              <a:ext cx="3436255" cy="2118671"/>
              <a:chOff x="606166" y="3191343"/>
              <a:chExt cx="5244007" cy="3233266"/>
            </a:xfrm>
          </p:grpSpPr>
          <p:pic>
            <p:nvPicPr>
              <p:cNvPr id="19" name="图片 18"/>
              <p:cNvPicPr>
                <a:picLocks noChangeAspect="1"/>
              </p:cNvPicPr>
              <p:nvPr/>
            </p:nvPicPr>
            <p:blipFill rotWithShape="1">
              <a:blip r:embed="rId3">
                <a:extLst>
                  <a:ext uri="{28A0092B-C50C-407E-A947-70E740481C1C}">
                    <a14:useLocalDpi xmlns:a14="http://schemas.microsoft.com/office/drawing/2010/main" val="0"/>
                  </a:ext>
                </a:extLst>
              </a:blip>
              <a:srcRect r="44857"/>
              <a:stretch/>
            </p:blipFill>
            <p:spPr>
              <a:xfrm>
                <a:off x="606166" y="3191343"/>
                <a:ext cx="2219666" cy="3103702"/>
              </a:xfrm>
              <a:prstGeom prst="rect">
                <a:avLst/>
              </a:prstGeom>
            </p:spPr>
          </p:pic>
          <p:sp>
            <p:nvSpPr>
              <p:cNvPr id="20" name="矩形 19"/>
              <p:cNvSpPr/>
              <p:nvPr/>
            </p:nvSpPr>
            <p:spPr>
              <a:xfrm>
                <a:off x="5346118" y="5383629"/>
                <a:ext cx="504055" cy="1040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p:cNvSpPr/>
            <p:nvPr/>
          </p:nvSpPr>
          <p:spPr>
            <a:xfrm>
              <a:off x="4059871" y="4178304"/>
              <a:ext cx="276391" cy="570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982928" y="2620378"/>
              <a:ext cx="276391" cy="570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TextBox 5"/>
          <p:cNvSpPr txBox="1"/>
          <p:nvPr/>
        </p:nvSpPr>
        <p:spPr>
          <a:xfrm>
            <a:off x="4393299" y="2881372"/>
            <a:ext cx="1044116"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t>点云</a:t>
            </a:r>
          </a:p>
        </p:txBody>
      </p:sp>
      <p:sp>
        <p:nvSpPr>
          <p:cNvPr id="25" name="矩形 24"/>
          <p:cNvSpPr/>
          <p:nvPr/>
        </p:nvSpPr>
        <p:spPr>
          <a:xfrm>
            <a:off x="4368701" y="2844401"/>
            <a:ext cx="3024336" cy="16466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 name="TextBox 5"/>
          <p:cNvSpPr txBox="1"/>
          <p:nvPr/>
        </p:nvSpPr>
        <p:spPr>
          <a:xfrm>
            <a:off x="4321019" y="4901172"/>
            <a:ext cx="1257814"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t>网格</a:t>
            </a:r>
          </a:p>
        </p:txBody>
      </p:sp>
      <p:sp>
        <p:nvSpPr>
          <p:cNvPr id="27" name="矩形 26"/>
          <p:cNvSpPr/>
          <p:nvPr/>
        </p:nvSpPr>
        <p:spPr>
          <a:xfrm>
            <a:off x="4364425" y="4855076"/>
            <a:ext cx="3024336" cy="17051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 name="TextBox 5"/>
          <p:cNvSpPr txBox="1"/>
          <p:nvPr/>
        </p:nvSpPr>
        <p:spPr>
          <a:xfrm>
            <a:off x="4494915" y="3290731"/>
            <a:ext cx="2972820" cy="120032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indent="-457200">
              <a:buSzPct val="70000"/>
              <a:buFont typeface="Wingdings" panose="05000000000000000000" pitchFamily="2" charset="2"/>
              <a:buChar char="l"/>
            </a:pPr>
            <a:r>
              <a:rPr lang="en-US" altLang="zh-CN" sz="2400" i="1" dirty="0"/>
              <a:t>C</a:t>
            </a:r>
            <a:r>
              <a:rPr lang="en-US" altLang="zh-CN" sz="2400" i="1" baseline="30000" dirty="0"/>
              <a:t>-1</a:t>
            </a:r>
            <a:r>
              <a:rPr lang="en-US" altLang="zh-CN" sz="2400" dirty="0"/>
              <a:t> continuity</a:t>
            </a:r>
          </a:p>
          <a:p>
            <a:pPr marL="457200" indent="-457200">
              <a:buSzPct val="70000"/>
              <a:buFont typeface="Wingdings" panose="05000000000000000000" pitchFamily="2" charset="2"/>
              <a:buChar char="l"/>
            </a:pPr>
            <a:r>
              <a:rPr lang="en-US" altLang="zh-CN" sz="2400" dirty="0"/>
              <a:t>Topology free</a:t>
            </a:r>
          </a:p>
          <a:p>
            <a:pPr marL="457200" indent="-457200">
              <a:buSzPct val="70000"/>
              <a:buFont typeface="Wingdings" panose="05000000000000000000" pitchFamily="2" charset="2"/>
              <a:buChar char="l"/>
            </a:pPr>
            <a:r>
              <a:rPr lang="en-US" altLang="zh-CN" sz="2400" dirty="0"/>
              <a:t>No-connectivity</a:t>
            </a:r>
            <a:endParaRPr lang="zh-CN" altLang="en-US" sz="2400" dirty="0"/>
          </a:p>
        </p:txBody>
      </p:sp>
      <p:sp>
        <p:nvSpPr>
          <p:cNvPr id="29" name="TextBox 5"/>
          <p:cNvSpPr txBox="1"/>
          <p:nvPr/>
        </p:nvSpPr>
        <p:spPr>
          <a:xfrm>
            <a:off x="4564646" y="5359908"/>
            <a:ext cx="2880320" cy="120032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indent="-457200">
              <a:buSzPct val="70000"/>
              <a:buFont typeface="Wingdings" panose="05000000000000000000" pitchFamily="2" charset="2"/>
              <a:buChar char="l"/>
            </a:pPr>
            <a:r>
              <a:rPr lang="en-US" altLang="zh-CN" sz="2400" i="1" dirty="0"/>
              <a:t>C</a:t>
            </a:r>
            <a:r>
              <a:rPr lang="en-US" altLang="zh-CN" sz="2400" i="1" baseline="30000" dirty="0"/>
              <a:t>0</a:t>
            </a:r>
            <a:r>
              <a:rPr lang="en-US" altLang="zh-CN" sz="2400" dirty="0"/>
              <a:t> continuity</a:t>
            </a:r>
          </a:p>
          <a:p>
            <a:pPr marL="457200" indent="-457200">
              <a:buSzPct val="70000"/>
              <a:buFont typeface="Wingdings" panose="05000000000000000000" pitchFamily="2" charset="2"/>
              <a:buChar char="l"/>
            </a:pPr>
            <a:r>
              <a:rPr lang="en-US" altLang="zh-CN" sz="2400" dirty="0"/>
              <a:t>Topology free</a:t>
            </a:r>
          </a:p>
          <a:p>
            <a:pPr marL="457200" indent="-457200">
              <a:buSzPct val="70000"/>
              <a:buFont typeface="Wingdings" panose="05000000000000000000" pitchFamily="2" charset="2"/>
              <a:buChar char="l"/>
            </a:pPr>
            <a:r>
              <a:rPr lang="en-US" altLang="zh-CN" sz="2400" dirty="0"/>
              <a:t>Connectivity</a:t>
            </a:r>
            <a:endParaRPr lang="zh-CN" altLang="en-US" sz="2400" dirty="0"/>
          </a:p>
        </p:txBody>
      </p:sp>
      <p:pic>
        <p:nvPicPr>
          <p:cNvPr id="30" name="图片 29"/>
          <p:cNvPicPr>
            <a:picLocks noChangeAspect="1"/>
          </p:cNvPicPr>
          <p:nvPr/>
        </p:nvPicPr>
        <p:blipFill rotWithShape="1">
          <a:blip r:embed="rId4">
            <a:extLst>
              <a:ext uri="{28A0092B-C50C-407E-A947-70E740481C1C}">
                <a14:useLocalDpi xmlns:a14="http://schemas.microsoft.com/office/drawing/2010/main" val="0"/>
              </a:ext>
            </a:extLst>
          </a:blip>
          <a:srcRect r="61230"/>
          <a:stretch/>
        </p:blipFill>
        <p:spPr>
          <a:xfrm>
            <a:off x="7534979" y="2636912"/>
            <a:ext cx="1369544" cy="1985245"/>
          </a:xfrm>
          <a:prstGeom prst="rect">
            <a:avLst/>
          </a:prstGeom>
        </p:spPr>
      </p:pic>
      <p:pic>
        <p:nvPicPr>
          <p:cNvPr id="31" name="图片 30"/>
          <p:cNvPicPr>
            <a:picLocks noChangeAspect="1"/>
          </p:cNvPicPr>
          <p:nvPr/>
        </p:nvPicPr>
        <p:blipFill rotWithShape="1">
          <a:blip r:embed="rId4">
            <a:extLst>
              <a:ext uri="{28A0092B-C50C-407E-A947-70E740481C1C}">
                <a14:useLocalDpi xmlns:a14="http://schemas.microsoft.com/office/drawing/2010/main" val="0"/>
              </a:ext>
            </a:extLst>
          </a:blip>
          <a:srcRect l="60516"/>
          <a:stretch/>
        </p:blipFill>
        <p:spPr>
          <a:xfrm>
            <a:off x="7511990" y="4737171"/>
            <a:ext cx="1394778" cy="1985245"/>
          </a:xfrm>
          <a:prstGeom prst="rect">
            <a:avLst/>
          </a:prstGeom>
        </p:spPr>
      </p:pic>
    </p:spTree>
    <p:extLst>
      <p:ext uri="{BB962C8B-B14F-4D97-AF65-F5344CB8AC3E}">
        <p14:creationId xmlns:p14="http://schemas.microsoft.com/office/powerpoint/2010/main" val="10338923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1" dirty="0"/>
              <a:t>6.1</a:t>
            </a:r>
            <a:r>
              <a:rPr kumimoji="1" lang="zh-CN" altLang="en-US" b="1" dirty="0"/>
              <a:t> 概念</a:t>
            </a:r>
            <a:endParaRPr lang="zh-CN" altLang="en-US" b="1" dirty="0"/>
          </a:p>
        </p:txBody>
      </p:sp>
      <p:sp>
        <p:nvSpPr>
          <p:cNvPr id="3" name="内容占位符 2"/>
          <p:cNvSpPr>
            <a:spLocks noGrp="1"/>
          </p:cNvSpPr>
          <p:nvPr>
            <p:ph idx="1"/>
          </p:nvPr>
        </p:nvSpPr>
        <p:spPr/>
        <p:txBody>
          <a:bodyPr/>
          <a:lstStyle/>
          <a:p>
            <a:r>
              <a:rPr lang="zh-CN" altLang="en-US" b="1" dirty="0"/>
              <a:t>网格编辑（</a:t>
            </a:r>
            <a:r>
              <a:rPr lang="en-US" altLang="zh-CN" b="1" dirty="0"/>
              <a:t>Mesh editing/deformation</a:t>
            </a:r>
            <a:r>
              <a:rPr lang="zh-CN" altLang="en-US" b="1" dirty="0"/>
              <a:t>）</a:t>
            </a:r>
            <a:endParaRPr lang="en-US" altLang="zh-CN" b="1" dirty="0"/>
          </a:p>
          <a:p>
            <a:pPr lvl="1"/>
            <a:r>
              <a:rPr lang="zh-CN" altLang="en-US" b="1" dirty="0"/>
              <a:t>定义：</a:t>
            </a:r>
            <a:r>
              <a:rPr lang="zh-CN" altLang="en-US" dirty="0"/>
              <a:t>操纵和修改网格表面的几何形状，同时能够保留原始网格几何细节的操作。</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100</a:t>
            </a:fld>
            <a:endParaRPr lang="zh-CN" altLang="en-US"/>
          </a:p>
        </p:txBody>
      </p:sp>
      <p:pic>
        <p:nvPicPr>
          <p:cNvPr id="6" name="图片 5"/>
          <p:cNvPicPr>
            <a:picLocks noChangeAspect="1"/>
          </p:cNvPicPr>
          <p:nvPr/>
        </p:nvPicPr>
        <p:blipFill>
          <a:blip r:embed="rId3"/>
          <a:stretch>
            <a:fillRect/>
          </a:stretch>
        </p:blipFill>
        <p:spPr>
          <a:xfrm>
            <a:off x="874882" y="3356992"/>
            <a:ext cx="7811918" cy="3355244"/>
          </a:xfrm>
          <a:prstGeom prst="rect">
            <a:avLst/>
          </a:prstGeom>
        </p:spPr>
      </p:pic>
      <p:pic>
        <p:nvPicPr>
          <p:cNvPr id="7" name="图片 6"/>
          <p:cNvPicPr>
            <a:picLocks noChangeAspect="1"/>
          </p:cNvPicPr>
          <p:nvPr/>
        </p:nvPicPr>
        <p:blipFill>
          <a:blip r:embed="rId4"/>
          <a:stretch>
            <a:fillRect/>
          </a:stretch>
        </p:blipFill>
        <p:spPr>
          <a:xfrm>
            <a:off x="874882" y="3429000"/>
            <a:ext cx="2400974" cy="3268527"/>
          </a:xfrm>
          <a:prstGeom prst="rect">
            <a:avLst/>
          </a:prstGeom>
        </p:spPr>
      </p:pic>
    </p:spTree>
    <p:extLst>
      <p:ext uri="{BB962C8B-B14F-4D97-AF65-F5344CB8AC3E}">
        <p14:creationId xmlns:p14="http://schemas.microsoft.com/office/powerpoint/2010/main" val="15519686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1" dirty="0"/>
              <a:t>6.1</a:t>
            </a:r>
            <a:r>
              <a:rPr kumimoji="1" lang="zh-CN" altLang="en-US" b="1" dirty="0"/>
              <a:t> 概念</a:t>
            </a:r>
            <a:endParaRPr lang="zh-CN" altLang="en-US" b="1" dirty="0"/>
          </a:p>
        </p:txBody>
      </p:sp>
      <p:sp>
        <p:nvSpPr>
          <p:cNvPr id="3" name="内容占位符 2"/>
          <p:cNvSpPr>
            <a:spLocks noGrp="1"/>
          </p:cNvSpPr>
          <p:nvPr>
            <p:ph idx="1"/>
          </p:nvPr>
        </p:nvSpPr>
        <p:spPr/>
        <p:txBody>
          <a:bodyPr/>
          <a:lstStyle/>
          <a:p>
            <a:r>
              <a:rPr lang="zh-CN" altLang="en-US" b="1" dirty="0"/>
              <a:t>网格编辑（</a:t>
            </a:r>
            <a:r>
              <a:rPr lang="en-US" altLang="zh-CN" b="1" dirty="0"/>
              <a:t>Mesh editing/deformation</a:t>
            </a:r>
            <a:r>
              <a:rPr lang="zh-CN" altLang="en-US" b="1" dirty="0"/>
              <a:t>）</a:t>
            </a:r>
            <a:endParaRPr lang="en-US" altLang="zh-CN" b="1" dirty="0"/>
          </a:p>
          <a:p>
            <a:pPr lvl="1"/>
            <a:r>
              <a:rPr lang="zh-CN" altLang="en-US" b="1" dirty="0"/>
              <a:t>问题起源：</a:t>
            </a:r>
            <a:r>
              <a:rPr lang="zh-CN" altLang="en-US" dirty="0"/>
              <a:t>各种应用中需要动态形状，例如，游戏、电影、计算机辅助设计等。但是，每种状态下的形状单独建模比较费时费力。</a:t>
            </a:r>
          </a:p>
          <a:p>
            <a:pPr lvl="1"/>
            <a:r>
              <a:rPr lang="zh-CN" altLang="en-US" b="1" dirty="0"/>
              <a:t>目标</a:t>
            </a:r>
          </a:p>
          <a:p>
            <a:pPr lvl="2"/>
            <a:r>
              <a:rPr kumimoji="1" lang="zh-CN" altLang="en-US" dirty="0"/>
              <a:t>通过内部或者外部作用力改变形状</a:t>
            </a:r>
            <a:endParaRPr kumimoji="1" lang="en-US" altLang="zh-CN" dirty="0"/>
          </a:p>
          <a:p>
            <a:pPr lvl="2"/>
            <a:r>
              <a:rPr kumimoji="1" lang="zh-CN" altLang="en-US" dirty="0"/>
              <a:t>编辑应该是快速的并且尽可能接近现实物体操作</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101</a:t>
            </a:fld>
            <a:endParaRPr lang="zh-CN" altLang="en-US"/>
          </a:p>
        </p:txBody>
      </p:sp>
      <p:pic>
        <p:nvPicPr>
          <p:cNvPr id="15" name="图片 14"/>
          <p:cNvPicPr>
            <a:picLocks noChangeAspect="1"/>
          </p:cNvPicPr>
          <p:nvPr/>
        </p:nvPicPr>
        <p:blipFill>
          <a:blip r:embed="rId3"/>
          <a:stretch>
            <a:fillRect/>
          </a:stretch>
        </p:blipFill>
        <p:spPr>
          <a:xfrm>
            <a:off x="2267744" y="4987682"/>
            <a:ext cx="4608512" cy="1786974"/>
          </a:xfrm>
          <a:prstGeom prst="rect">
            <a:avLst/>
          </a:prstGeom>
        </p:spPr>
      </p:pic>
    </p:spTree>
    <p:extLst>
      <p:ext uri="{BB962C8B-B14F-4D97-AF65-F5344CB8AC3E}">
        <p14:creationId xmlns:p14="http://schemas.microsoft.com/office/powerpoint/2010/main" val="41810597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6.2 </a:t>
            </a:r>
            <a:r>
              <a:rPr lang="zh-CN" altLang="en-US" b="1" dirty="0"/>
              <a:t>编辑方法</a:t>
            </a:r>
          </a:p>
        </p:txBody>
      </p:sp>
      <p:sp>
        <p:nvSpPr>
          <p:cNvPr id="3" name="内容占位符 2"/>
          <p:cNvSpPr>
            <a:spLocks noGrp="1"/>
          </p:cNvSpPr>
          <p:nvPr>
            <p:ph idx="1"/>
          </p:nvPr>
        </p:nvSpPr>
        <p:spPr>
          <a:xfrm>
            <a:off x="457200" y="1600200"/>
            <a:ext cx="8795320" cy="4525963"/>
          </a:xfrm>
        </p:spPr>
        <p:txBody>
          <a:bodyPr/>
          <a:lstStyle/>
          <a:p>
            <a:r>
              <a:rPr lang="en-US" altLang="zh-CN" b="1" dirty="0"/>
              <a:t>6.2.1 </a:t>
            </a:r>
            <a:r>
              <a:rPr lang="zh-CN" altLang="en-US" b="1" dirty="0"/>
              <a:t>自由编辑（</a:t>
            </a:r>
            <a:r>
              <a:rPr lang="en-US" altLang="zh-CN" b="1" dirty="0"/>
              <a:t>Free-form deformation</a:t>
            </a:r>
            <a:r>
              <a:rPr lang="zh-CN" altLang="en-US" b="1" dirty="0"/>
              <a:t>）</a:t>
            </a:r>
            <a:endParaRPr lang="en-US" altLang="zh-CN" b="1" dirty="0"/>
          </a:p>
          <a:p>
            <a:pPr lvl="1"/>
            <a:r>
              <a:rPr kumimoji="1" lang="zh-CN" altLang="en-US" b="1" dirty="0"/>
              <a:t>思想</a:t>
            </a:r>
            <a:r>
              <a:rPr kumimoji="1" lang="zh-CN" altLang="en-US" dirty="0"/>
              <a:t>：将网格嵌入到一个简单的控制多面体中</a:t>
            </a:r>
            <a:endParaRPr lang="en-US" altLang="zh-CN" dirty="0"/>
          </a:p>
          <a:p>
            <a:pPr lvl="2"/>
            <a:r>
              <a:rPr kumimoji="1" lang="zh-CN" altLang="en-US" dirty="0"/>
              <a:t>控制多面体比原始形状简单</a:t>
            </a:r>
            <a:endParaRPr lang="en-US" altLang="zh-CN" dirty="0"/>
          </a:p>
          <a:p>
            <a:pPr lvl="1"/>
            <a:r>
              <a:rPr kumimoji="1" lang="zh-CN" altLang="en-US" b="1" dirty="0"/>
              <a:t>方法：</a:t>
            </a:r>
            <a:endParaRPr kumimoji="1" lang="en-US" altLang="zh-CN" b="1" dirty="0"/>
          </a:p>
          <a:p>
            <a:pPr lvl="2"/>
            <a:r>
              <a:rPr kumimoji="1" lang="zh-CN" altLang="en-US" dirty="0"/>
              <a:t>对控制多面体进行变形</a:t>
            </a:r>
            <a:r>
              <a:rPr lang="zh-CN" altLang="en-US" dirty="0"/>
              <a:t>􀂄</a:t>
            </a:r>
            <a:endParaRPr lang="en-US" altLang="zh-CN" dirty="0"/>
          </a:p>
          <a:p>
            <a:pPr lvl="2"/>
            <a:r>
              <a:rPr kumimoji="1" lang="zh-CN" altLang="en-US" dirty="0"/>
              <a:t>根据变形后的控制多面体更新嵌入网格的形状</a:t>
            </a:r>
            <a:endParaRPr lang="en-US" altLang="zh-CN" dirty="0"/>
          </a:p>
          <a:p>
            <a:pPr lvl="3"/>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102</a:t>
            </a:fld>
            <a:endParaRPr lang="zh-CN" altLang="en-US"/>
          </a:p>
        </p:txBody>
      </p:sp>
      <p:pic>
        <p:nvPicPr>
          <p:cNvPr id="5" name="图片 4"/>
          <p:cNvPicPr>
            <a:picLocks noChangeAspect="1"/>
          </p:cNvPicPr>
          <p:nvPr/>
        </p:nvPicPr>
        <p:blipFill>
          <a:blip r:embed="rId3"/>
          <a:stretch>
            <a:fillRect/>
          </a:stretch>
        </p:blipFill>
        <p:spPr>
          <a:xfrm>
            <a:off x="1727684" y="4517988"/>
            <a:ext cx="5688632" cy="2035134"/>
          </a:xfrm>
          <a:prstGeom prst="rect">
            <a:avLst/>
          </a:prstGeom>
        </p:spPr>
      </p:pic>
      <p:sp>
        <p:nvSpPr>
          <p:cNvPr id="6" name="TextBox 5"/>
          <p:cNvSpPr txBox="1"/>
          <p:nvPr/>
        </p:nvSpPr>
        <p:spPr>
          <a:xfrm>
            <a:off x="695745" y="6220782"/>
            <a:ext cx="3736861" cy="461665"/>
          </a:xfrm>
          <a:prstGeom prst="rect">
            <a:avLst/>
          </a:prstGeom>
          <a:solidFill>
            <a:schemeClr val="bg1"/>
          </a:solidFill>
        </p:spPr>
        <p:txBody>
          <a:bodyPr wrap="square" rtlCol="0">
            <a:spAutoFit/>
          </a:bodyPr>
          <a:lstStyle/>
          <a:p>
            <a:pPr algn="ctr"/>
            <a:r>
              <a:rPr lang="zh-CN" altLang="en-US" sz="2400" dirty="0"/>
              <a:t>控制网格和原始网格</a:t>
            </a:r>
          </a:p>
        </p:txBody>
      </p:sp>
      <p:sp>
        <p:nvSpPr>
          <p:cNvPr id="7" name="TextBox 5"/>
          <p:cNvSpPr txBox="1"/>
          <p:nvPr/>
        </p:nvSpPr>
        <p:spPr>
          <a:xfrm>
            <a:off x="4560168" y="6205864"/>
            <a:ext cx="3031226" cy="461665"/>
          </a:xfrm>
          <a:prstGeom prst="rect">
            <a:avLst/>
          </a:prstGeom>
          <a:noFill/>
        </p:spPr>
        <p:txBody>
          <a:bodyPr wrap="square" rtlCol="0">
            <a:spAutoFit/>
          </a:bodyPr>
          <a:lstStyle/>
          <a:p>
            <a:pPr algn="ctr"/>
            <a:r>
              <a:rPr lang="zh-CN" altLang="en-US" sz="2400" dirty="0"/>
              <a:t>编辑后结果</a:t>
            </a:r>
          </a:p>
        </p:txBody>
      </p:sp>
    </p:spTree>
    <p:extLst>
      <p:ext uri="{BB962C8B-B14F-4D97-AF65-F5344CB8AC3E}">
        <p14:creationId xmlns:p14="http://schemas.microsoft.com/office/powerpoint/2010/main" val="26721828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4"/>
          <a:stretch>
            <a:fillRect/>
          </a:stretch>
        </p:blipFill>
        <p:spPr>
          <a:xfrm>
            <a:off x="3491880" y="3158273"/>
            <a:ext cx="4817509" cy="2923142"/>
          </a:xfrm>
          <a:prstGeom prst="rect">
            <a:avLst/>
          </a:prstGeom>
        </p:spPr>
      </p:pic>
      <p:sp>
        <p:nvSpPr>
          <p:cNvPr id="2" name="标题 1"/>
          <p:cNvSpPr>
            <a:spLocks noGrp="1"/>
          </p:cNvSpPr>
          <p:nvPr>
            <p:ph type="title"/>
          </p:nvPr>
        </p:nvSpPr>
        <p:spPr/>
        <p:txBody>
          <a:bodyPr/>
          <a:lstStyle/>
          <a:p>
            <a:r>
              <a:rPr lang="en-US" altLang="zh-CN" b="1" dirty="0"/>
              <a:t>6.2 </a:t>
            </a:r>
            <a:r>
              <a:rPr lang="zh-CN" altLang="en-US" b="1" dirty="0"/>
              <a:t>编辑方法</a:t>
            </a:r>
          </a:p>
        </p:txBody>
      </p:sp>
      <p:sp>
        <p:nvSpPr>
          <p:cNvPr id="3" name="内容占位符 2"/>
          <p:cNvSpPr>
            <a:spLocks noGrp="1"/>
          </p:cNvSpPr>
          <p:nvPr>
            <p:ph idx="1"/>
          </p:nvPr>
        </p:nvSpPr>
        <p:spPr>
          <a:xfrm>
            <a:off x="457200" y="1600200"/>
            <a:ext cx="8795320" cy="4525963"/>
          </a:xfrm>
        </p:spPr>
        <p:txBody>
          <a:bodyPr/>
          <a:lstStyle/>
          <a:p>
            <a:r>
              <a:rPr lang="en-US" altLang="zh-CN" b="1" dirty="0"/>
              <a:t>6.2.1 </a:t>
            </a:r>
            <a:r>
              <a:rPr lang="zh-CN" altLang="en-US" b="1" dirty="0"/>
              <a:t>自由编辑（</a:t>
            </a:r>
            <a:r>
              <a:rPr lang="en-US" altLang="zh-CN" b="1" dirty="0"/>
              <a:t>Free-form deformation</a:t>
            </a:r>
            <a:r>
              <a:rPr lang="zh-CN" altLang="en-US" b="1" dirty="0"/>
              <a:t>）</a:t>
            </a:r>
            <a:endParaRPr lang="en-US" altLang="zh-CN" b="1" dirty="0"/>
          </a:p>
          <a:p>
            <a:pPr lvl="1"/>
            <a:r>
              <a:rPr kumimoji="1" lang="en-US" altLang="zh-CN" b="1" dirty="0"/>
              <a:t>6.2.1-1 </a:t>
            </a:r>
            <a:r>
              <a:rPr kumimoji="1" lang="zh-CN" altLang="en-US" b="1" dirty="0"/>
              <a:t>基于样条控制顶点的编辑</a:t>
            </a:r>
            <a:endParaRPr kumimoji="1" lang="en-US" altLang="zh-CN" b="1" dirty="0"/>
          </a:p>
          <a:p>
            <a:pPr lvl="2"/>
            <a:r>
              <a:rPr lang="zh-CN" altLang="en-US" dirty="0"/>
              <a:t>采用三变量张量积样条表示网格形状</a:t>
            </a:r>
            <a:endParaRPr lang="en-US" altLang="zh-CN" dirty="0"/>
          </a:p>
          <a:p>
            <a:pPr lvl="2"/>
            <a:r>
              <a:rPr lang="zh-CN" altLang="en-US" dirty="0"/>
              <a:t>改变样条控制顶点编辑网格形状</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103</a:t>
            </a:fld>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3750309967"/>
              </p:ext>
            </p:extLst>
          </p:nvPr>
        </p:nvGraphicFramePr>
        <p:xfrm>
          <a:off x="370698" y="5386003"/>
          <a:ext cx="4356100" cy="1420812"/>
        </p:xfrm>
        <a:graphic>
          <a:graphicData uri="http://schemas.openxmlformats.org/presentationml/2006/ole">
            <mc:AlternateContent xmlns:mc="http://schemas.openxmlformats.org/markup-compatibility/2006">
              <mc:Choice xmlns:v="urn:schemas-microsoft-com:vml" Requires="v">
                <p:oleObj spid="_x0000_s59423" name="Equation" r:id="rId5" imgW="2108160" imgH="685800" progId="Equation.DSMT4">
                  <p:embed/>
                </p:oleObj>
              </mc:Choice>
              <mc:Fallback>
                <p:oleObj name="Equation" r:id="rId5" imgW="2108160" imgH="685800" progId="Equation.DSMT4">
                  <p:embed/>
                  <p:pic>
                    <p:nvPicPr>
                      <p:cNvPr id="0" name=""/>
                      <p:cNvPicPr>
                        <a:picLocks noChangeAspect="1" noChangeArrowheads="1"/>
                      </p:cNvPicPr>
                      <p:nvPr/>
                    </p:nvPicPr>
                    <p:blipFill>
                      <a:blip r:embed="rId6"/>
                      <a:srcRect/>
                      <a:stretch>
                        <a:fillRect/>
                      </a:stretch>
                    </p:blipFill>
                    <p:spPr bwMode="auto">
                      <a:xfrm>
                        <a:off x="370698" y="5386003"/>
                        <a:ext cx="4356100" cy="1420812"/>
                      </a:xfrm>
                      <a:prstGeom prst="rect">
                        <a:avLst/>
                      </a:prstGeom>
                      <a:noFill/>
                      <a:ln w="9525">
                        <a:noFill/>
                        <a:miter lim="800000"/>
                        <a:headEnd/>
                        <a:tailEnd/>
                      </a:ln>
                    </p:spPr>
                  </p:pic>
                </p:oleObj>
              </mc:Fallback>
            </mc:AlternateContent>
          </a:graphicData>
        </a:graphic>
      </p:graphicFrame>
      <p:pic>
        <p:nvPicPr>
          <p:cNvPr id="23" name="图片 22"/>
          <p:cNvPicPr>
            <a:picLocks noChangeAspect="1"/>
          </p:cNvPicPr>
          <p:nvPr/>
        </p:nvPicPr>
        <p:blipFill rotWithShape="1">
          <a:blip r:embed="rId7">
            <a:extLst>
              <a:ext uri="{28A0092B-C50C-407E-A947-70E740481C1C}">
                <a14:useLocalDpi xmlns:a14="http://schemas.microsoft.com/office/drawing/2010/main" val="0"/>
              </a:ext>
            </a:extLst>
          </a:blip>
          <a:srcRect r="51527"/>
          <a:stretch/>
        </p:blipFill>
        <p:spPr>
          <a:xfrm>
            <a:off x="772113" y="3630646"/>
            <a:ext cx="1776635" cy="1799292"/>
          </a:xfrm>
          <a:prstGeom prst="rect">
            <a:avLst/>
          </a:prstGeom>
        </p:spPr>
      </p:pic>
    </p:spTree>
    <p:extLst>
      <p:ext uri="{BB962C8B-B14F-4D97-AF65-F5344CB8AC3E}">
        <p14:creationId xmlns:p14="http://schemas.microsoft.com/office/powerpoint/2010/main" val="13028370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6.2 </a:t>
            </a:r>
            <a:r>
              <a:rPr lang="zh-CN" altLang="en-US" b="1" dirty="0"/>
              <a:t>编辑方法</a:t>
            </a:r>
          </a:p>
        </p:txBody>
      </p:sp>
      <p:sp>
        <p:nvSpPr>
          <p:cNvPr id="3" name="内容占位符 2"/>
          <p:cNvSpPr>
            <a:spLocks noGrp="1"/>
          </p:cNvSpPr>
          <p:nvPr>
            <p:ph idx="1"/>
          </p:nvPr>
        </p:nvSpPr>
        <p:spPr/>
        <p:txBody>
          <a:bodyPr/>
          <a:lstStyle/>
          <a:p>
            <a:r>
              <a:rPr lang="en-US" altLang="zh-CN" b="1" dirty="0"/>
              <a:t>6.2.1 </a:t>
            </a:r>
            <a:r>
              <a:rPr lang="zh-CN" altLang="en-US" b="1" dirty="0"/>
              <a:t>自由编辑（</a:t>
            </a:r>
            <a:r>
              <a:rPr lang="en-US" altLang="zh-CN" b="1" dirty="0"/>
              <a:t>Free-form deformation</a:t>
            </a:r>
            <a:r>
              <a:rPr lang="zh-CN" altLang="en-US" b="1" dirty="0"/>
              <a:t>）</a:t>
            </a:r>
            <a:endParaRPr lang="en-US" altLang="zh-CN" dirty="0"/>
          </a:p>
          <a:p>
            <a:pPr lvl="1"/>
            <a:r>
              <a:rPr lang="en-US" altLang="zh-CN" b="1" dirty="0"/>
              <a:t>6.2.1-2 </a:t>
            </a:r>
            <a:r>
              <a:rPr lang="zh-CN" altLang="en-US" b="1" dirty="0"/>
              <a:t>基于重心坐标的编辑</a:t>
            </a:r>
            <a:endParaRPr lang="zh-CN" altLang="en-US" dirty="0"/>
          </a:p>
          <a:p>
            <a:pPr lvl="2"/>
            <a:r>
              <a:rPr lang="zh-CN" altLang="en-US" dirty="0"/>
              <a:t>三角形重心坐标</a:t>
            </a:r>
            <a:endParaRPr lang="en-US" altLang="zh-CN" dirty="0"/>
          </a:p>
          <a:p>
            <a:pPr lvl="2"/>
            <a:endParaRPr lang="en-US" altLang="zh-CN" dirty="0"/>
          </a:p>
          <a:p>
            <a:pPr marL="914400" lvl="2" indent="0">
              <a:buNone/>
            </a:pPr>
            <a:endParaRPr lang="en-US" altLang="zh-CN" dirty="0"/>
          </a:p>
          <a:p>
            <a:pPr marL="914400" lvl="2" indent="0">
              <a:buNone/>
            </a:pPr>
            <a:endParaRPr lang="en-US" altLang="zh-CN" dirty="0"/>
          </a:p>
          <a:p>
            <a:pPr lvl="2"/>
            <a:r>
              <a:rPr lang="zh-CN" altLang="en-US" dirty="0"/>
              <a:t>三角网格重心坐标</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104</a:t>
            </a:fld>
            <a:endParaRPr lang="zh-CN" altLang="en-US"/>
          </a:p>
        </p:txBody>
      </p:sp>
      <p:pic>
        <p:nvPicPr>
          <p:cNvPr id="8" name="图片 7"/>
          <p:cNvPicPr>
            <a:picLocks noChangeAspect="1"/>
          </p:cNvPicPr>
          <p:nvPr/>
        </p:nvPicPr>
        <p:blipFill>
          <a:blip r:embed="rId4"/>
          <a:stretch>
            <a:fillRect/>
          </a:stretch>
        </p:blipFill>
        <p:spPr>
          <a:xfrm>
            <a:off x="5958056" y="2090735"/>
            <a:ext cx="1671973" cy="1080577"/>
          </a:xfrm>
          <a:prstGeom prst="rect">
            <a:avLst/>
          </a:prstGeom>
        </p:spPr>
      </p:pic>
      <p:pic>
        <p:nvPicPr>
          <p:cNvPr id="11" name="图片 10"/>
          <p:cNvPicPr>
            <a:picLocks noChangeAspect="1"/>
          </p:cNvPicPr>
          <p:nvPr/>
        </p:nvPicPr>
        <p:blipFill>
          <a:blip r:embed="rId5"/>
          <a:stretch>
            <a:fillRect/>
          </a:stretch>
        </p:blipFill>
        <p:spPr>
          <a:xfrm>
            <a:off x="5958056" y="3290525"/>
            <a:ext cx="1735702" cy="1900593"/>
          </a:xfrm>
          <a:prstGeom prst="rect">
            <a:avLst/>
          </a:prstGeom>
        </p:spPr>
      </p:pic>
      <p:graphicFrame>
        <p:nvGraphicFramePr>
          <p:cNvPr id="12" name="对象 11"/>
          <p:cNvGraphicFramePr>
            <a:graphicFrameLocks noChangeAspect="1"/>
          </p:cNvGraphicFramePr>
          <p:nvPr>
            <p:extLst>
              <p:ext uri="{D42A27DB-BD31-4B8C-83A1-F6EECF244321}">
                <p14:modId xmlns:p14="http://schemas.microsoft.com/office/powerpoint/2010/main" val="1997444976"/>
              </p:ext>
            </p:extLst>
          </p:nvPr>
        </p:nvGraphicFramePr>
        <p:xfrm>
          <a:off x="1691680" y="3041203"/>
          <a:ext cx="3095625" cy="506413"/>
        </p:xfrm>
        <a:graphic>
          <a:graphicData uri="http://schemas.openxmlformats.org/presentationml/2006/ole">
            <mc:AlternateContent xmlns:mc="http://schemas.openxmlformats.org/markup-compatibility/2006">
              <mc:Choice xmlns:v="urn:schemas-microsoft-com:vml" Requires="v">
                <p:oleObj spid="_x0000_s50512" name="Equation" r:id="rId6" imgW="1396800" imgH="228600" progId="Equation.DSMT4">
                  <p:embed/>
                </p:oleObj>
              </mc:Choice>
              <mc:Fallback>
                <p:oleObj name="Equation" r:id="rId6" imgW="1396800" imgH="228600" progId="Equation.DSMT4">
                  <p:embed/>
                  <p:pic>
                    <p:nvPicPr>
                      <p:cNvPr id="0" name=""/>
                      <p:cNvPicPr>
                        <a:picLocks noChangeAspect="1" noChangeArrowheads="1"/>
                      </p:cNvPicPr>
                      <p:nvPr/>
                    </p:nvPicPr>
                    <p:blipFill>
                      <a:blip r:embed="rId7"/>
                      <a:srcRect/>
                      <a:stretch>
                        <a:fillRect/>
                      </a:stretch>
                    </p:blipFill>
                    <p:spPr bwMode="auto">
                      <a:xfrm>
                        <a:off x="1691680" y="3041203"/>
                        <a:ext cx="3095625" cy="506413"/>
                      </a:xfrm>
                      <a:prstGeom prst="rect">
                        <a:avLst/>
                      </a:prstGeom>
                      <a:noFill/>
                      <a:ln w="9525">
                        <a:noFill/>
                        <a:miter lim="800000"/>
                        <a:headEnd/>
                        <a:tailEnd/>
                      </a:ln>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776619466"/>
              </p:ext>
            </p:extLst>
          </p:nvPr>
        </p:nvGraphicFramePr>
        <p:xfrm>
          <a:off x="1919834" y="4917348"/>
          <a:ext cx="2111375" cy="563563"/>
        </p:xfrm>
        <a:graphic>
          <a:graphicData uri="http://schemas.openxmlformats.org/presentationml/2006/ole">
            <mc:AlternateContent xmlns:mc="http://schemas.openxmlformats.org/markup-compatibility/2006">
              <mc:Choice xmlns:v="urn:schemas-microsoft-com:vml" Requires="v">
                <p:oleObj spid="_x0000_s50513" name="Equation" r:id="rId8" imgW="952200" imgH="253800" progId="Equation.DSMT4">
                  <p:embed/>
                </p:oleObj>
              </mc:Choice>
              <mc:Fallback>
                <p:oleObj name="Equation" r:id="rId8" imgW="952200" imgH="253800" progId="Equation.DSMT4">
                  <p:embed/>
                  <p:pic>
                    <p:nvPicPr>
                      <p:cNvPr id="0" name=""/>
                      <p:cNvPicPr>
                        <a:picLocks noChangeAspect="1" noChangeArrowheads="1"/>
                      </p:cNvPicPr>
                      <p:nvPr/>
                    </p:nvPicPr>
                    <p:blipFill>
                      <a:blip r:embed="rId9"/>
                      <a:srcRect/>
                      <a:stretch>
                        <a:fillRect/>
                      </a:stretch>
                    </p:blipFill>
                    <p:spPr bwMode="auto">
                      <a:xfrm>
                        <a:off x="1919834" y="4917348"/>
                        <a:ext cx="2111375" cy="563563"/>
                      </a:xfrm>
                      <a:prstGeom prst="rect">
                        <a:avLst/>
                      </a:prstGeom>
                      <a:noFill/>
                      <a:ln w="9525">
                        <a:noFill/>
                        <a:miter lim="800000"/>
                        <a:headEnd/>
                        <a:tailEnd/>
                      </a:ln>
                    </p:spPr>
                  </p:pic>
                </p:oleObj>
              </mc:Fallback>
            </mc:AlternateContent>
          </a:graphicData>
        </a:graphic>
      </p:graphicFrame>
      <p:pic>
        <p:nvPicPr>
          <p:cNvPr id="9" name="图片 8"/>
          <p:cNvPicPr>
            <a:picLocks noChangeAspect="1"/>
          </p:cNvPicPr>
          <p:nvPr/>
        </p:nvPicPr>
        <p:blipFill>
          <a:blip r:embed="rId10"/>
          <a:stretch>
            <a:fillRect/>
          </a:stretch>
        </p:blipFill>
        <p:spPr>
          <a:xfrm>
            <a:off x="5796136" y="5199130"/>
            <a:ext cx="1897622" cy="1641186"/>
          </a:xfrm>
          <a:prstGeom prst="rect">
            <a:avLst/>
          </a:prstGeom>
        </p:spPr>
      </p:pic>
      <p:graphicFrame>
        <p:nvGraphicFramePr>
          <p:cNvPr id="14" name="对象 13"/>
          <p:cNvGraphicFramePr>
            <a:graphicFrameLocks noChangeAspect="1"/>
          </p:cNvGraphicFramePr>
          <p:nvPr>
            <p:extLst>
              <p:ext uri="{D42A27DB-BD31-4B8C-83A1-F6EECF244321}">
                <p14:modId xmlns:p14="http://schemas.microsoft.com/office/powerpoint/2010/main" val="856502424"/>
              </p:ext>
            </p:extLst>
          </p:nvPr>
        </p:nvGraphicFramePr>
        <p:xfrm>
          <a:off x="1835696" y="5720350"/>
          <a:ext cx="2195513" cy="957263"/>
        </p:xfrm>
        <a:graphic>
          <a:graphicData uri="http://schemas.openxmlformats.org/presentationml/2006/ole">
            <mc:AlternateContent xmlns:mc="http://schemas.openxmlformats.org/markup-compatibility/2006">
              <mc:Choice xmlns:v="urn:schemas-microsoft-com:vml" Requires="v">
                <p:oleObj spid="_x0000_s50514" name="Equation" r:id="rId11" imgW="990360" imgH="431640" progId="Equation.DSMT4">
                  <p:embed/>
                </p:oleObj>
              </mc:Choice>
              <mc:Fallback>
                <p:oleObj name="Equation" r:id="rId11" imgW="990360" imgH="431640" progId="Equation.DSMT4">
                  <p:embed/>
                  <p:pic>
                    <p:nvPicPr>
                      <p:cNvPr id="0" name=""/>
                      <p:cNvPicPr>
                        <a:picLocks noChangeAspect="1" noChangeArrowheads="1"/>
                      </p:cNvPicPr>
                      <p:nvPr/>
                    </p:nvPicPr>
                    <p:blipFill>
                      <a:blip r:embed="rId12"/>
                      <a:srcRect/>
                      <a:stretch>
                        <a:fillRect/>
                      </a:stretch>
                    </p:blipFill>
                    <p:spPr bwMode="auto">
                      <a:xfrm>
                        <a:off x="1835696" y="5720350"/>
                        <a:ext cx="2195513" cy="957263"/>
                      </a:xfrm>
                      <a:prstGeom prst="rect">
                        <a:avLst/>
                      </a:prstGeom>
                      <a:noFill/>
                      <a:ln w="9525">
                        <a:noFill/>
                        <a:miter lim="800000"/>
                        <a:headEnd/>
                        <a:tailEnd/>
                      </a:ln>
                    </p:spPr>
                  </p:pic>
                </p:oleObj>
              </mc:Fallback>
            </mc:AlternateContent>
          </a:graphicData>
        </a:graphic>
      </p:graphicFrame>
      <p:cxnSp>
        <p:nvCxnSpPr>
          <p:cNvPr id="17" name="直接箭头连接符 16"/>
          <p:cNvCxnSpPr/>
          <p:nvPr/>
        </p:nvCxnSpPr>
        <p:spPr>
          <a:xfrm flipH="1">
            <a:off x="2023865" y="5373216"/>
            <a:ext cx="505048" cy="5382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对象 18"/>
          <p:cNvGraphicFramePr>
            <a:graphicFrameLocks noChangeAspect="1"/>
          </p:cNvGraphicFramePr>
          <p:nvPr>
            <p:extLst>
              <p:ext uri="{D42A27DB-BD31-4B8C-83A1-F6EECF244321}">
                <p14:modId xmlns:p14="http://schemas.microsoft.com/office/powerpoint/2010/main" val="2753916038"/>
              </p:ext>
            </p:extLst>
          </p:nvPr>
        </p:nvGraphicFramePr>
        <p:xfrm>
          <a:off x="1687870" y="3457428"/>
          <a:ext cx="2786062" cy="1012825"/>
        </p:xfrm>
        <a:graphic>
          <a:graphicData uri="http://schemas.openxmlformats.org/presentationml/2006/ole">
            <mc:AlternateContent xmlns:mc="http://schemas.openxmlformats.org/markup-compatibility/2006">
              <mc:Choice xmlns:v="urn:schemas-microsoft-com:vml" Requires="v">
                <p:oleObj spid="_x0000_s50515" name="Equation" r:id="rId13" imgW="1257120" imgH="457200" progId="Equation.DSMT4">
                  <p:embed/>
                </p:oleObj>
              </mc:Choice>
              <mc:Fallback>
                <p:oleObj name="Equation" r:id="rId13" imgW="1257120" imgH="457200" progId="Equation.DSMT4">
                  <p:embed/>
                  <p:pic>
                    <p:nvPicPr>
                      <p:cNvPr id="0" name=""/>
                      <p:cNvPicPr>
                        <a:picLocks noChangeAspect="1" noChangeArrowheads="1"/>
                      </p:cNvPicPr>
                      <p:nvPr/>
                    </p:nvPicPr>
                    <p:blipFill>
                      <a:blip r:embed="rId14"/>
                      <a:srcRect/>
                      <a:stretch>
                        <a:fillRect/>
                      </a:stretch>
                    </p:blipFill>
                    <p:spPr bwMode="auto">
                      <a:xfrm>
                        <a:off x="1687870" y="3457428"/>
                        <a:ext cx="2786062" cy="1012825"/>
                      </a:xfrm>
                      <a:prstGeom prst="rect">
                        <a:avLst/>
                      </a:prstGeom>
                      <a:noFill/>
                      <a:ln w="9525">
                        <a:noFill/>
                        <a:miter lim="800000"/>
                        <a:headEnd/>
                        <a:tailEnd/>
                      </a:ln>
                    </p:spPr>
                  </p:pic>
                </p:oleObj>
              </mc:Fallback>
            </mc:AlternateContent>
          </a:graphicData>
        </a:graphic>
      </p:graphicFrame>
    </p:spTree>
    <p:extLst>
      <p:ext uri="{BB962C8B-B14F-4D97-AF65-F5344CB8AC3E}">
        <p14:creationId xmlns:p14="http://schemas.microsoft.com/office/powerpoint/2010/main" val="2279537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6.2 </a:t>
            </a:r>
            <a:r>
              <a:rPr lang="zh-CN" altLang="en-US" b="1" dirty="0"/>
              <a:t>编辑方法</a:t>
            </a:r>
          </a:p>
        </p:txBody>
      </p:sp>
      <p:sp>
        <p:nvSpPr>
          <p:cNvPr id="3" name="内容占位符 2"/>
          <p:cNvSpPr>
            <a:spLocks noGrp="1"/>
          </p:cNvSpPr>
          <p:nvPr>
            <p:ph idx="1"/>
          </p:nvPr>
        </p:nvSpPr>
        <p:spPr/>
        <p:txBody>
          <a:bodyPr/>
          <a:lstStyle/>
          <a:p>
            <a:r>
              <a:rPr lang="en-US" altLang="zh-CN" b="1" dirty="0"/>
              <a:t>6.2.1 </a:t>
            </a:r>
            <a:r>
              <a:rPr lang="zh-CN" altLang="en-US" b="1" dirty="0"/>
              <a:t>自由编辑（</a:t>
            </a:r>
            <a:r>
              <a:rPr lang="en-US" altLang="zh-CN" b="1" dirty="0"/>
              <a:t>Free-form deformation</a:t>
            </a:r>
            <a:r>
              <a:rPr lang="zh-CN" altLang="en-US" b="1" dirty="0"/>
              <a:t>）</a:t>
            </a:r>
            <a:endParaRPr lang="en-US" altLang="zh-CN" dirty="0"/>
          </a:p>
          <a:p>
            <a:pPr lvl="1"/>
            <a:r>
              <a:rPr lang="en-US" altLang="zh-CN" b="1" dirty="0"/>
              <a:t>6.2.1-2 </a:t>
            </a:r>
            <a:r>
              <a:rPr lang="zh-CN" altLang="en-US" b="1" dirty="0"/>
              <a:t>基于重心坐标的编辑</a:t>
            </a:r>
            <a:endParaRPr lang="en-US" altLang="zh-CN" b="1" dirty="0"/>
          </a:p>
          <a:p>
            <a:pPr lvl="2"/>
            <a:r>
              <a:rPr lang="zh-CN" altLang="en-US" dirty="0"/>
              <a:t>结果</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105</a:t>
            </a:fld>
            <a:endParaRPr lang="zh-CN" altLang="en-US"/>
          </a:p>
        </p:txBody>
      </p:sp>
      <p:pic>
        <p:nvPicPr>
          <p:cNvPr id="5" name="图片 4"/>
          <p:cNvPicPr>
            <a:picLocks noChangeAspect="1"/>
          </p:cNvPicPr>
          <p:nvPr/>
        </p:nvPicPr>
        <p:blipFill>
          <a:blip r:embed="rId3"/>
          <a:stretch>
            <a:fillRect/>
          </a:stretch>
        </p:blipFill>
        <p:spPr>
          <a:xfrm>
            <a:off x="1176127" y="3491545"/>
            <a:ext cx="6791743" cy="2443948"/>
          </a:xfrm>
          <a:prstGeom prst="rect">
            <a:avLst/>
          </a:prstGeom>
        </p:spPr>
      </p:pic>
    </p:spTree>
    <p:extLst>
      <p:ext uri="{BB962C8B-B14F-4D97-AF65-F5344CB8AC3E}">
        <p14:creationId xmlns:p14="http://schemas.microsoft.com/office/powerpoint/2010/main" val="29857424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6.2 </a:t>
            </a:r>
            <a:r>
              <a:rPr lang="zh-CN" altLang="en-US" b="1" dirty="0"/>
              <a:t>编辑方法</a:t>
            </a:r>
          </a:p>
        </p:txBody>
      </p:sp>
      <p:sp>
        <p:nvSpPr>
          <p:cNvPr id="3" name="内容占位符 2"/>
          <p:cNvSpPr>
            <a:spLocks noGrp="1"/>
          </p:cNvSpPr>
          <p:nvPr>
            <p:ph idx="1"/>
          </p:nvPr>
        </p:nvSpPr>
        <p:spPr>
          <a:xfrm>
            <a:off x="457200" y="1600200"/>
            <a:ext cx="8229600" cy="5121275"/>
          </a:xfrm>
        </p:spPr>
        <p:txBody>
          <a:bodyPr>
            <a:normAutofit/>
          </a:bodyPr>
          <a:lstStyle/>
          <a:p>
            <a:r>
              <a:rPr lang="en-US" altLang="zh-CN" b="1" dirty="0"/>
              <a:t>6.2.1 </a:t>
            </a:r>
            <a:r>
              <a:rPr lang="zh-CN" altLang="en-US" b="1" dirty="0"/>
              <a:t>自由编辑（</a:t>
            </a:r>
            <a:r>
              <a:rPr lang="en-US" altLang="zh-CN" b="1" dirty="0"/>
              <a:t>Free-form deformation</a:t>
            </a:r>
            <a:r>
              <a:rPr lang="zh-CN" altLang="en-US" b="1" dirty="0"/>
              <a:t>）</a:t>
            </a:r>
            <a:endParaRPr lang="en-US" altLang="zh-CN" dirty="0"/>
          </a:p>
          <a:p>
            <a:pPr lvl="1"/>
            <a:r>
              <a:rPr lang="zh-CN" altLang="en-US" dirty="0"/>
              <a:t>优点</a:t>
            </a:r>
          </a:p>
          <a:p>
            <a:pPr lvl="2"/>
            <a:r>
              <a:rPr lang="zh-CN" altLang="en-US" dirty="0"/>
              <a:t>任意形状的平滑编辑</a:t>
            </a:r>
          </a:p>
          <a:p>
            <a:pPr lvl="2"/>
            <a:r>
              <a:rPr lang="zh-CN" altLang="en-US" dirty="0"/>
              <a:t>对编辑的局部控制</a:t>
            </a:r>
          </a:p>
          <a:p>
            <a:pPr lvl="2"/>
            <a:r>
              <a:rPr lang="zh-CN" altLang="en-US" dirty="0"/>
              <a:t>编辑迅速</a:t>
            </a:r>
          </a:p>
          <a:p>
            <a:pPr lvl="1"/>
            <a:r>
              <a:rPr lang="zh-CN" altLang="en-US" dirty="0"/>
              <a:t>缺点</a:t>
            </a:r>
            <a:r>
              <a:rPr lang="en-US" altLang="zh-CN" dirty="0"/>
              <a:t>:</a:t>
            </a:r>
          </a:p>
          <a:p>
            <a:pPr lvl="2"/>
            <a:r>
              <a:rPr lang="zh-CN" altLang="en-US" dirty="0"/>
              <a:t>难以得到满足物理的编辑效果</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106</a:t>
            </a:fld>
            <a:endParaRPr lang="zh-CN" altLang="en-US"/>
          </a:p>
        </p:txBody>
      </p:sp>
      <p:pic>
        <p:nvPicPr>
          <p:cNvPr id="7" name="图片 6"/>
          <p:cNvPicPr>
            <a:picLocks noChangeAspect="1"/>
          </p:cNvPicPr>
          <p:nvPr/>
        </p:nvPicPr>
        <p:blipFill>
          <a:blip r:embed="rId3"/>
          <a:stretch>
            <a:fillRect/>
          </a:stretch>
        </p:blipFill>
        <p:spPr>
          <a:xfrm>
            <a:off x="1787352" y="5056459"/>
            <a:ext cx="5832648" cy="1670448"/>
          </a:xfrm>
          <a:prstGeom prst="rect">
            <a:avLst/>
          </a:prstGeom>
        </p:spPr>
      </p:pic>
    </p:spTree>
    <p:extLst>
      <p:ext uri="{BB962C8B-B14F-4D97-AF65-F5344CB8AC3E}">
        <p14:creationId xmlns:p14="http://schemas.microsoft.com/office/powerpoint/2010/main" val="25623793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6.2 </a:t>
            </a:r>
            <a:r>
              <a:rPr lang="zh-CN" altLang="en-US" b="1" dirty="0"/>
              <a:t>编辑方法</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107</a:t>
            </a:fld>
            <a:endParaRPr lang="zh-CN" altLang="en-US"/>
          </a:p>
        </p:txBody>
      </p:sp>
      <p:pic>
        <p:nvPicPr>
          <p:cNvPr id="5" name="图片 4"/>
          <p:cNvPicPr>
            <a:picLocks noChangeAspect="1"/>
          </p:cNvPicPr>
          <p:nvPr/>
        </p:nvPicPr>
        <p:blipFill>
          <a:blip r:embed="rId3"/>
          <a:stretch>
            <a:fillRect/>
          </a:stretch>
        </p:blipFill>
        <p:spPr>
          <a:xfrm>
            <a:off x="755576" y="4437112"/>
            <a:ext cx="7821160" cy="1646971"/>
          </a:xfrm>
          <a:prstGeom prst="rect">
            <a:avLst/>
          </a:prstGeom>
        </p:spPr>
      </p:pic>
      <p:sp>
        <p:nvSpPr>
          <p:cNvPr id="7" name="内容占位符 2"/>
          <p:cNvSpPr>
            <a:spLocks noGrp="1"/>
          </p:cNvSpPr>
          <p:nvPr>
            <p:ph idx="1"/>
          </p:nvPr>
        </p:nvSpPr>
        <p:spPr>
          <a:xfrm>
            <a:off x="457200" y="1600201"/>
            <a:ext cx="8229600" cy="4565104"/>
          </a:xfrm>
        </p:spPr>
        <p:txBody>
          <a:bodyPr>
            <a:normAutofit/>
          </a:bodyPr>
          <a:lstStyle/>
          <a:p>
            <a:r>
              <a:rPr lang="en-US" altLang="zh-CN" b="1" dirty="0"/>
              <a:t>6.2.2 </a:t>
            </a:r>
            <a:r>
              <a:rPr kumimoji="1" lang="zh-CN" altLang="en-US" b="1" dirty="0"/>
              <a:t>骨架驱动编辑</a:t>
            </a:r>
            <a:r>
              <a:rPr lang="zh-CN" altLang="en-US" b="1" dirty="0"/>
              <a:t>（</a:t>
            </a:r>
            <a:r>
              <a:rPr lang="en-US" altLang="zh-CN" b="1" dirty="0"/>
              <a:t>Skeleton-driven deformation</a:t>
            </a:r>
            <a:r>
              <a:rPr lang="zh-CN" altLang="en-US" b="1" dirty="0"/>
              <a:t>）</a:t>
            </a:r>
            <a:endParaRPr kumimoji="1" lang="en-US" altLang="zh-CN" b="1" dirty="0"/>
          </a:p>
          <a:p>
            <a:pPr lvl="1"/>
            <a:r>
              <a:rPr kumimoji="1" lang="zh-CN" altLang="en-US" dirty="0"/>
              <a:t>通过改变骨架驱动网格形状变化</a:t>
            </a:r>
            <a:endParaRPr kumimoji="1" lang="en-US" altLang="zh-CN" dirty="0"/>
          </a:p>
          <a:p>
            <a:pPr lvl="1"/>
            <a:r>
              <a:rPr kumimoji="1" lang="zh-CN" altLang="en-US" dirty="0"/>
              <a:t>方便动画师更加灵活地控制具有骨架结构的物体变形</a:t>
            </a:r>
            <a:r>
              <a:rPr lang="en-US" altLang="zh-CN" dirty="0"/>
              <a:t> </a:t>
            </a:r>
          </a:p>
        </p:txBody>
      </p:sp>
    </p:spTree>
    <p:extLst>
      <p:ext uri="{BB962C8B-B14F-4D97-AF65-F5344CB8AC3E}">
        <p14:creationId xmlns:p14="http://schemas.microsoft.com/office/powerpoint/2010/main" val="21443414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6.2 </a:t>
            </a:r>
            <a:r>
              <a:rPr lang="zh-CN" altLang="en-US" b="1" dirty="0"/>
              <a:t>编辑方法</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108</a:t>
            </a:fld>
            <a:endParaRPr lang="zh-CN" altLang="en-US"/>
          </a:p>
        </p:txBody>
      </p:sp>
      <p:sp>
        <p:nvSpPr>
          <p:cNvPr id="7" name="内容占位符 2"/>
          <p:cNvSpPr>
            <a:spLocks noGrp="1"/>
          </p:cNvSpPr>
          <p:nvPr>
            <p:ph idx="1"/>
          </p:nvPr>
        </p:nvSpPr>
        <p:spPr>
          <a:xfrm>
            <a:off x="457200" y="1600201"/>
            <a:ext cx="8229600" cy="4565104"/>
          </a:xfrm>
        </p:spPr>
        <p:txBody>
          <a:bodyPr>
            <a:normAutofit/>
          </a:bodyPr>
          <a:lstStyle/>
          <a:p>
            <a:r>
              <a:rPr lang="en-US" altLang="zh-CN" b="1" dirty="0"/>
              <a:t>6.2.3 </a:t>
            </a:r>
            <a:r>
              <a:rPr kumimoji="1" lang="zh-CN" altLang="en-US" b="1" dirty="0"/>
              <a:t>基于约束的编辑</a:t>
            </a:r>
            <a:r>
              <a:rPr lang="zh-CN" altLang="en-US" b="1" dirty="0"/>
              <a:t>（</a:t>
            </a:r>
            <a:r>
              <a:rPr lang="en-US" altLang="zh-CN" b="1" dirty="0"/>
              <a:t>Constrain-based deformation</a:t>
            </a:r>
            <a:r>
              <a:rPr lang="zh-CN" altLang="en-US" b="1" dirty="0"/>
              <a:t>）</a:t>
            </a:r>
            <a:endParaRPr kumimoji="1" lang="en-US" altLang="zh-CN" b="1" dirty="0"/>
          </a:p>
          <a:p>
            <a:pPr lvl="1"/>
            <a:r>
              <a:rPr kumimoji="1" lang="zh-CN" altLang="en-US" b="1" dirty="0"/>
              <a:t>思想</a:t>
            </a:r>
            <a:r>
              <a:rPr kumimoji="1" lang="zh-CN" altLang="en-US" dirty="0"/>
              <a:t>：交互指定约束类型作为编辑限制</a:t>
            </a:r>
          </a:p>
          <a:p>
            <a:pPr lvl="2"/>
            <a:r>
              <a:rPr kumimoji="1" lang="zh-CN" altLang="en-US" dirty="0"/>
              <a:t>点</a:t>
            </a:r>
            <a:r>
              <a:rPr kumimoji="1" lang="en-US" altLang="zh-CN" dirty="0"/>
              <a:t>/</a:t>
            </a:r>
            <a:r>
              <a:rPr kumimoji="1" lang="zh-CN" altLang="en-US" dirty="0"/>
              <a:t>区域约束</a:t>
            </a:r>
          </a:p>
          <a:p>
            <a:pPr lvl="2"/>
            <a:r>
              <a:rPr kumimoji="1" lang="zh-CN" altLang="en-US" dirty="0"/>
              <a:t>方向约束</a:t>
            </a:r>
          </a:p>
          <a:p>
            <a:pPr lvl="2"/>
            <a:r>
              <a:rPr kumimoji="1" lang="zh-CN" altLang="en-US" dirty="0"/>
              <a:t>位置约束</a:t>
            </a:r>
            <a:endParaRPr kumimoji="1" lang="en-US" altLang="zh-CN" dirty="0"/>
          </a:p>
          <a:p>
            <a:pPr lvl="1"/>
            <a:r>
              <a:rPr kumimoji="1" lang="zh-CN" altLang="en-US" b="1" dirty="0"/>
              <a:t>方法：</a:t>
            </a:r>
            <a:r>
              <a:rPr kumimoji="1" lang="zh-CN" altLang="en-US" dirty="0"/>
              <a:t>通过求解满足约束的形状方程计算编辑结果</a:t>
            </a:r>
          </a:p>
        </p:txBody>
      </p:sp>
      <p:pic>
        <p:nvPicPr>
          <p:cNvPr id="8" name="图片 7"/>
          <p:cNvPicPr>
            <a:picLocks noChangeAspect="1"/>
          </p:cNvPicPr>
          <p:nvPr/>
        </p:nvPicPr>
        <p:blipFill>
          <a:blip r:embed="rId3"/>
          <a:stretch>
            <a:fillRect/>
          </a:stretch>
        </p:blipFill>
        <p:spPr>
          <a:xfrm>
            <a:off x="5508104" y="5062325"/>
            <a:ext cx="2759494" cy="1698150"/>
          </a:xfrm>
          <a:prstGeom prst="rect">
            <a:avLst/>
          </a:prstGeom>
        </p:spPr>
      </p:pic>
    </p:spTree>
    <p:extLst>
      <p:ext uri="{BB962C8B-B14F-4D97-AF65-F5344CB8AC3E}">
        <p14:creationId xmlns:p14="http://schemas.microsoft.com/office/powerpoint/2010/main" val="36938558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6.2 </a:t>
            </a:r>
            <a:r>
              <a:rPr lang="zh-CN" altLang="en-US" b="1" dirty="0"/>
              <a:t>编辑方法</a:t>
            </a:r>
          </a:p>
        </p:txBody>
      </p:sp>
      <p:sp>
        <p:nvSpPr>
          <p:cNvPr id="3" name="内容占位符 2"/>
          <p:cNvSpPr>
            <a:spLocks noGrp="1"/>
          </p:cNvSpPr>
          <p:nvPr>
            <p:ph idx="1"/>
          </p:nvPr>
        </p:nvSpPr>
        <p:spPr/>
        <p:txBody>
          <a:bodyPr/>
          <a:lstStyle/>
          <a:p>
            <a:r>
              <a:rPr lang="en-US" altLang="zh-CN" b="1" dirty="0"/>
              <a:t>6.2.3 </a:t>
            </a:r>
            <a:r>
              <a:rPr kumimoji="1" lang="zh-CN" altLang="en-US" b="1" dirty="0"/>
              <a:t>基于约束的编辑</a:t>
            </a:r>
            <a:r>
              <a:rPr lang="zh-CN" altLang="en-US" b="1" dirty="0"/>
              <a:t>（</a:t>
            </a:r>
            <a:r>
              <a:rPr lang="en-US" altLang="zh-CN" b="1" dirty="0"/>
              <a:t>Constrain-based deformation</a:t>
            </a:r>
            <a:r>
              <a:rPr lang="zh-CN" altLang="en-US" b="1" dirty="0"/>
              <a:t>）</a:t>
            </a:r>
            <a:endParaRPr kumimoji="1" lang="en-US" altLang="zh-CN" b="1" dirty="0"/>
          </a:p>
          <a:p>
            <a:pPr lvl="1"/>
            <a:r>
              <a:rPr lang="zh-CN" altLang="en-US" dirty="0"/>
              <a:t>拉普拉斯网格编辑</a:t>
            </a:r>
            <a:endParaRPr lang="en-US" altLang="zh-CN" dirty="0"/>
          </a:p>
          <a:p>
            <a:pPr lvl="2"/>
            <a:r>
              <a:rPr lang="zh-CN" altLang="en-US" dirty="0"/>
              <a:t>通过离散的</a:t>
            </a:r>
            <a:r>
              <a:rPr lang="en-US" altLang="zh-CN" dirty="0"/>
              <a:t>Laplacian</a:t>
            </a:r>
            <a:r>
              <a:rPr lang="zh-CN" altLang="en-US" dirty="0"/>
              <a:t>微分坐标表示几何细节</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109</a:t>
            </a:fld>
            <a:endParaRPr lang="zh-CN" altLang="en-US"/>
          </a:p>
        </p:txBody>
      </p:sp>
      <p:graphicFrame>
        <p:nvGraphicFramePr>
          <p:cNvPr id="5" name="Object 14"/>
          <p:cNvGraphicFramePr>
            <a:graphicFrameLocks noChangeAspect="1"/>
          </p:cNvGraphicFramePr>
          <p:nvPr>
            <p:extLst>
              <p:ext uri="{D42A27DB-BD31-4B8C-83A1-F6EECF244321}">
                <p14:modId xmlns:p14="http://schemas.microsoft.com/office/powerpoint/2010/main" val="366235116"/>
              </p:ext>
            </p:extLst>
          </p:nvPr>
        </p:nvGraphicFramePr>
        <p:xfrm>
          <a:off x="2321691" y="3550552"/>
          <a:ext cx="3835400" cy="989013"/>
        </p:xfrm>
        <a:graphic>
          <a:graphicData uri="http://schemas.openxmlformats.org/presentationml/2006/ole">
            <mc:AlternateContent xmlns:mc="http://schemas.openxmlformats.org/markup-compatibility/2006">
              <mc:Choice xmlns:v="urn:schemas-microsoft-com:vml" Requires="v">
                <p:oleObj spid="_x0000_s13863" name="Equation" r:id="rId4" imgW="1676160" imgH="431640" progId="Equation.DSMT4">
                  <p:embed/>
                </p:oleObj>
              </mc:Choice>
              <mc:Fallback>
                <p:oleObj name="Equation" r:id="rId4" imgW="1676160" imgH="431640" progId="Equation.DSMT4">
                  <p:embed/>
                  <p:pic>
                    <p:nvPicPr>
                      <p:cNvPr id="0" name=""/>
                      <p:cNvPicPr>
                        <a:picLocks noChangeAspect="1" noChangeArrowheads="1"/>
                      </p:cNvPicPr>
                      <p:nvPr/>
                    </p:nvPicPr>
                    <p:blipFill>
                      <a:blip r:embed="rId5"/>
                      <a:srcRect/>
                      <a:stretch>
                        <a:fillRect/>
                      </a:stretch>
                    </p:blipFill>
                    <p:spPr bwMode="auto">
                      <a:xfrm>
                        <a:off x="2321691" y="3550552"/>
                        <a:ext cx="3835400"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 name="组合 26"/>
          <p:cNvGrpSpPr/>
          <p:nvPr/>
        </p:nvGrpSpPr>
        <p:grpSpPr>
          <a:xfrm>
            <a:off x="5945188" y="4192165"/>
            <a:ext cx="1674812" cy="836613"/>
            <a:chOff x="1792288" y="3013075"/>
            <a:chExt cx="1674812" cy="836613"/>
          </a:xfrm>
        </p:grpSpPr>
        <p:sp>
          <p:nvSpPr>
            <p:cNvPr id="28" name="Freeform 4"/>
            <p:cNvSpPr>
              <a:spLocks/>
            </p:cNvSpPr>
            <p:nvPr/>
          </p:nvSpPr>
          <p:spPr bwMode="auto">
            <a:xfrm>
              <a:off x="1903413" y="3055938"/>
              <a:ext cx="769937" cy="614362"/>
            </a:xfrm>
            <a:custGeom>
              <a:avLst/>
              <a:gdLst>
                <a:gd name="T0" fmla="*/ 0 w 722"/>
                <a:gd name="T1" fmla="*/ 331 h 576"/>
                <a:gd name="T2" fmla="*/ 722 w 722"/>
                <a:gd name="T3" fmla="*/ 0 h 576"/>
                <a:gd name="T4" fmla="*/ 465 w 722"/>
                <a:gd name="T5" fmla="*/ 576 h 576"/>
              </a:gdLst>
              <a:ahLst/>
              <a:cxnLst>
                <a:cxn ang="0">
                  <a:pos x="T0" y="T1"/>
                </a:cxn>
                <a:cxn ang="0">
                  <a:pos x="T2" y="T3"/>
                </a:cxn>
                <a:cxn ang="0">
                  <a:pos x="T4" y="T5"/>
                </a:cxn>
              </a:cxnLst>
              <a:rect l="0" t="0" r="r" b="b"/>
              <a:pathLst>
                <a:path w="722" h="576">
                  <a:moveTo>
                    <a:pt x="0" y="331"/>
                  </a:moveTo>
                  <a:lnTo>
                    <a:pt x="722" y="0"/>
                  </a:lnTo>
                  <a:lnTo>
                    <a:pt x="465" y="576"/>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Freeform 5"/>
            <p:cNvSpPr>
              <a:spLocks/>
            </p:cNvSpPr>
            <p:nvPr/>
          </p:nvSpPr>
          <p:spPr bwMode="auto">
            <a:xfrm rot="21229789">
              <a:off x="2706688" y="3022600"/>
              <a:ext cx="549275" cy="517525"/>
            </a:xfrm>
            <a:custGeom>
              <a:avLst/>
              <a:gdLst>
                <a:gd name="T0" fmla="*/ 0 w 516"/>
                <a:gd name="T1" fmla="*/ 0 h 486"/>
                <a:gd name="T2" fmla="*/ 516 w 516"/>
                <a:gd name="T3" fmla="*/ 486 h 486"/>
              </a:gdLst>
              <a:ahLst/>
              <a:cxnLst>
                <a:cxn ang="0">
                  <a:pos x="T0" y="T1"/>
                </a:cxn>
                <a:cxn ang="0">
                  <a:pos x="T2" y="T3"/>
                </a:cxn>
              </a:cxnLst>
              <a:rect l="0" t="0" r="r" b="b"/>
              <a:pathLst>
                <a:path w="516" h="486">
                  <a:moveTo>
                    <a:pt x="0" y="0"/>
                  </a:moveTo>
                  <a:cubicBezTo>
                    <a:pt x="0" y="0"/>
                    <a:pt x="258" y="243"/>
                    <a:pt x="516" y="486"/>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6"/>
            <p:cNvSpPr>
              <a:spLocks noChangeShapeType="1"/>
            </p:cNvSpPr>
            <p:nvPr/>
          </p:nvSpPr>
          <p:spPr bwMode="auto">
            <a:xfrm rot="21229789" flipH="1">
              <a:off x="2105025" y="3073400"/>
              <a:ext cx="569913" cy="317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7"/>
            <p:cNvSpPr>
              <a:spLocks noChangeShapeType="1"/>
            </p:cNvSpPr>
            <p:nvPr/>
          </p:nvSpPr>
          <p:spPr bwMode="auto">
            <a:xfrm rot="21229789">
              <a:off x="2687638" y="3013075"/>
              <a:ext cx="639762" cy="1984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Freeform 8"/>
            <p:cNvSpPr>
              <a:spLocks/>
            </p:cNvSpPr>
            <p:nvPr/>
          </p:nvSpPr>
          <p:spPr bwMode="auto">
            <a:xfrm>
              <a:off x="1900238" y="3119438"/>
              <a:ext cx="1443037" cy="563562"/>
            </a:xfrm>
            <a:custGeom>
              <a:avLst/>
              <a:gdLst>
                <a:gd name="T0" fmla="*/ 206 w 1353"/>
                <a:gd name="T1" fmla="*/ 0 h 528"/>
                <a:gd name="T2" fmla="*/ 0 w 1353"/>
                <a:gd name="T3" fmla="*/ 270 h 528"/>
                <a:gd name="T4" fmla="*/ 461 w 1353"/>
                <a:gd name="T5" fmla="*/ 528 h 528"/>
                <a:gd name="T6" fmla="*/ 1295 w 1353"/>
                <a:gd name="T7" fmla="*/ 365 h 528"/>
                <a:gd name="T8" fmla="*/ 1353 w 1353"/>
                <a:gd name="T9" fmla="*/ 58 h 528"/>
              </a:gdLst>
              <a:ahLst/>
              <a:cxnLst>
                <a:cxn ang="0">
                  <a:pos x="T0" y="T1"/>
                </a:cxn>
                <a:cxn ang="0">
                  <a:pos x="T2" y="T3"/>
                </a:cxn>
                <a:cxn ang="0">
                  <a:pos x="T4" y="T5"/>
                </a:cxn>
                <a:cxn ang="0">
                  <a:pos x="T6" y="T7"/>
                </a:cxn>
                <a:cxn ang="0">
                  <a:pos x="T8" y="T9"/>
                </a:cxn>
              </a:cxnLst>
              <a:rect l="0" t="0" r="r" b="b"/>
              <a:pathLst>
                <a:path w="1353" h="528">
                  <a:moveTo>
                    <a:pt x="206" y="0"/>
                  </a:moveTo>
                  <a:lnTo>
                    <a:pt x="0" y="270"/>
                  </a:lnTo>
                  <a:lnTo>
                    <a:pt x="461" y="528"/>
                  </a:lnTo>
                  <a:lnTo>
                    <a:pt x="1295" y="365"/>
                  </a:lnTo>
                  <a:lnTo>
                    <a:pt x="1353" y="58"/>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Oval 9"/>
            <p:cNvSpPr>
              <a:spLocks noChangeArrowheads="1"/>
            </p:cNvSpPr>
            <p:nvPr/>
          </p:nvSpPr>
          <p:spPr bwMode="auto">
            <a:xfrm>
              <a:off x="2628900" y="3019425"/>
              <a:ext cx="90488" cy="889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10"/>
            <p:cNvSpPr>
              <a:spLocks noChangeArrowheads="1"/>
            </p:cNvSpPr>
            <p:nvPr/>
          </p:nvSpPr>
          <p:spPr bwMode="auto">
            <a:xfrm>
              <a:off x="2620963" y="3260725"/>
              <a:ext cx="90487" cy="88900"/>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11"/>
            <p:cNvSpPr>
              <a:spLocks noChangeShapeType="1"/>
            </p:cNvSpPr>
            <p:nvPr/>
          </p:nvSpPr>
          <p:spPr bwMode="auto">
            <a:xfrm flipH="1" flipV="1">
              <a:off x="1978025" y="3121025"/>
              <a:ext cx="120650" cy="79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Oval 12"/>
            <p:cNvSpPr>
              <a:spLocks noChangeArrowheads="1"/>
            </p:cNvSpPr>
            <p:nvPr/>
          </p:nvSpPr>
          <p:spPr bwMode="auto">
            <a:xfrm>
              <a:off x="2078038" y="3089275"/>
              <a:ext cx="88900" cy="904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13"/>
            <p:cNvSpPr>
              <a:spLocks noChangeShapeType="1"/>
            </p:cNvSpPr>
            <p:nvPr/>
          </p:nvSpPr>
          <p:spPr bwMode="auto">
            <a:xfrm flipH="1" flipV="1">
              <a:off x="1792288" y="3422650"/>
              <a:ext cx="122237" cy="63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14"/>
            <p:cNvSpPr>
              <a:spLocks noChangeShapeType="1"/>
            </p:cNvSpPr>
            <p:nvPr/>
          </p:nvSpPr>
          <p:spPr bwMode="auto">
            <a:xfrm flipH="1">
              <a:off x="1868488" y="3402013"/>
              <a:ext cx="44450" cy="1476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15"/>
            <p:cNvSpPr>
              <a:spLocks noChangeShapeType="1"/>
            </p:cNvSpPr>
            <p:nvPr/>
          </p:nvSpPr>
          <p:spPr bwMode="auto">
            <a:xfrm>
              <a:off x="2417763" y="3695700"/>
              <a:ext cx="12700" cy="1539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16"/>
            <p:cNvSpPr>
              <a:spLocks noChangeShapeType="1"/>
            </p:cNvSpPr>
            <p:nvPr/>
          </p:nvSpPr>
          <p:spPr bwMode="auto">
            <a:xfrm flipH="1">
              <a:off x="2290763" y="3695700"/>
              <a:ext cx="107950" cy="650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17"/>
            <p:cNvSpPr>
              <a:spLocks noChangeShapeType="1"/>
            </p:cNvSpPr>
            <p:nvPr/>
          </p:nvSpPr>
          <p:spPr bwMode="auto">
            <a:xfrm>
              <a:off x="3268663" y="3517900"/>
              <a:ext cx="82550" cy="127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18"/>
            <p:cNvSpPr>
              <a:spLocks noChangeShapeType="1"/>
            </p:cNvSpPr>
            <p:nvPr/>
          </p:nvSpPr>
          <p:spPr bwMode="auto">
            <a:xfrm>
              <a:off x="3365500" y="3203575"/>
              <a:ext cx="101600" cy="190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Oval 19"/>
            <p:cNvSpPr>
              <a:spLocks noChangeArrowheads="1"/>
            </p:cNvSpPr>
            <p:nvPr/>
          </p:nvSpPr>
          <p:spPr bwMode="auto">
            <a:xfrm>
              <a:off x="2365375" y="3640138"/>
              <a:ext cx="90488"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20"/>
            <p:cNvSpPr>
              <a:spLocks noChangeArrowheads="1"/>
            </p:cNvSpPr>
            <p:nvPr/>
          </p:nvSpPr>
          <p:spPr bwMode="auto">
            <a:xfrm>
              <a:off x="1866900" y="3371850"/>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Oval 21"/>
            <p:cNvSpPr>
              <a:spLocks noChangeArrowheads="1"/>
            </p:cNvSpPr>
            <p:nvPr/>
          </p:nvSpPr>
          <p:spPr bwMode="auto">
            <a:xfrm>
              <a:off x="3228975" y="3467100"/>
              <a:ext cx="90488"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22"/>
            <p:cNvSpPr>
              <a:spLocks noChangeArrowheads="1"/>
            </p:cNvSpPr>
            <p:nvPr/>
          </p:nvSpPr>
          <p:spPr bwMode="auto">
            <a:xfrm>
              <a:off x="3294063" y="3148013"/>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23"/>
            <p:cNvSpPr>
              <a:spLocks noChangeShapeType="1"/>
            </p:cNvSpPr>
            <p:nvPr/>
          </p:nvSpPr>
          <p:spPr bwMode="auto">
            <a:xfrm flipV="1">
              <a:off x="2667000" y="3055938"/>
              <a:ext cx="4763" cy="247650"/>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3" name="组合 52"/>
          <p:cNvGrpSpPr/>
          <p:nvPr/>
        </p:nvGrpSpPr>
        <p:grpSpPr>
          <a:xfrm>
            <a:off x="5809421" y="5430256"/>
            <a:ext cx="1943100" cy="1244600"/>
            <a:chOff x="5257800" y="2657475"/>
            <a:chExt cx="1943100" cy="1244600"/>
          </a:xfrm>
        </p:grpSpPr>
        <p:pic>
          <p:nvPicPr>
            <p:cNvPr id="48" name="Picture 25" descr="surfa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2733675"/>
              <a:ext cx="1943100" cy="11684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9" name="Oval 26"/>
            <p:cNvSpPr>
              <a:spLocks noChangeArrowheads="1"/>
            </p:cNvSpPr>
            <p:nvPr/>
          </p:nvSpPr>
          <p:spPr bwMode="auto">
            <a:xfrm>
              <a:off x="6238875" y="3086100"/>
              <a:ext cx="90488" cy="889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Freeform 27"/>
            <p:cNvSpPr>
              <a:spLocks/>
            </p:cNvSpPr>
            <p:nvPr/>
          </p:nvSpPr>
          <p:spPr bwMode="auto">
            <a:xfrm>
              <a:off x="5761038" y="2951163"/>
              <a:ext cx="1181100" cy="485775"/>
            </a:xfrm>
            <a:custGeom>
              <a:avLst/>
              <a:gdLst>
                <a:gd name="T0" fmla="*/ 145 w 744"/>
                <a:gd name="T1" fmla="*/ 25 h 306"/>
                <a:gd name="T2" fmla="*/ 31 w 744"/>
                <a:gd name="T3" fmla="*/ 85 h 306"/>
                <a:gd name="T4" fmla="*/ 25 w 744"/>
                <a:gd name="T5" fmla="*/ 193 h 306"/>
                <a:gd name="T6" fmla="*/ 181 w 744"/>
                <a:gd name="T7" fmla="*/ 253 h 306"/>
                <a:gd name="T8" fmla="*/ 439 w 744"/>
                <a:gd name="T9" fmla="*/ 295 h 306"/>
                <a:gd name="T10" fmla="*/ 703 w 744"/>
                <a:gd name="T11" fmla="*/ 187 h 306"/>
                <a:gd name="T12" fmla="*/ 685 w 744"/>
                <a:gd name="T13" fmla="*/ 79 h 306"/>
                <a:gd name="T14" fmla="*/ 499 w 744"/>
                <a:gd name="T15" fmla="*/ 13 h 306"/>
                <a:gd name="T16" fmla="*/ 385 w 744"/>
                <a:gd name="T17" fmla="*/ 1 h 306"/>
                <a:gd name="T18" fmla="*/ 145 w 744"/>
                <a:gd name="T19" fmla="*/ 2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4" h="306">
                  <a:moveTo>
                    <a:pt x="145" y="25"/>
                  </a:moveTo>
                  <a:cubicBezTo>
                    <a:pt x="86" y="39"/>
                    <a:pt x="51" y="57"/>
                    <a:pt x="31" y="85"/>
                  </a:cubicBezTo>
                  <a:cubicBezTo>
                    <a:pt x="11" y="113"/>
                    <a:pt x="0" y="165"/>
                    <a:pt x="25" y="193"/>
                  </a:cubicBezTo>
                  <a:cubicBezTo>
                    <a:pt x="50" y="221"/>
                    <a:pt x="112" y="236"/>
                    <a:pt x="181" y="253"/>
                  </a:cubicBezTo>
                  <a:cubicBezTo>
                    <a:pt x="250" y="270"/>
                    <a:pt x="352" y="306"/>
                    <a:pt x="439" y="295"/>
                  </a:cubicBezTo>
                  <a:cubicBezTo>
                    <a:pt x="526" y="284"/>
                    <a:pt x="662" y="223"/>
                    <a:pt x="703" y="187"/>
                  </a:cubicBezTo>
                  <a:cubicBezTo>
                    <a:pt x="744" y="151"/>
                    <a:pt x="719" y="108"/>
                    <a:pt x="685" y="79"/>
                  </a:cubicBezTo>
                  <a:cubicBezTo>
                    <a:pt x="651" y="50"/>
                    <a:pt x="549" y="26"/>
                    <a:pt x="499" y="13"/>
                  </a:cubicBezTo>
                  <a:cubicBezTo>
                    <a:pt x="449" y="0"/>
                    <a:pt x="441" y="0"/>
                    <a:pt x="385" y="1"/>
                  </a:cubicBezTo>
                  <a:cubicBezTo>
                    <a:pt x="329" y="2"/>
                    <a:pt x="204" y="11"/>
                    <a:pt x="145" y="25"/>
                  </a:cubicBezTo>
                  <a:close/>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Line 28"/>
            <p:cNvSpPr>
              <a:spLocks noChangeShapeType="1"/>
            </p:cNvSpPr>
            <p:nvPr/>
          </p:nvSpPr>
          <p:spPr bwMode="auto">
            <a:xfrm flipV="1">
              <a:off x="6286500" y="2657475"/>
              <a:ext cx="9525" cy="4667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Text Box 31"/>
            <p:cNvSpPr txBox="1">
              <a:spLocks noChangeArrowheads="1"/>
            </p:cNvSpPr>
            <p:nvPr/>
          </p:nvSpPr>
          <p:spPr bwMode="auto">
            <a:xfrm>
              <a:off x="6461125" y="3275013"/>
              <a:ext cx="309563"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sym typeface="Symbol" panose="05050102010706020507" pitchFamily="18" charset="2"/>
                </a:rPr>
                <a:t></a:t>
              </a:r>
              <a:endParaRPr lang="en-US" altLang="zh-CN"/>
            </a:p>
          </p:txBody>
        </p:sp>
      </p:grpSp>
      <p:sp>
        <p:nvSpPr>
          <p:cNvPr id="54" name="Freeform 4"/>
          <p:cNvSpPr>
            <a:spLocks/>
          </p:cNvSpPr>
          <p:nvPr/>
        </p:nvSpPr>
        <p:spPr bwMode="auto">
          <a:xfrm>
            <a:off x="1190873" y="5646316"/>
            <a:ext cx="1012825" cy="593725"/>
          </a:xfrm>
          <a:custGeom>
            <a:avLst/>
            <a:gdLst>
              <a:gd name="T0" fmla="*/ 136 w 828"/>
              <a:gd name="T1" fmla="*/ 485 h 485"/>
              <a:gd name="T2" fmla="*/ 0 w 828"/>
              <a:gd name="T3" fmla="*/ 0 h 485"/>
              <a:gd name="T4" fmla="*/ 828 w 828"/>
              <a:gd name="T5" fmla="*/ 148 h 485"/>
            </a:gdLst>
            <a:ahLst/>
            <a:cxnLst>
              <a:cxn ang="0">
                <a:pos x="T0" y="T1"/>
              </a:cxn>
              <a:cxn ang="0">
                <a:pos x="T2" y="T3"/>
              </a:cxn>
              <a:cxn ang="0">
                <a:pos x="T4" y="T5"/>
              </a:cxn>
            </a:cxnLst>
            <a:rect l="0" t="0" r="r" b="b"/>
            <a:pathLst>
              <a:path w="828" h="485">
                <a:moveTo>
                  <a:pt x="136" y="485"/>
                </a:moveTo>
                <a:lnTo>
                  <a:pt x="0" y="0"/>
                </a:lnTo>
                <a:lnTo>
                  <a:pt x="828" y="148"/>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Freeform 5"/>
          <p:cNvSpPr>
            <a:spLocks/>
          </p:cNvSpPr>
          <p:nvPr/>
        </p:nvSpPr>
        <p:spPr bwMode="auto">
          <a:xfrm>
            <a:off x="1190873" y="4584278"/>
            <a:ext cx="989013" cy="1062038"/>
          </a:xfrm>
          <a:custGeom>
            <a:avLst/>
            <a:gdLst>
              <a:gd name="T0" fmla="*/ 181 w 809"/>
              <a:gd name="T1" fmla="*/ 0 h 868"/>
              <a:gd name="T2" fmla="*/ 0 w 809"/>
              <a:gd name="T3" fmla="*/ 868 h 868"/>
              <a:gd name="T4" fmla="*/ 809 w 809"/>
              <a:gd name="T5" fmla="*/ 285 h 868"/>
            </a:gdLst>
            <a:ahLst/>
            <a:cxnLst>
              <a:cxn ang="0">
                <a:pos x="T0" y="T1"/>
              </a:cxn>
              <a:cxn ang="0">
                <a:pos x="T2" y="T3"/>
              </a:cxn>
              <a:cxn ang="0">
                <a:pos x="T4" y="T5"/>
              </a:cxn>
            </a:cxnLst>
            <a:rect l="0" t="0" r="r" b="b"/>
            <a:pathLst>
              <a:path w="809" h="868">
                <a:moveTo>
                  <a:pt x="181" y="0"/>
                </a:moveTo>
                <a:lnTo>
                  <a:pt x="0" y="868"/>
                </a:lnTo>
                <a:lnTo>
                  <a:pt x="809" y="285"/>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Freeform 6"/>
          <p:cNvSpPr>
            <a:spLocks/>
          </p:cNvSpPr>
          <p:nvPr/>
        </p:nvSpPr>
        <p:spPr bwMode="auto">
          <a:xfrm>
            <a:off x="516186" y="4925591"/>
            <a:ext cx="681037" cy="879475"/>
          </a:xfrm>
          <a:custGeom>
            <a:avLst/>
            <a:gdLst>
              <a:gd name="T0" fmla="*/ 26 w 556"/>
              <a:gd name="T1" fmla="*/ 0 h 718"/>
              <a:gd name="T2" fmla="*/ 556 w 556"/>
              <a:gd name="T3" fmla="*/ 595 h 718"/>
              <a:gd name="T4" fmla="*/ 0 w 556"/>
              <a:gd name="T5" fmla="*/ 718 h 718"/>
            </a:gdLst>
            <a:ahLst/>
            <a:cxnLst>
              <a:cxn ang="0">
                <a:pos x="T0" y="T1"/>
              </a:cxn>
              <a:cxn ang="0">
                <a:pos x="T2" y="T3"/>
              </a:cxn>
              <a:cxn ang="0">
                <a:pos x="T4" y="T5"/>
              </a:cxn>
            </a:cxnLst>
            <a:rect l="0" t="0" r="r" b="b"/>
            <a:pathLst>
              <a:path w="556" h="718">
                <a:moveTo>
                  <a:pt x="26" y="0"/>
                </a:moveTo>
                <a:lnTo>
                  <a:pt x="556" y="595"/>
                </a:lnTo>
                <a:lnTo>
                  <a:pt x="0" y="718"/>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Freeform 7"/>
          <p:cNvSpPr>
            <a:spLocks/>
          </p:cNvSpPr>
          <p:nvPr/>
        </p:nvSpPr>
        <p:spPr bwMode="auto">
          <a:xfrm>
            <a:off x="524123" y="4577928"/>
            <a:ext cx="1673225" cy="1655763"/>
          </a:xfrm>
          <a:custGeom>
            <a:avLst/>
            <a:gdLst>
              <a:gd name="T0" fmla="*/ 26 w 1366"/>
              <a:gd name="T1" fmla="*/ 285 h 1353"/>
              <a:gd name="T2" fmla="*/ 725 w 1366"/>
              <a:gd name="T3" fmla="*/ 0 h 1353"/>
              <a:gd name="T4" fmla="*/ 1353 w 1366"/>
              <a:gd name="T5" fmla="*/ 298 h 1353"/>
              <a:gd name="T6" fmla="*/ 1366 w 1366"/>
              <a:gd name="T7" fmla="*/ 1022 h 1353"/>
              <a:gd name="T8" fmla="*/ 680 w 1366"/>
              <a:gd name="T9" fmla="*/ 1353 h 1353"/>
              <a:gd name="T10" fmla="*/ 0 w 1366"/>
              <a:gd name="T11" fmla="*/ 1003 h 1353"/>
              <a:gd name="T12" fmla="*/ 26 w 1366"/>
              <a:gd name="T13" fmla="*/ 285 h 1353"/>
            </a:gdLst>
            <a:ahLst/>
            <a:cxnLst>
              <a:cxn ang="0">
                <a:pos x="T0" y="T1"/>
              </a:cxn>
              <a:cxn ang="0">
                <a:pos x="T2" y="T3"/>
              </a:cxn>
              <a:cxn ang="0">
                <a:pos x="T4" y="T5"/>
              </a:cxn>
              <a:cxn ang="0">
                <a:pos x="T6" y="T7"/>
              </a:cxn>
              <a:cxn ang="0">
                <a:pos x="T8" y="T9"/>
              </a:cxn>
              <a:cxn ang="0">
                <a:pos x="T10" y="T11"/>
              </a:cxn>
              <a:cxn ang="0">
                <a:pos x="T12" y="T13"/>
              </a:cxn>
            </a:cxnLst>
            <a:rect l="0" t="0" r="r" b="b"/>
            <a:pathLst>
              <a:path w="1366" h="1353">
                <a:moveTo>
                  <a:pt x="26" y="285"/>
                </a:moveTo>
                <a:lnTo>
                  <a:pt x="725" y="0"/>
                </a:lnTo>
                <a:lnTo>
                  <a:pt x="1353" y="298"/>
                </a:lnTo>
                <a:lnTo>
                  <a:pt x="1366" y="1022"/>
                </a:lnTo>
                <a:lnTo>
                  <a:pt x="680" y="1353"/>
                </a:lnTo>
                <a:lnTo>
                  <a:pt x="0" y="1003"/>
                </a:lnTo>
                <a:lnTo>
                  <a:pt x="26" y="285"/>
                </a:lnTo>
                <a:close/>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8"/>
          <p:cNvSpPr>
            <a:spLocks noChangeShapeType="1"/>
          </p:cNvSpPr>
          <p:nvPr/>
        </p:nvSpPr>
        <p:spPr bwMode="auto">
          <a:xfrm flipH="1" flipV="1">
            <a:off x="1394073" y="4414416"/>
            <a:ext cx="17463" cy="1698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9"/>
          <p:cNvSpPr>
            <a:spLocks noChangeShapeType="1"/>
          </p:cNvSpPr>
          <p:nvPr/>
        </p:nvSpPr>
        <p:spPr bwMode="auto">
          <a:xfrm flipH="1" flipV="1">
            <a:off x="1371848" y="6233691"/>
            <a:ext cx="6350" cy="1476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10"/>
          <p:cNvSpPr>
            <a:spLocks noChangeShapeType="1"/>
          </p:cNvSpPr>
          <p:nvPr/>
        </p:nvSpPr>
        <p:spPr bwMode="auto">
          <a:xfrm flipV="1">
            <a:off x="2179886" y="4895428"/>
            <a:ext cx="123825" cy="587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Line 11"/>
          <p:cNvSpPr>
            <a:spLocks noChangeShapeType="1"/>
          </p:cNvSpPr>
          <p:nvPr/>
        </p:nvSpPr>
        <p:spPr bwMode="auto">
          <a:xfrm flipH="1" flipV="1">
            <a:off x="2217986" y="5814591"/>
            <a:ext cx="131762" cy="666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Line 12"/>
          <p:cNvSpPr>
            <a:spLocks noChangeShapeType="1"/>
          </p:cNvSpPr>
          <p:nvPr/>
        </p:nvSpPr>
        <p:spPr bwMode="auto">
          <a:xfrm flipH="1" flipV="1">
            <a:off x="428873" y="4844628"/>
            <a:ext cx="123825" cy="873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Line 13"/>
          <p:cNvSpPr>
            <a:spLocks noChangeShapeType="1"/>
          </p:cNvSpPr>
          <p:nvPr/>
        </p:nvSpPr>
        <p:spPr bwMode="auto">
          <a:xfrm flipV="1">
            <a:off x="395536" y="5797128"/>
            <a:ext cx="131762" cy="730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Oval 15"/>
          <p:cNvSpPr>
            <a:spLocks noChangeArrowheads="1"/>
          </p:cNvSpPr>
          <p:nvPr/>
        </p:nvSpPr>
        <p:spPr bwMode="auto">
          <a:xfrm>
            <a:off x="1360736" y="4533478"/>
            <a:ext cx="103187" cy="1031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Oval 16"/>
          <p:cNvSpPr>
            <a:spLocks noChangeArrowheads="1"/>
          </p:cNvSpPr>
          <p:nvPr/>
        </p:nvSpPr>
        <p:spPr bwMode="auto">
          <a:xfrm>
            <a:off x="509836" y="4882728"/>
            <a:ext cx="103187" cy="101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Oval 17"/>
          <p:cNvSpPr>
            <a:spLocks noChangeArrowheads="1"/>
          </p:cNvSpPr>
          <p:nvPr/>
        </p:nvSpPr>
        <p:spPr bwMode="auto">
          <a:xfrm>
            <a:off x="478086" y="5747916"/>
            <a:ext cx="101600" cy="101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Oval 18"/>
          <p:cNvSpPr>
            <a:spLocks noChangeArrowheads="1"/>
          </p:cNvSpPr>
          <p:nvPr/>
        </p:nvSpPr>
        <p:spPr bwMode="auto">
          <a:xfrm>
            <a:off x="1313111" y="6184478"/>
            <a:ext cx="103187" cy="1031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Oval 19"/>
          <p:cNvSpPr>
            <a:spLocks noChangeArrowheads="1"/>
          </p:cNvSpPr>
          <p:nvPr/>
        </p:nvSpPr>
        <p:spPr bwMode="auto">
          <a:xfrm>
            <a:off x="2159248" y="5771728"/>
            <a:ext cx="103188" cy="1031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Oval 20"/>
          <p:cNvSpPr>
            <a:spLocks noChangeArrowheads="1"/>
          </p:cNvSpPr>
          <p:nvPr/>
        </p:nvSpPr>
        <p:spPr bwMode="auto">
          <a:xfrm>
            <a:off x="2129086" y="4889078"/>
            <a:ext cx="103187" cy="1031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Oval 21"/>
          <p:cNvSpPr>
            <a:spLocks noChangeArrowheads="1"/>
          </p:cNvSpPr>
          <p:nvPr/>
        </p:nvSpPr>
        <p:spPr bwMode="auto">
          <a:xfrm>
            <a:off x="1148011" y="5592341"/>
            <a:ext cx="101600" cy="103187"/>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Text Box 22"/>
          <p:cNvSpPr txBox="1">
            <a:spLocks noChangeArrowheads="1"/>
          </p:cNvSpPr>
          <p:nvPr/>
        </p:nvSpPr>
        <p:spPr bwMode="auto">
          <a:xfrm>
            <a:off x="2705348" y="4771603"/>
            <a:ext cx="1474143" cy="46166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400" dirty="0">
                <a:solidFill>
                  <a:srgbClr val="FF9900"/>
                </a:solidFill>
                <a:latin typeface="Arial" panose="020B0604020202020204" pitchFamily="34" charset="0"/>
                <a:ea typeface="宋体" panose="02010600030101010101" pitchFamily="2" charset="-122"/>
                <a:cs typeface="Arial" panose="020B0604020202020204" pitchFamily="34" charset="0"/>
              </a:rPr>
              <a:t>平均邻域</a:t>
            </a:r>
            <a:endParaRPr lang="en-US" altLang="zh-CN" sz="2400" dirty="0">
              <a:solidFill>
                <a:srgbClr val="FF9900"/>
              </a:solidFill>
              <a:latin typeface="Arial" panose="020B0604020202020204" pitchFamily="34" charset="0"/>
              <a:ea typeface="宋体" panose="02010600030101010101" pitchFamily="2" charset="-122"/>
              <a:cs typeface="Arial" panose="020B0604020202020204" pitchFamily="34" charset="0"/>
            </a:endParaRPr>
          </a:p>
        </p:txBody>
      </p:sp>
      <p:sp>
        <p:nvSpPr>
          <p:cNvPr id="72" name="Line 23"/>
          <p:cNvSpPr>
            <a:spLocks noChangeShapeType="1"/>
          </p:cNvSpPr>
          <p:nvPr/>
        </p:nvSpPr>
        <p:spPr bwMode="auto">
          <a:xfrm flipH="1">
            <a:off x="1421061" y="5028778"/>
            <a:ext cx="1284287" cy="325438"/>
          </a:xfrm>
          <a:prstGeom prst="line">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Oval 24"/>
          <p:cNvSpPr>
            <a:spLocks noChangeArrowheads="1"/>
          </p:cNvSpPr>
          <p:nvPr/>
        </p:nvSpPr>
        <p:spPr bwMode="auto">
          <a:xfrm>
            <a:off x="1336923" y="5311353"/>
            <a:ext cx="103188" cy="103188"/>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27"/>
          <p:cNvSpPr>
            <a:spLocks noChangeShapeType="1"/>
          </p:cNvSpPr>
          <p:nvPr/>
        </p:nvSpPr>
        <p:spPr bwMode="auto">
          <a:xfrm flipV="1">
            <a:off x="1190873" y="5384378"/>
            <a:ext cx="174625" cy="271463"/>
          </a:xfrm>
          <a:prstGeom prst="line">
            <a:avLst/>
          </a:prstGeom>
          <a:noFill/>
          <a:ln w="381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039565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数字几何</a:t>
            </a:r>
          </a:p>
        </p:txBody>
      </p:sp>
      <p:sp>
        <p:nvSpPr>
          <p:cNvPr id="3" name="内容占位符 2"/>
          <p:cNvSpPr>
            <a:spLocks noGrp="1"/>
          </p:cNvSpPr>
          <p:nvPr>
            <p:ph idx="1"/>
          </p:nvPr>
        </p:nvSpPr>
        <p:spPr>
          <a:xfrm>
            <a:off x="457200" y="1600200"/>
            <a:ext cx="8435280" cy="4349080"/>
          </a:xfrm>
        </p:spPr>
        <p:txBody>
          <a:bodyPr>
            <a:normAutofit/>
          </a:bodyPr>
          <a:lstStyle/>
          <a:p>
            <a:r>
              <a:rPr lang="en-US" altLang="zh-CN" b="1" dirty="0"/>
              <a:t>1.2.2 </a:t>
            </a:r>
            <a:r>
              <a:rPr lang="zh-CN" altLang="en-US" b="1" dirty="0"/>
              <a:t>几何性质</a:t>
            </a:r>
            <a:endParaRPr lang="en-US" altLang="zh-CN" b="1" dirty="0"/>
          </a:p>
          <a:p>
            <a:pPr lvl="1"/>
            <a:r>
              <a:rPr lang="en-US" altLang="zh-CN" b="1" dirty="0"/>
              <a:t>1.2.2-1 </a:t>
            </a:r>
            <a:r>
              <a:rPr lang="zh-CN" altLang="en-US" b="1" dirty="0"/>
              <a:t>基本概念</a:t>
            </a:r>
            <a:endParaRPr lang="en-US" altLang="zh-CN" b="1" dirty="0"/>
          </a:p>
          <a:p>
            <a:pPr lvl="2"/>
            <a:r>
              <a:rPr lang="zh-CN" altLang="en-US" dirty="0"/>
              <a:t>顶点的度（</a:t>
            </a:r>
            <a:r>
              <a:rPr lang="en-US" altLang="zh-CN" dirty="0"/>
              <a:t>degree</a:t>
            </a:r>
            <a:r>
              <a:rPr lang="zh-CN" altLang="en-US" dirty="0"/>
              <a:t>）： 相邻边的数量</a:t>
            </a:r>
          </a:p>
          <a:p>
            <a:pPr lvl="2"/>
            <a:r>
              <a:rPr lang="zh-CN" altLang="en-US" dirty="0"/>
              <a:t>表面朝向（</a:t>
            </a:r>
            <a:r>
              <a:rPr lang="en-US" altLang="zh-CN" dirty="0"/>
              <a:t>orientation</a:t>
            </a:r>
            <a:r>
              <a:rPr lang="zh-CN" altLang="en-US" dirty="0"/>
              <a:t>）： 顺时针方向的顶点的顺序或者逆时针方向</a:t>
            </a:r>
          </a:p>
          <a:p>
            <a:pPr lvl="2"/>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a:t>
            </a:fld>
            <a:endParaRPr lang="zh-CN" altLang="en-US"/>
          </a:p>
        </p:txBody>
      </p:sp>
      <p:pic>
        <p:nvPicPr>
          <p:cNvPr id="33" name="图片 32"/>
          <p:cNvPicPr>
            <a:picLocks noChangeAspect="1"/>
          </p:cNvPicPr>
          <p:nvPr/>
        </p:nvPicPr>
        <p:blipFill>
          <a:blip r:embed="rId4"/>
          <a:stretch>
            <a:fillRect/>
          </a:stretch>
        </p:blipFill>
        <p:spPr>
          <a:xfrm>
            <a:off x="1337356" y="3933056"/>
            <a:ext cx="2088232" cy="2622431"/>
          </a:xfrm>
          <a:prstGeom prst="rect">
            <a:avLst/>
          </a:prstGeom>
        </p:spPr>
      </p:pic>
      <p:graphicFrame>
        <p:nvGraphicFramePr>
          <p:cNvPr id="34" name="Object 2"/>
          <p:cNvGraphicFramePr>
            <a:graphicFrameLocks noChangeAspect="1"/>
          </p:cNvGraphicFramePr>
          <p:nvPr>
            <p:extLst>
              <p:ext uri="{D42A27DB-BD31-4B8C-83A1-F6EECF244321}">
                <p14:modId xmlns:p14="http://schemas.microsoft.com/office/powerpoint/2010/main" val="237919814"/>
              </p:ext>
            </p:extLst>
          </p:nvPr>
        </p:nvGraphicFramePr>
        <p:xfrm>
          <a:off x="3369305" y="4241249"/>
          <a:ext cx="1582737" cy="460375"/>
        </p:xfrm>
        <a:graphic>
          <a:graphicData uri="http://schemas.openxmlformats.org/presentationml/2006/ole">
            <mc:AlternateContent xmlns:mc="http://schemas.openxmlformats.org/markup-compatibility/2006">
              <mc:Choice xmlns:v="urn:schemas-microsoft-com:vml" Requires="v">
                <p:oleObj spid="_x0000_s28905" name="Equation" r:id="rId5" imgW="698400" imgH="203040" progId="Equation.DSMT4">
                  <p:embed/>
                </p:oleObj>
              </mc:Choice>
              <mc:Fallback>
                <p:oleObj name="Equation" r:id="rId5" imgW="698400" imgH="203040" progId="Equation.DSMT4">
                  <p:embed/>
                  <p:pic>
                    <p:nvPicPr>
                      <p:cNvPr id="0" name=""/>
                      <p:cNvPicPr>
                        <a:picLocks noChangeAspect="1" noChangeArrowheads="1"/>
                      </p:cNvPicPr>
                      <p:nvPr/>
                    </p:nvPicPr>
                    <p:blipFill>
                      <a:blip r:embed="rId6"/>
                      <a:srcRect/>
                      <a:stretch>
                        <a:fillRect/>
                      </a:stretch>
                    </p:blipFill>
                    <p:spPr bwMode="auto">
                      <a:xfrm>
                        <a:off x="3369305" y="4241249"/>
                        <a:ext cx="1582737"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5" name="图片 34"/>
          <p:cNvPicPr>
            <a:picLocks noChangeAspect="1"/>
          </p:cNvPicPr>
          <p:nvPr/>
        </p:nvPicPr>
        <p:blipFill>
          <a:blip r:embed="rId7"/>
          <a:stretch>
            <a:fillRect/>
          </a:stretch>
        </p:blipFill>
        <p:spPr>
          <a:xfrm>
            <a:off x="5491782" y="3841528"/>
            <a:ext cx="2032545" cy="2903636"/>
          </a:xfrm>
          <a:prstGeom prst="rect">
            <a:avLst/>
          </a:prstGeom>
        </p:spPr>
      </p:pic>
    </p:spTree>
    <p:extLst>
      <p:ext uri="{BB962C8B-B14F-4D97-AF65-F5344CB8AC3E}">
        <p14:creationId xmlns:p14="http://schemas.microsoft.com/office/powerpoint/2010/main" val="11572386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6.2 </a:t>
            </a:r>
            <a:r>
              <a:rPr lang="zh-CN" altLang="en-US" b="1" dirty="0"/>
              <a:t>编辑方法</a:t>
            </a:r>
          </a:p>
        </p:txBody>
      </p:sp>
      <p:sp>
        <p:nvSpPr>
          <p:cNvPr id="3" name="内容占位符 2"/>
          <p:cNvSpPr>
            <a:spLocks noGrp="1"/>
          </p:cNvSpPr>
          <p:nvPr>
            <p:ph idx="1"/>
          </p:nvPr>
        </p:nvSpPr>
        <p:spPr/>
        <p:txBody>
          <a:bodyPr/>
          <a:lstStyle/>
          <a:p>
            <a:r>
              <a:rPr lang="en-US" altLang="zh-CN" b="1" dirty="0"/>
              <a:t>6.2.3 </a:t>
            </a:r>
            <a:r>
              <a:rPr kumimoji="1" lang="zh-CN" altLang="en-US" b="1" dirty="0"/>
              <a:t>基于约束的编辑</a:t>
            </a:r>
            <a:r>
              <a:rPr lang="zh-CN" altLang="en-US" b="1" dirty="0"/>
              <a:t>（</a:t>
            </a:r>
            <a:r>
              <a:rPr lang="en-US" altLang="zh-CN" b="1" dirty="0"/>
              <a:t>Constrain-based deformation</a:t>
            </a:r>
            <a:r>
              <a:rPr lang="zh-CN" altLang="en-US" b="1" dirty="0"/>
              <a:t>）</a:t>
            </a:r>
            <a:endParaRPr kumimoji="1" lang="en-US" altLang="zh-CN" b="1" dirty="0"/>
          </a:p>
          <a:p>
            <a:pPr lvl="1"/>
            <a:r>
              <a:rPr lang="zh-CN" altLang="en-US" dirty="0"/>
              <a:t>拉普拉斯网格编辑</a:t>
            </a:r>
            <a:endParaRPr lang="en-US" altLang="zh-CN" dirty="0"/>
          </a:p>
          <a:p>
            <a:pPr lvl="2"/>
            <a:r>
              <a:rPr lang="zh-CN" altLang="en-US" dirty="0"/>
              <a:t>通过离散的</a:t>
            </a:r>
            <a:r>
              <a:rPr lang="en-US" altLang="zh-CN" dirty="0"/>
              <a:t>Laplacian</a:t>
            </a:r>
            <a:r>
              <a:rPr lang="zh-CN" altLang="en-US" dirty="0"/>
              <a:t>微分坐标表示几何细节</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110</a:t>
            </a:fld>
            <a:endParaRPr lang="zh-CN" altLang="en-US"/>
          </a:p>
        </p:txBody>
      </p:sp>
      <p:graphicFrame>
        <p:nvGraphicFramePr>
          <p:cNvPr id="5" name="Object 14"/>
          <p:cNvGraphicFramePr>
            <a:graphicFrameLocks noChangeAspect="1"/>
          </p:cNvGraphicFramePr>
          <p:nvPr>
            <p:extLst>
              <p:ext uri="{D42A27DB-BD31-4B8C-83A1-F6EECF244321}">
                <p14:modId xmlns:p14="http://schemas.microsoft.com/office/powerpoint/2010/main" val="366235116"/>
              </p:ext>
            </p:extLst>
          </p:nvPr>
        </p:nvGraphicFramePr>
        <p:xfrm>
          <a:off x="2321691" y="3550552"/>
          <a:ext cx="3835400" cy="989013"/>
        </p:xfrm>
        <a:graphic>
          <a:graphicData uri="http://schemas.openxmlformats.org/presentationml/2006/ole">
            <mc:AlternateContent xmlns:mc="http://schemas.openxmlformats.org/markup-compatibility/2006">
              <mc:Choice xmlns:v="urn:schemas-microsoft-com:vml" Requires="v">
                <p:oleObj spid="_x0000_s52305" name="Equation" r:id="rId4" imgW="1676160" imgH="431640" progId="Equation.DSMT4">
                  <p:embed/>
                </p:oleObj>
              </mc:Choice>
              <mc:Fallback>
                <p:oleObj name="Equation" r:id="rId4" imgW="1676160" imgH="431640" progId="Equation.DSMT4">
                  <p:embed/>
                  <p:pic>
                    <p:nvPicPr>
                      <p:cNvPr id="0" name=""/>
                      <p:cNvPicPr>
                        <a:picLocks noChangeAspect="1" noChangeArrowheads="1"/>
                      </p:cNvPicPr>
                      <p:nvPr/>
                    </p:nvPicPr>
                    <p:blipFill>
                      <a:blip r:embed="rId5"/>
                      <a:srcRect/>
                      <a:stretch>
                        <a:fillRect/>
                      </a:stretch>
                    </p:blipFill>
                    <p:spPr bwMode="auto">
                      <a:xfrm>
                        <a:off x="2321691" y="3550552"/>
                        <a:ext cx="3835400"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Freeform 4"/>
          <p:cNvSpPr>
            <a:spLocks/>
          </p:cNvSpPr>
          <p:nvPr/>
        </p:nvSpPr>
        <p:spPr bwMode="auto">
          <a:xfrm>
            <a:off x="1190873" y="5646316"/>
            <a:ext cx="1012825" cy="593725"/>
          </a:xfrm>
          <a:custGeom>
            <a:avLst/>
            <a:gdLst>
              <a:gd name="T0" fmla="*/ 136 w 828"/>
              <a:gd name="T1" fmla="*/ 485 h 485"/>
              <a:gd name="T2" fmla="*/ 0 w 828"/>
              <a:gd name="T3" fmla="*/ 0 h 485"/>
              <a:gd name="T4" fmla="*/ 828 w 828"/>
              <a:gd name="T5" fmla="*/ 148 h 485"/>
            </a:gdLst>
            <a:ahLst/>
            <a:cxnLst>
              <a:cxn ang="0">
                <a:pos x="T0" y="T1"/>
              </a:cxn>
              <a:cxn ang="0">
                <a:pos x="T2" y="T3"/>
              </a:cxn>
              <a:cxn ang="0">
                <a:pos x="T4" y="T5"/>
              </a:cxn>
            </a:cxnLst>
            <a:rect l="0" t="0" r="r" b="b"/>
            <a:pathLst>
              <a:path w="828" h="485">
                <a:moveTo>
                  <a:pt x="136" y="485"/>
                </a:moveTo>
                <a:lnTo>
                  <a:pt x="0" y="0"/>
                </a:lnTo>
                <a:lnTo>
                  <a:pt x="828" y="148"/>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Freeform 5"/>
          <p:cNvSpPr>
            <a:spLocks/>
          </p:cNvSpPr>
          <p:nvPr/>
        </p:nvSpPr>
        <p:spPr bwMode="auto">
          <a:xfrm>
            <a:off x="1190873" y="4584278"/>
            <a:ext cx="989013" cy="1062038"/>
          </a:xfrm>
          <a:custGeom>
            <a:avLst/>
            <a:gdLst>
              <a:gd name="T0" fmla="*/ 181 w 809"/>
              <a:gd name="T1" fmla="*/ 0 h 868"/>
              <a:gd name="T2" fmla="*/ 0 w 809"/>
              <a:gd name="T3" fmla="*/ 868 h 868"/>
              <a:gd name="T4" fmla="*/ 809 w 809"/>
              <a:gd name="T5" fmla="*/ 285 h 868"/>
            </a:gdLst>
            <a:ahLst/>
            <a:cxnLst>
              <a:cxn ang="0">
                <a:pos x="T0" y="T1"/>
              </a:cxn>
              <a:cxn ang="0">
                <a:pos x="T2" y="T3"/>
              </a:cxn>
              <a:cxn ang="0">
                <a:pos x="T4" y="T5"/>
              </a:cxn>
            </a:cxnLst>
            <a:rect l="0" t="0" r="r" b="b"/>
            <a:pathLst>
              <a:path w="809" h="868">
                <a:moveTo>
                  <a:pt x="181" y="0"/>
                </a:moveTo>
                <a:lnTo>
                  <a:pt x="0" y="868"/>
                </a:lnTo>
                <a:lnTo>
                  <a:pt x="809" y="285"/>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Freeform 6"/>
          <p:cNvSpPr>
            <a:spLocks/>
          </p:cNvSpPr>
          <p:nvPr/>
        </p:nvSpPr>
        <p:spPr bwMode="auto">
          <a:xfrm>
            <a:off x="516186" y="4925591"/>
            <a:ext cx="681037" cy="879475"/>
          </a:xfrm>
          <a:custGeom>
            <a:avLst/>
            <a:gdLst>
              <a:gd name="T0" fmla="*/ 26 w 556"/>
              <a:gd name="T1" fmla="*/ 0 h 718"/>
              <a:gd name="T2" fmla="*/ 556 w 556"/>
              <a:gd name="T3" fmla="*/ 595 h 718"/>
              <a:gd name="T4" fmla="*/ 0 w 556"/>
              <a:gd name="T5" fmla="*/ 718 h 718"/>
            </a:gdLst>
            <a:ahLst/>
            <a:cxnLst>
              <a:cxn ang="0">
                <a:pos x="T0" y="T1"/>
              </a:cxn>
              <a:cxn ang="0">
                <a:pos x="T2" y="T3"/>
              </a:cxn>
              <a:cxn ang="0">
                <a:pos x="T4" y="T5"/>
              </a:cxn>
            </a:cxnLst>
            <a:rect l="0" t="0" r="r" b="b"/>
            <a:pathLst>
              <a:path w="556" h="718">
                <a:moveTo>
                  <a:pt x="26" y="0"/>
                </a:moveTo>
                <a:lnTo>
                  <a:pt x="556" y="595"/>
                </a:lnTo>
                <a:lnTo>
                  <a:pt x="0" y="718"/>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Freeform 7"/>
          <p:cNvSpPr>
            <a:spLocks/>
          </p:cNvSpPr>
          <p:nvPr/>
        </p:nvSpPr>
        <p:spPr bwMode="auto">
          <a:xfrm>
            <a:off x="524123" y="4577928"/>
            <a:ext cx="1673225" cy="1655763"/>
          </a:xfrm>
          <a:custGeom>
            <a:avLst/>
            <a:gdLst>
              <a:gd name="T0" fmla="*/ 26 w 1366"/>
              <a:gd name="T1" fmla="*/ 285 h 1353"/>
              <a:gd name="T2" fmla="*/ 725 w 1366"/>
              <a:gd name="T3" fmla="*/ 0 h 1353"/>
              <a:gd name="T4" fmla="*/ 1353 w 1366"/>
              <a:gd name="T5" fmla="*/ 298 h 1353"/>
              <a:gd name="T6" fmla="*/ 1366 w 1366"/>
              <a:gd name="T7" fmla="*/ 1022 h 1353"/>
              <a:gd name="T8" fmla="*/ 680 w 1366"/>
              <a:gd name="T9" fmla="*/ 1353 h 1353"/>
              <a:gd name="T10" fmla="*/ 0 w 1366"/>
              <a:gd name="T11" fmla="*/ 1003 h 1353"/>
              <a:gd name="T12" fmla="*/ 26 w 1366"/>
              <a:gd name="T13" fmla="*/ 285 h 1353"/>
            </a:gdLst>
            <a:ahLst/>
            <a:cxnLst>
              <a:cxn ang="0">
                <a:pos x="T0" y="T1"/>
              </a:cxn>
              <a:cxn ang="0">
                <a:pos x="T2" y="T3"/>
              </a:cxn>
              <a:cxn ang="0">
                <a:pos x="T4" y="T5"/>
              </a:cxn>
              <a:cxn ang="0">
                <a:pos x="T6" y="T7"/>
              </a:cxn>
              <a:cxn ang="0">
                <a:pos x="T8" y="T9"/>
              </a:cxn>
              <a:cxn ang="0">
                <a:pos x="T10" y="T11"/>
              </a:cxn>
              <a:cxn ang="0">
                <a:pos x="T12" y="T13"/>
              </a:cxn>
            </a:cxnLst>
            <a:rect l="0" t="0" r="r" b="b"/>
            <a:pathLst>
              <a:path w="1366" h="1353">
                <a:moveTo>
                  <a:pt x="26" y="285"/>
                </a:moveTo>
                <a:lnTo>
                  <a:pt x="725" y="0"/>
                </a:lnTo>
                <a:lnTo>
                  <a:pt x="1353" y="298"/>
                </a:lnTo>
                <a:lnTo>
                  <a:pt x="1366" y="1022"/>
                </a:lnTo>
                <a:lnTo>
                  <a:pt x="680" y="1353"/>
                </a:lnTo>
                <a:lnTo>
                  <a:pt x="0" y="1003"/>
                </a:lnTo>
                <a:lnTo>
                  <a:pt x="26" y="285"/>
                </a:lnTo>
                <a:close/>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8"/>
          <p:cNvSpPr>
            <a:spLocks noChangeShapeType="1"/>
          </p:cNvSpPr>
          <p:nvPr/>
        </p:nvSpPr>
        <p:spPr bwMode="auto">
          <a:xfrm flipH="1" flipV="1">
            <a:off x="1394073" y="4414416"/>
            <a:ext cx="17463" cy="1698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p:cNvSpPr>
            <a:spLocks noChangeShapeType="1"/>
          </p:cNvSpPr>
          <p:nvPr/>
        </p:nvSpPr>
        <p:spPr bwMode="auto">
          <a:xfrm flipH="1" flipV="1">
            <a:off x="1371848" y="6233691"/>
            <a:ext cx="6350" cy="1476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flipV="1">
            <a:off x="2179886" y="4895428"/>
            <a:ext cx="123825" cy="587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flipH="1" flipV="1">
            <a:off x="2217986" y="5814591"/>
            <a:ext cx="131762" cy="666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2"/>
          <p:cNvSpPr>
            <a:spLocks noChangeShapeType="1"/>
          </p:cNvSpPr>
          <p:nvPr/>
        </p:nvSpPr>
        <p:spPr bwMode="auto">
          <a:xfrm flipH="1" flipV="1">
            <a:off x="428873" y="4844628"/>
            <a:ext cx="123825" cy="873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3"/>
          <p:cNvSpPr>
            <a:spLocks noChangeShapeType="1"/>
          </p:cNvSpPr>
          <p:nvPr/>
        </p:nvSpPr>
        <p:spPr bwMode="auto">
          <a:xfrm flipV="1">
            <a:off x="395536" y="5797128"/>
            <a:ext cx="131762" cy="730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Oval 15"/>
          <p:cNvSpPr>
            <a:spLocks noChangeArrowheads="1"/>
          </p:cNvSpPr>
          <p:nvPr/>
        </p:nvSpPr>
        <p:spPr bwMode="auto">
          <a:xfrm>
            <a:off x="1360736" y="4533478"/>
            <a:ext cx="103187" cy="1031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16"/>
          <p:cNvSpPr>
            <a:spLocks noChangeArrowheads="1"/>
          </p:cNvSpPr>
          <p:nvPr/>
        </p:nvSpPr>
        <p:spPr bwMode="auto">
          <a:xfrm>
            <a:off x="509836" y="4882728"/>
            <a:ext cx="103187" cy="101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7"/>
          <p:cNvSpPr>
            <a:spLocks noChangeArrowheads="1"/>
          </p:cNvSpPr>
          <p:nvPr/>
        </p:nvSpPr>
        <p:spPr bwMode="auto">
          <a:xfrm>
            <a:off x="478086" y="5747916"/>
            <a:ext cx="101600" cy="101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18"/>
          <p:cNvSpPr>
            <a:spLocks noChangeArrowheads="1"/>
          </p:cNvSpPr>
          <p:nvPr/>
        </p:nvSpPr>
        <p:spPr bwMode="auto">
          <a:xfrm>
            <a:off x="1313111" y="6184478"/>
            <a:ext cx="103187" cy="1031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19"/>
          <p:cNvSpPr>
            <a:spLocks noChangeArrowheads="1"/>
          </p:cNvSpPr>
          <p:nvPr/>
        </p:nvSpPr>
        <p:spPr bwMode="auto">
          <a:xfrm>
            <a:off x="2159248" y="5771728"/>
            <a:ext cx="103188" cy="1031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20"/>
          <p:cNvSpPr>
            <a:spLocks noChangeArrowheads="1"/>
          </p:cNvSpPr>
          <p:nvPr/>
        </p:nvSpPr>
        <p:spPr bwMode="auto">
          <a:xfrm>
            <a:off x="2129086" y="4889078"/>
            <a:ext cx="103187" cy="1031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1"/>
          <p:cNvSpPr>
            <a:spLocks noChangeArrowheads="1"/>
          </p:cNvSpPr>
          <p:nvPr/>
        </p:nvSpPr>
        <p:spPr bwMode="auto">
          <a:xfrm>
            <a:off x="1148011" y="5592341"/>
            <a:ext cx="101600" cy="103187"/>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2"/>
          <p:cNvSpPr txBox="1">
            <a:spLocks noChangeArrowheads="1"/>
          </p:cNvSpPr>
          <p:nvPr/>
        </p:nvSpPr>
        <p:spPr bwMode="auto">
          <a:xfrm>
            <a:off x="2705348" y="4771603"/>
            <a:ext cx="1474143" cy="46166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400" dirty="0">
                <a:solidFill>
                  <a:srgbClr val="FF9900"/>
                </a:solidFill>
                <a:latin typeface="Arial" panose="020B0604020202020204" pitchFamily="34" charset="0"/>
                <a:ea typeface="宋体" panose="02010600030101010101" pitchFamily="2" charset="-122"/>
                <a:cs typeface="Arial" panose="020B0604020202020204" pitchFamily="34" charset="0"/>
              </a:rPr>
              <a:t>平均邻域</a:t>
            </a:r>
            <a:endParaRPr lang="en-US" altLang="zh-CN" sz="2400" dirty="0">
              <a:solidFill>
                <a:srgbClr val="FF9900"/>
              </a:solidFill>
              <a:latin typeface="Arial" panose="020B0604020202020204" pitchFamily="34" charset="0"/>
              <a:ea typeface="宋体" panose="02010600030101010101" pitchFamily="2" charset="-122"/>
              <a:cs typeface="Arial" panose="020B0604020202020204" pitchFamily="34" charset="0"/>
            </a:endParaRPr>
          </a:p>
        </p:txBody>
      </p:sp>
      <p:sp>
        <p:nvSpPr>
          <p:cNvPr id="24" name="Line 23"/>
          <p:cNvSpPr>
            <a:spLocks noChangeShapeType="1"/>
          </p:cNvSpPr>
          <p:nvPr/>
        </p:nvSpPr>
        <p:spPr bwMode="auto">
          <a:xfrm flipH="1">
            <a:off x="1421061" y="5028778"/>
            <a:ext cx="1284287" cy="325438"/>
          </a:xfrm>
          <a:prstGeom prst="line">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Oval 24"/>
          <p:cNvSpPr>
            <a:spLocks noChangeArrowheads="1"/>
          </p:cNvSpPr>
          <p:nvPr/>
        </p:nvSpPr>
        <p:spPr bwMode="auto">
          <a:xfrm>
            <a:off x="1336923" y="5311353"/>
            <a:ext cx="103188" cy="103188"/>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7"/>
          <p:cNvSpPr>
            <a:spLocks noChangeShapeType="1"/>
          </p:cNvSpPr>
          <p:nvPr/>
        </p:nvSpPr>
        <p:spPr bwMode="auto">
          <a:xfrm flipV="1">
            <a:off x="1190873" y="5384378"/>
            <a:ext cx="174625" cy="271463"/>
          </a:xfrm>
          <a:prstGeom prst="line">
            <a:avLst/>
          </a:prstGeom>
          <a:noFill/>
          <a:ln w="381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7" name="组合 26"/>
          <p:cNvGrpSpPr/>
          <p:nvPr/>
        </p:nvGrpSpPr>
        <p:grpSpPr>
          <a:xfrm>
            <a:off x="5945188" y="4192165"/>
            <a:ext cx="1674812" cy="836613"/>
            <a:chOff x="1792288" y="3013075"/>
            <a:chExt cx="1674812" cy="836613"/>
          </a:xfrm>
        </p:grpSpPr>
        <p:sp>
          <p:nvSpPr>
            <p:cNvPr id="28" name="Freeform 4"/>
            <p:cNvSpPr>
              <a:spLocks/>
            </p:cNvSpPr>
            <p:nvPr/>
          </p:nvSpPr>
          <p:spPr bwMode="auto">
            <a:xfrm>
              <a:off x="1903413" y="3055938"/>
              <a:ext cx="769937" cy="614362"/>
            </a:xfrm>
            <a:custGeom>
              <a:avLst/>
              <a:gdLst>
                <a:gd name="T0" fmla="*/ 0 w 722"/>
                <a:gd name="T1" fmla="*/ 331 h 576"/>
                <a:gd name="T2" fmla="*/ 722 w 722"/>
                <a:gd name="T3" fmla="*/ 0 h 576"/>
                <a:gd name="T4" fmla="*/ 465 w 722"/>
                <a:gd name="T5" fmla="*/ 576 h 576"/>
              </a:gdLst>
              <a:ahLst/>
              <a:cxnLst>
                <a:cxn ang="0">
                  <a:pos x="T0" y="T1"/>
                </a:cxn>
                <a:cxn ang="0">
                  <a:pos x="T2" y="T3"/>
                </a:cxn>
                <a:cxn ang="0">
                  <a:pos x="T4" y="T5"/>
                </a:cxn>
              </a:cxnLst>
              <a:rect l="0" t="0" r="r" b="b"/>
              <a:pathLst>
                <a:path w="722" h="576">
                  <a:moveTo>
                    <a:pt x="0" y="331"/>
                  </a:moveTo>
                  <a:lnTo>
                    <a:pt x="722" y="0"/>
                  </a:lnTo>
                  <a:lnTo>
                    <a:pt x="465" y="576"/>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Freeform 5"/>
            <p:cNvSpPr>
              <a:spLocks/>
            </p:cNvSpPr>
            <p:nvPr/>
          </p:nvSpPr>
          <p:spPr bwMode="auto">
            <a:xfrm rot="21229789">
              <a:off x="2706688" y="3022600"/>
              <a:ext cx="549275" cy="517525"/>
            </a:xfrm>
            <a:custGeom>
              <a:avLst/>
              <a:gdLst>
                <a:gd name="T0" fmla="*/ 0 w 516"/>
                <a:gd name="T1" fmla="*/ 0 h 486"/>
                <a:gd name="T2" fmla="*/ 516 w 516"/>
                <a:gd name="T3" fmla="*/ 486 h 486"/>
              </a:gdLst>
              <a:ahLst/>
              <a:cxnLst>
                <a:cxn ang="0">
                  <a:pos x="T0" y="T1"/>
                </a:cxn>
                <a:cxn ang="0">
                  <a:pos x="T2" y="T3"/>
                </a:cxn>
              </a:cxnLst>
              <a:rect l="0" t="0" r="r" b="b"/>
              <a:pathLst>
                <a:path w="516" h="486">
                  <a:moveTo>
                    <a:pt x="0" y="0"/>
                  </a:moveTo>
                  <a:cubicBezTo>
                    <a:pt x="0" y="0"/>
                    <a:pt x="258" y="243"/>
                    <a:pt x="516" y="486"/>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6"/>
            <p:cNvSpPr>
              <a:spLocks noChangeShapeType="1"/>
            </p:cNvSpPr>
            <p:nvPr/>
          </p:nvSpPr>
          <p:spPr bwMode="auto">
            <a:xfrm rot="21229789" flipH="1">
              <a:off x="2105025" y="3073400"/>
              <a:ext cx="569913" cy="317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7"/>
            <p:cNvSpPr>
              <a:spLocks noChangeShapeType="1"/>
            </p:cNvSpPr>
            <p:nvPr/>
          </p:nvSpPr>
          <p:spPr bwMode="auto">
            <a:xfrm rot="21229789">
              <a:off x="2687638" y="3013075"/>
              <a:ext cx="639762" cy="1984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Freeform 8"/>
            <p:cNvSpPr>
              <a:spLocks/>
            </p:cNvSpPr>
            <p:nvPr/>
          </p:nvSpPr>
          <p:spPr bwMode="auto">
            <a:xfrm>
              <a:off x="1900238" y="3119438"/>
              <a:ext cx="1443037" cy="563562"/>
            </a:xfrm>
            <a:custGeom>
              <a:avLst/>
              <a:gdLst>
                <a:gd name="T0" fmla="*/ 206 w 1353"/>
                <a:gd name="T1" fmla="*/ 0 h 528"/>
                <a:gd name="T2" fmla="*/ 0 w 1353"/>
                <a:gd name="T3" fmla="*/ 270 h 528"/>
                <a:gd name="T4" fmla="*/ 461 w 1353"/>
                <a:gd name="T5" fmla="*/ 528 h 528"/>
                <a:gd name="T6" fmla="*/ 1295 w 1353"/>
                <a:gd name="T7" fmla="*/ 365 h 528"/>
                <a:gd name="T8" fmla="*/ 1353 w 1353"/>
                <a:gd name="T9" fmla="*/ 58 h 528"/>
              </a:gdLst>
              <a:ahLst/>
              <a:cxnLst>
                <a:cxn ang="0">
                  <a:pos x="T0" y="T1"/>
                </a:cxn>
                <a:cxn ang="0">
                  <a:pos x="T2" y="T3"/>
                </a:cxn>
                <a:cxn ang="0">
                  <a:pos x="T4" y="T5"/>
                </a:cxn>
                <a:cxn ang="0">
                  <a:pos x="T6" y="T7"/>
                </a:cxn>
                <a:cxn ang="0">
                  <a:pos x="T8" y="T9"/>
                </a:cxn>
              </a:cxnLst>
              <a:rect l="0" t="0" r="r" b="b"/>
              <a:pathLst>
                <a:path w="1353" h="528">
                  <a:moveTo>
                    <a:pt x="206" y="0"/>
                  </a:moveTo>
                  <a:lnTo>
                    <a:pt x="0" y="270"/>
                  </a:lnTo>
                  <a:lnTo>
                    <a:pt x="461" y="528"/>
                  </a:lnTo>
                  <a:lnTo>
                    <a:pt x="1295" y="365"/>
                  </a:lnTo>
                  <a:lnTo>
                    <a:pt x="1353" y="58"/>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Oval 9"/>
            <p:cNvSpPr>
              <a:spLocks noChangeArrowheads="1"/>
            </p:cNvSpPr>
            <p:nvPr/>
          </p:nvSpPr>
          <p:spPr bwMode="auto">
            <a:xfrm>
              <a:off x="2628900" y="3019425"/>
              <a:ext cx="90488" cy="889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10"/>
            <p:cNvSpPr>
              <a:spLocks noChangeArrowheads="1"/>
            </p:cNvSpPr>
            <p:nvPr/>
          </p:nvSpPr>
          <p:spPr bwMode="auto">
            <a:xfrm>
              <a:off x="2620963" y="3260725"/>
              <a:ext cx="90487" cy="88900"/>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11"/>
            <p:cNvSpPr>
              <a:spLocks noChangeShapeType="1"/>
            </p:cNvSpPr>
            <p:nvPr/>
          </p:nvSpPr>
          <p:spPr bwMode="auto">
            <a:xfrm flipH="1" flipV="1">
              <a:off x="1978025" y="3121025"/>
              <a:ext cx="120650" cy="79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Oval 12"/>
            <p:cNvSpPr>
              <a:spLocks noChangeArrowheads="1"/>
            </p:cNvSpPr>
            <p:nvPr/>
          </p:nvSpPr>
          <p:spPr bwMode="auto">
            <a:xfrm>
              <a:off x="2078038" y="3089275"/>
              <a:ext cx="88900" cy="904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13"/>
            <p:cNvSpPr>
              <a:spLocks noChangeShapeType="1"/>
            </p:cNvSpPr>
            <p:nvPr/>
          </p:nvSpPr>
          <p:spPr bwMode="auto">
            <a:xfrm flipH="1" flipV="1">
              <a:off x="1792288" y="3422650"/>
              <a:ext cx="122237" cy="63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14"/>
            <p:cNvSpPr>
              <a:spLocks noChangeShapeType="1"/>
            </p:cNvSpPr>
            <p:nvPr/>
          </p:nvSpPr>
          <p:spPr bwMode="auto">
            <a:xfrm flipH="1">
              <a:off x="1868488" y="3402013"/>
              <a:ext cx="44450" cy="1476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15"/>
            <p:cNvSpPr>
              <a:spLocks noChangeShapeType="1"/>
            </p:cNvSpPr>
            <p:nvPr/>
          </p:nvSpPr>
          <p:spPr bwMode="auto">
            <a:xfrm>
              <a:off x="2417763" y="3695700"/>
              <a:ext cx="12700" cy="1539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16"/>
            <p:cNvSpPr>
              <a:spLocks noChangeShapeType="1"/>
            </p:cNvSpPr>
            <p:nvPr/>
          </p:nvSpPr>
          <p:spPr bwMode="auto">
            <a:xfrm flipH="1">
              <a:off x="2290763" y="3695700"/>
              <a:ext cx="107950" cy="650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17"/>
            <p:cNvSpPr>
              <a:spLocks noChangeShapeType="1"/>
            </p:cNvSpPr>
            <p:nvPr/>
          </p:nvSpPr>
          <p:spPr bwMode="auto">
            <a:xfrm>
              <a:off x="3268663" y="3517900"/>
              <a:ext cx="82550" cy="127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18"/>
            <p:cNvSpPr>
              <a:spLocks noChangeShapeType="1"/>
            </p:cNvSpPr>
            <p:nvPr/>
          </p:nvSpPr>
          <p:spPr bwMode="auto">
            <a:xfrm>
              <a:off x="3365500" y="3203575"/>
              <a:ext cx="101600" cy="190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Oval 19"/>
            <p:cNvSpPr>
              <a:spLocks noChangeArrowheads="1"/>
            </p:cNvSpPr>
            <p:nvPr/>
          </p:nvSpPr>
          <p:spPr bwMode="auto">
            <a:xfrm>
              <a:off x="2365375" y="3640138"/>
              <a:ext cx="90488"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20"/>
            <p:cNvSpPr>
              <a:spLocks noChangeArrowheads="1"/>
            </p:cNvSpPr>
            <p:nvPr/>
          </p:nvSpPr>
          <p:spPr bwMode="auto">
            <a:xfrm>
              <a:off x="1866900" y="3371850"/>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Oval 21"/>
            <p:cNvSpPr>
              <a:spLocks noChangeArrowheads="1"/>
            </p:cNvSpPr>
            <p:nvPr/>
          </p:nvSpPr>
          <p:spPr bwMode="auto">
            <a:xfrm>
              <a:off x="3228975" y="3467100"/>
              <a:ext cx="90488"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22"/>
            <p:cNvSpPr>
              <a:spLocks noChangeArrowheads="1"/>
            </p:cNvSpPr>
            <p:nvPr/>
          </p:nvSpPr>
          <p:spPr bwMode="auto">
            <a:xfrm>
              <a:off x="3294063" y="3148013"/>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23"/>
            <p:cNvSpPr>
              <a:spLocks noChangeShapeType="1"/>
            </p:cNvSpPr>
            <p:nvPr/>
          </p:nvSpPr>
          <p:spPr bwMode="auto">
            <a:xfrm flipV="1">
              <a:off x="2667000" y="3055938"/>
              <a:ext cx="4763" cy="247650"/>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3" name="组合 52"/>
          <p:cNvGrpSpPr/>
          <p:nvPr/>
        </p:nvGrpSpPr>
        <p:grpSpPr>
          <a:xfrm>
            <a:off x="5809421" y="5430256"/>
            <a:ext cx="1943100" cy="1244600"/>
            <a:chOff x="5257800" y="2657475"/>
            <a:chExt cx="1943100" cy="1244600"/>
          </a:xfrm>
        </p:grpSpPr>
        <p:pic>
          <p:nvPicPr>
            <p:cNvPr id="48" name="Picture 25" descr="surfa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2733675"/>
              <a:ext cx="1943100" cy="11684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9" name="Oval 26"/>
            <p:cNvSpPr>
              <a:spLocks noChangeArrowheads="1"/>
            </p:cNvSpPr>
            <p:nvPr/>
          </p:nvSpPr>
          <p:spPr bwMode="auto">
            <a:xfrm>
              <a:off x="6238875" y="3086100"/>
              <a:ext cx="90488" cy="889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Freeform 27"/>
            <p:cNvSpPr>
              <a:spLocks/>
            </p:cNvSpPr>
            <p:nvPr/>
          </p:nvSpPr>
          <p:spPr bwMode="auto">
            <a:xfrm>
              <a:off x="5761038" y="2951163"/>
              <a:ext cx="1181100" cy="485775"/>
            </a:xfrm>
            <a:custGeom>
              <a:avLst/>
              <a:gdLst>
                <a:gd name="T0" fmla="*/ 145 w 744"/>
                <a:gd name="T1" fmla="*/ 25 h 306"/>
                <a:gd name="T2" fmla="*/ 31 w 744"/>
                <a:gd name="T3" fmla="*/ 85 h 306"/>
                <a:gd name="T4" fmla="*/ 25 w 744"/>
                <a:gd name="T5" fmla="*/ 193 h 306"/>
                <a:gd name="T6" fmla="*/ 181 w 744"/>
                <a:gd name="T7" fmla="*/ 253 h 306"/>
                <a:gd name="T8" fmla="*/ 439 w 744"/>
                <a:gd name="T9" fmla="*/ 295 h 306"/>
                <a:gd name="T10" fmla="*/ 703 w 744"/>
                <a:gd name="T11" fmla="*/ 187 h 306"/>
                <a:gd name="T12" fmla="*/ 685 w 744"/>
                <a:gd name="T13" fmla="*/ 79 h 306"/>
                <a:gd name="T14" fmla="*/ 499 w 744"/>
                <a:gd name="T15" fmla="*/ 13 h 306"/>
                <a:gd name="T16" fmla="*/ 385 w 744"/>
                <a:gd name="T17" fmla="*/ 1 h 306"/>
                <a:gd name="T18" fmla="*/ 145 w 744"/>
                <a:gd name="T19" fmla="*/ 2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4" h="306">
                  <a:moveTo>
                    <a:pt x="145" y="25"/>
                  </a:moveTo>
                  <a:cubicBezTo>
                    <a:pt x="86" y="39"/>
                    <a:pt x="51" y="57"/>
                    <a:pt x="31" y="85"/>
                  </a:cubicBezTo>
                  <a:cubicBezTo>
                    <a:pt x="11" y="113"/>
                    <a:pt x="0" y="165"/>
                    <a:pt x="25" y="193"/>
                  </a:cubicBezTo>
                  <a:cubicBezTo>
                    <a:pt x="50" y="221"/>
                    <a:pt x="112" y="236"/>
                    <a:pt x="181" y="253"/>
                  </a:cubicBezTo>
                  <a:cubicBezTo>
                    <a:pt x="250" y="270"/>
                    <a:pt x="352" y="306"/>
                    <a:pt x="439" y="295"/>
                  </a:cubicBezTo>
                  <a:cubicBezTo>
                    <a:pt x="526" y="284"/>
                    <a:pt x="662" y="223"/>
                    <a:pt x="703" y="187"/>
                  </a:cubicBezTo>
                  <a:cubicBezTo>
                    <a:pt x="744" y="151"/>
                    <a:pt x="719" y="108"/>
                    <a:pt x="685" y="79"/>
                  </a:cubicBezTo>
                  <a:cubicBezTo>
                    <a:pt x="651" y="50"/>
                    <a:pt x="549" y="26"/>
                    <a:pt x="499" y="13"/>
                  </a:cubicBezTo>
                  <a:cubicBezTo>
                    <a:pt x="449" y="0"/>
                    <a:pt x="441" y="0"/>
                    <a:pt x="385" y="1"/>
                  </a:cubicBezTo>
                  <a:cubicBezTo>
                    <a:pt x="329" y="2"/>
                    <a:pt x="204" y="11"/>
                    <a:pt x="145" y="25"/>
                  </a:cubicBezTo>
                  <a:close/>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Line 28"/>
            <p:cNvSpPr>
              <a:spLocks noChangeShapeType="1"/>
            </p:cNvSpPr>
            <p:nvPr/>
          </p:nvSpPr>
          <p:spPr bwMode="auto">
            <a:xfrm flipV="1">
              <a:off x="6286500" y="2657475"/>
              <a:ext cx="9525" cy="4667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Text Box 31"/>
            <p:cNvSpPr txBox="1">
              <a:spLocks noChangeArrowheads="1"/>
            </p:cNvSpPr>
            <p:nvPr/>
          </p:nvSpPr>
          <p:spPr bwMode="auto">
            <a:xfrm>
              <a:off x="6461125" y="3275013"/>
              <a:ext cx="309563"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sym typeface="Symbol" panose="05050102010706020507" pitchFamily="18" charset="2"/>
                </a:rPr>
                <a:t></a:t>
              </a:r>
              <a:endParaRPr lang="en-US" altLang="zh-CN"/>
            </a:p>
          </p:txBody>
        </p:sp>
      </p:grpSp>
      <p:sp>
        <p:nvSpPr>
          <p:cNvPr id="54" name="内容占位符 2"/>
          <p:cNvSpPr txBox="1">
            <a:spLocks/>
          </p:cNvSpPr>
          <p:nvPr/>
        </p:nvSpPr>
        <p:spPr>
          <a:xfrm>
            <a:off x="1211510" y="5423906"/>
            <a:ext cx="4608512" cy="96470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3">
              <a:buFont typeface="Wingdings" panose="05000000000000000000" pitchFamily="2" charset="2"/>
              <a:buChar char="Ø"/>
            </a:pPr>
            <a:r>
              <a:rPr lang="zh-CN" altLang="en-US" sz="2400"/>
              <a:t>方向接近法线</a:t>
            </a:r>
          </a:p>
          <a:p>
            <a:pPr lvl="3">
              <a:buFont typeface="Wingdings" panose="05000000000000000000" pitchFamily="2" charset="2"/>
              <a:buChar char="Ø"/>
            </a:pPr>
            <a:r>
              <a:rPr lang="zh-CN" altLang="en-US" sz="2400"/>
              <a:t>大小近似于平均曲率</a:t>
            </a:r>
            <a:endParaRPr lang="en-US" altLang="zh-CN" sz="2400"/>
          </a:p>
          <a:p>
            <a:pPr lvl="1"/>
            <a:endParaRPr lang="zh-CN" altLang="en-US" dirty="0"/>
          </a:p>
        </p:txBody>
      </p:sp>
    </p:spTree>
    <p:extLst>
      <p:ext uri="{BB962C8B-B14F-4D97-AF65-F5344CB8AC3E}">
        <p14:creationId xmlns:p14="http://schemas.microsoft.com/office/powerpoint/2010/main" val="36130589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254824" y="5914778"/>
            <a:ext cx="2133600" cy="365125"/>
          </a:xfrm>
        </p:spPr>
        <p:txBody>
          <a:bodyPr/>
          <a:lstStyle/>
          <a:p>
            <a:fld id="{0C913308-F349-4B6D-A68A-DD1791B4A57B}" type="slidenum">
              <a:rPr lang="zh-CN" altLang="en-US" smtClean="0"/>
              <a:t>111</a:t>
            </a:fld>
            <a:endParaRPr lang="zh-CN" altLang="en-US"/>
          </a:p>
        </p:txBody>
      </p:sp>
      <p:sp>
        <p:nvSpPr>
          <p:cNvPr id="2" name="标题 1"/>
          <p:cNvSpPr>
            <a:spLocks noGrp="1"/>
          </p:cNvSpPr>
          <p:nvPr>
            <p:ph type="title"/>
          </p:nvPr>
        </p:nvSpPr>
        <p:spPr/>
        <p:txBody>
          <a:bodyPr/>
          <a:lstStyle/>
          <a:p>
            <a:r>
              <a:rPr lang="en-US" altLang="zh-CN" b="1" dirty="0"/>
              <a:t>6.2 </a:t>
            </a:r>
            <a:r>
              <a:rPr lang="zh-CN" altLang="en-US" b="1" dirty="0"/>
              <a:t>编辑方法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b="1" dirty="0"/>
                  <a:t>6.2.3 </a:t>
                </a:r>
                <a:r>
                  <a:rPr kumimoji="1" lang="zh-CN" altLang="en-US" b="1" dirty="0"/>
                  <a:t>基于约束的编辑</a:t>
                </a:r>
                <a:r>
                  <a:rPr lang="zh-CN" altLang="en-US" b="1" dirty="0"/>
                  <a:t>（</a:t>
                </a:r>
                <a:r>
                  <a:rPr lang="en-US" altLang="zh-CN" b="1" dirty="0"/>
                  <a:t>Constrain-based deformation</a:t>
                </a:r>
                <a:r>
                  <a:rPr lang="zh-CN" altLang="en-US" b="1" dirty="0"/>
                  <a:t>）</a:t>
                </a:r>
                <a:endParaRPr kumimoji="1" lang="en-US" altLang="zh-CN" b="1" dirty="0"/>
              </a:p>
              <a:p>
                <a:pPr lvl="1"/>
                <a:r>
                  <a:rPr lang="zh-CN" altLang="en-US" dirty="0"/>
                  <a:t>拉普拉斯网格编辑</a:t>
                </a:r>
                <a:endParaRPr lang="en-US" altLang="zh-CN" dirty="0"/>
              </a:p>
              <a:p>
                <a:pPr lvl="2"/>
                <a:r>
                  <a:rPr lang="zh-CN" altLang="en-US" dirty="0"/>
                  <a:t>步骤</a:t>
                </a:r>
                <a:endParaRPr lang="en-US" altLang="zh-CN" dirty="0"/>
              </a:p>
              <a:p>
                <a:pPr marL="1828800" lvl="3" indent="-457200">
                  <a:buFont typeface="+mj-ea"/>
                  <a:buAutoNum type="circleNumDbPlain"/>
                </a:pPr>
                <a:r>
                  <a:rPr lang="en-US" altLang="zh-CN" dirty="0"/>
                  <a:t> </a:t>
                </a:r>
                <a:r>
                  <a:rPr lang="zh-CN" altLang="en-US" dirty="0"/>
                  <a:t>计算微分坐标：</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𝐿</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𝑉</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marL="1828800" lvl="3" indent="-457200">
                  <a:buFont typeface="+mj-ea"/>
                  <a:buAutoNum type="circleNumDbPlain"/>
                </a:pPr>
                <a:r>
                  <a:rPr lang="en-US" altLang="zh-CN" dirty="0"/>
                  <a:t> </a:t>
                </a:r>
                <a:r>
                  <a:rPr lang="zh-CN" altLang="en-US" dirty="0"/>
                  <a:t>加上对模型的限制：</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zh-CN" altLang="en-US" b="0" i="1" smtClean="0">
                            <a:latin typeface="Cambria Math" panose="02040503050406030204" pitchFamily="18" charset="0"/>
                          </a:rPr>
                          <m:t>’</m:t>
                        </m:r>
                      </m:sup>
                    </m:sSubSup>
                  </m:oMath>
                </a14:m>
                <a:r>
                  <a:rPr lang="en-US" altLang="zh-CN" dirty="0"/>
                  <a:t> =</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𝑢</m:t>
                        </m:r>
                      </m:e>
                      <m:sub>
                        <m:r>
                          <a:rPr lang="en-US" altLang="zh-CN" b="0" i="1" dirty="0" smtClean="0">
                            <a:latin typeface="Cambria Math" panose="02040503050406030204" pitchFamily="18" charset="0"/>
                          </a:rPr>
                          <m:t>𝑖</m:t>
                        </m:r>
                      </m:sub>
                    </m:sSub>
                  </m:oMath>
                </a14:m>
                <a:r>
                  <a:rPr lang="en-US" altLang="zh-CN" dirty="0"/>
                  <a:t>, </a:t>
                </a:r>
                <a:r>
                  <a:rPr lang="en-US" altLang="zh-CN" dirty="0" err="1"/>
                  <a:t>i</a:t>
                </a:r>
                <a14:m>
                  <m:oMath xmlns:m="http://schemas.openxmlformats.org/officeDocument/2006/math">
                    <m:r>
                      <a:rPr lang="en-US" altLang="zh-CN" b="0" i="0" smtClean="0">
                        <a:latin typeface="Cambria Math" panose="02040503050406030204" pitchFamily="18" charset="0"/>
                      </a:rPr>
                      <m:t> </m:t>
                    </m:r>
                    <m:r>
                      <a:rPr lang="zh-CN" altLang="en-US" i="1" smtClean="0">
                        <a:latin typeface="Cambria Math" panose="02040503050406030204" pitchFamily="18" charset="0"/>
                      </a:rPr>
                      <m:t>𝜖</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oMath>
                </a14:m>
                <a:endParaRPr lang="en-US" altLang="zh-CN" dirty="0"/>
              </a:p>
              <a:p>
                <a:pPr marL="1828800" lvl="3" indent="-457200">
                  <a:buFont typeface="+mj-ea"/>
                  <a:buAutoNum type="circleNumDbPlain"/>
                </a:pPr>
                <a:r>
                  <a:rPr lang="en-US" altLang="zh-CN" dirty="0"/>
                  <a:t> </a:t>
                </a:r>
                <a:r>
                  <a:rPr lang="zh-CN" altLang="en-US" dirty="0"/>
                  <a:t>表面重建</a:t>
                </a:r>
                <a:r>
                  <a:rPr lang="en-US" altLang="zh-CN" dirty="0"/>
                  <a:t>(</a:t>
                </a:r>
                <a:r>
                  <a:rPr lang="zh-CN" altLang="en-US" dirty="0"/>
                  <a:t>通过最小二乘法</a:t>
                </a:r>
                <a:r>
                  <a:rPr lang="en-US" altLang="zh-CN"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4"/>
                <a:stretch>
                  <a:fillRect l="-1704" t="-2156" r="-444"/>
                </a:stretch>
              </a:blipFill>
            </p:spPr>
            <p:txBody>
              <a:bodyPr/>
              <a:lstStyle/>
              <a:p>
                <a:r>
                  <a:rPr lang="zh-CN" altLang="en-US">
                    <a:noFill/>
                  </a:rPr>
                  <a:t> </a:t>
                </a:r>
              </a:p>
            </p:txBody>
          </p:sp>
        </mc:Fallback>
      </mc:AlternateContent>
      <p:graphicFrame>
        <p:nvGraphicFramePr>
          <p:cNvPr id="7" name="Object 6"/>
          <p:cNvGraphicFramePr>
            <a:graphicFrameLocks noChangeAspect="1"/>
          </p:cNvGraphicFramePr>
          <p:nvPr>
            <p:extLst>
              <p:ext uri="{D42A27DB-BD31-4B8C-83A1-F6EECF244321}">
                <p14:modId xmlns:p14="http://schemas.microsoft.com/office/powerpoint/2010/main" val="4293692782"/>
              </p:ext>
            </p:extLst>
          </p:nvPr>
        </p:nvGraphicFramePr>
        <p:xfrm>
          <a:off x="1033264" y="4806676"/>
          <a:ext cx="6336703" cy="1135728"/>
        </p:xfrm>
        <a:graphic>
          <a:graphicData uri="http://schemas.openxmlformats.org/presentationml/2006/ole">
            <mc:AlternateContent xmlns:mc="http://schemas.openxmlformats.org/markup-compatibility/2006">
              <mc:Choice xmlns:v="urn:schemas-microsoft-com:vml" Requires="v">
                <p:oleObj spid="_x0000_s14887" name="Equation" r:id="rId5" imgW="2552400" imgH="457200" progId="Equation.DSMT4">
                  <p:embed/>
                </p:oleObj>
              </mc:Choice>
              <mc:Fallback>
                <p:oleObj name="Equation" r:id="rId5" imgW="2552400" imgH="457200" progId="Equation.DSMT4">
                  <p:embed/>
                  <p:pic>
                    <p:nvPicPr>
                      <p:cNvPr id="0" name=""/>
                      <p:cNvPicPr>
                        <a:picLocks noChangeAspect="1" noChangeArrowheads="1"/>
                      </p:cNvPicPr>
                      <p:nvPr/>
                    </p:nvPicPr>
                    <p:blipFill>
                      <a:blip r:embed="rId6"/>
                      <a:srcRect/>
                      <a:stretch>
                        <a:fillRect/>
                      </a:stretch>
                    </p:blipFill>
                    <p:spPr bwMode="auto">
                      <a:xfrm>
                        <a:off x="1033264" y="4806676"/>
                        <a:ext cx="6336703" cy="1135728"/>
                      </a:xfrm>
                      <a:prstGeom prst="rect">
                        <a:avLst/>
                      </a:prstGeom>
                      <a:noFill/>
                      <a:ln>
                        <a:noFill/>
                      </a:ln>
                      <a:effectLst/>
                    </p:spPr>
                  </p:pic>
                </p:oleObj>
              </mc:Fallback>
            </mc:AlternateContent>
          </a:graphicData>
        </a:graphic>
      </p:graphicFrame>
      <p:sp>
        <p:nvSpPr>
          <p:cNvPr id="5" name="矩形 4"/>
          <p:cNvSpPr/>
          <p:nvPr/>
        </p:nvSpPr>
        <p:spPr>
          <a:xfrm>
            <a:off x="3265513" y="5094708"/>
            <a:ext cx="864096"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 Box 22"/>
          <p:cNvSpPr txBox="1">
            <a:spLocks noChangeArrowheads="1"/>
          </p:cNvSpPr>
          <p:nvPr/>
        </p:nvSpPr>
        <p:spPr bwMode="auto">
          <a:xfrm>
            <a:off x="1897360" y="6207695"/>
            <a:ext cx="2914836" cy="46166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400" dirty="0">
                <a:solidFill>
                  <a:srgbClr val="FF9900"/>
                </a:solidFill>
                <a:latin typeface="Arial" panose="020B0604020202020204" pitchFamily="34" charset="0"/>
                <a:ea typeface="宋体" panose="02010600030101010101" pitchFamily="2" charset="-122"/>
                <a:cs typeface="Arial" panose="020B0604020202020204" pitchFamily="34" charset="0"/>
              </a:rPr>
              <a:t>Laplacian</a:t>
            </a:r>
            <a:r>
              <a:rPr lang="zh-CN" altLang="en-US" sz="2400" dirty="0">
                <a:solidFill>
                  <a:srgbClr val="FF9900"/>
                </a:solidFill>
                <a:latin typeface="Arial" panose="020B0604020202020204" pitchFamily="34" charset="0"/>
                <a:ea typeface="宋体" panose="02010600030101010101" pitchFamily="2" charset="-122"/>
                <a:cs typeface="Arial" panose="020B0604020202020204" pitchFamily="34" charset="0"/>
              </a:rPr>
              <a:t>微分坐标</a:t>
            </a:r>
            <a:endParaRPr lang="en-US" altLang="zh-CN" sz="2400" dirty="0">
              <a:solidFill>
                <a:srgbClr val="FF9900"/>
              </a:solidFill>
              <a:latin typeface="Arial" panose="020B0604020202020204" pitchFamily="34" charset="0"/>
              <a:ea typeface="宋体" panose="02010600030101010101" pitchFamily="2" charset="-122"/>
              <a:cs typeface="Arial" panose="020B0604020202020204" pitchFamily="34" charset="0"/>
            </a:endParaRPr>
          </a:p>
        </p:txBody>
      </p:sp>
      <p:cxnSp>
        <p:nvCxnSpPr>
          <p:cNvPr id="8" name="直接箭头连接符 7"/>
          <p:cNvCxnSpPr>
            <a:stCxn id="9" idx="0"/>
          </p:cNvCxnSpPr>
          <p:nvPr/>
        </p:nvCxnSpPr>
        <p:spPr>
          <a:xfrm flipV="1">
            <a:off x="3354778" y="5670772"/>
            <a:ext cx="198766" cy="536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 Box 22"/>
          <p:cNvSpPr txBox="1">
            <a:spLocks noChangeArrowheads="1"/>
          </p:cNvSpPr>
          <p:nvPr/>
        </p:nvSpPr>
        <p:spPr bwMode="auto">
          <a:xfrm>
            <a:off x="5346829" y="6207049"/>
            <a:ext cx="1618693" cy="46166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400" dirty="0">
                <a:solidFill>
                  <a:srgbClr val="FF9900"/>
                </a:solidFill>
                <a:latin typeface="Arial" panose="020B0604020202020204" pitchFamily="34" charset="0"/>
                <a:ea typeface="宋体" panose="02010600030101010101" pitchFamily="2" charset="-122"/>
                <a:cs typeface="Arial" panose="020B0604020202020204" pitchFamily="34" charset="0"/>
              </a:rPr>
              <a:t>约束顶点</a:t>
            </a:r>
            <a:endParaRPr lang="en-US" altLang="zh-CN" sz="2400" dirty="0">
              <a:solidFill>
                <a:srgbClr val="FF9900"/>
              </a:solidFill>
              <a:latin typeface="Arial" panose="020B0604020202020204" pitchFamily="34" charset="0"/>
              <a:ea typeface="宋体" panose="02010600030101010101" pitchFamily="2" charset="-122"/>
              <a:cs typeface="Arial" panose="020B0604020202020204" pitchFamily="34" charset="0"/>
            </a:endParaRPr>
          </a:p>
        </p:txBody>
      </p:sp>
      <p:sp>
        <p:nvSpPr>
          <p:cNvPr id="13" name="矩形 12"/>
          <p:cNvSpPr/>
          <p:nvPr/>
        </p:nvSpPr>
        <p:spPr>
          <a:xfrm>
            <a:off x="5868144" y="5094708"/>
            <a:ext cx="342781"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flipH="1" flipV="1">
            <a:off x="6084168" y="5670772"/>
            <a:ext cx="322547" cy="5331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028" descr="handl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44208" y="1916832"/>
            <a:ext cx="1996638" cy="1718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3749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t>112</a:t>
            </a:fld>
            <a:endParaRPr lang="zh-CN" altLang="en-US"/>
          </a:p>
        </p:txBody>
      </p:sp>
      <p:sp>
        <p:nvSpPr>
          <p:cNvPr id="2" name="标题 1"/>
          <p:cNvSpPr>
            <a:spLocks noGrp="1"/>
          </p:cNvSpPr>
          <p:nvPr>
            <p:ph type="title"/>
          </p:nvPr>
        </p:nvSpPr>
        <p:spPr/>
        <p:txBody>
          <a:bodyPr/>
          <a:lstStyle/>
          <a:p>
            <a:r>
              <a:rPr lang="en-US" altLang="zh-CN" b="1" dirty="0"/>
              <a:t>6.2 </a:t>
            </a:r>
            <a:r>
              <a:rPr lang="zh-CN" altLang="en-US" b="1" dirty="0"/>
              <a:t>编辑方法</a:t>
            </a:r>
          </a:p>
        </p:txBody>
      </p:sp>
      <p:sp>
        <p:nvSpPr>
          <p:cNvPr id="3" name="内容占位符 2"/>
          <p:cNvSpPr>
            <a:spLocks noGrp="1"/>
          </p:cNvSpPr>
          <p:nvPr>
            <p:ph idx="1"/>
          </p:nvPr>
        </p:nvSpPr>
        <p:spPr/>
        <p:txBody>
          <a:bodyPr/>
          <a:lstStyle/>
          <a:p>
            <a:r>
              <a:rPr lang="en-US" altLang="zh-CN" b="1" dirty="0"/>
              <a:t>6.2.3 </a:t>
            </a:r>
            <a:r>
              <a:rPr kumimoji="1" lang="zh-CN" altLang="en-US" b="1" dirty="0"/>
              <a:t>基于约束的编辑</a:t>
            </a:r>
            <a:r>
              <a:rPr lang="zh-CN" altLang="en-US" b="1" dirty="0"/>
              <a:t>（</a:t>
            </a:r>
            <a:r>
              <a:rPr lang="en-US" altLang="zh-CN" b="1" dirty="0"/>
              <a:t>Constrain-based deformation</a:t>
            </a:r>
            <a:r>
              <a:rPr lang="zh-CN" altLang="en-US" b="1" dirty="0"/>
              <a:t>）</a:t>
            </a:r>
            <a:endParaRPr kumimoji="1" lang="en-US" altLang="zh-CN" b="1" dirty="0"/>
          </a:p>
          <a:p>
            <a:pPr lvl="1"/>
            <a:r>
              <a:rPr lang="zh-CN" altLang="en-US" dirty="0"/>
              <a:t>拉普拉斯网格编辑</a:t>
            </a:r>
            <a:endParaRPr lang="en-US" altLang="zh-CN" dirty="0"/>
          </a:p>
          <a:p>
            <a:pPr lvl="2"/>
            <a:r>
              <a:rPr lang="zh-CN" altLang="en-US" dirty="0"/>
              <a:t>结果</a:t>
            </a:r>
            <a:endParaRPr lang="en-US" altLang="zh-CN" dirty="0"/>
          </a:p>
          <a:p>
            <a:pPr marL="457200" lvl="1" indent="0">
              <a:buNone/>
            </a:pPr>
            <a:endParaRPr lang="zh-CN" altLang="en-US" dirty="0"/>
          </a:p>
        </p:txBody>
      </p:sp>
      <p:pic>
        <p:nvPicPr>
          <p:cNvPr id="16" name="Picture 4" descr="dragon_org_bel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2147" y="3861048"/>
            <a:ext cx="2686925" cy="19238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dragon_hand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4048" y="3573016"/>
            <a:ext cx="2796306" cy="2177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5382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t>113</a:t>
            </a:fld>
            <a:endParaRPr lang="zh-CN" altLang="en-US"/>
          </a:p>
        </p:txBody>
      </p:sp>
      <p:sp>
        <p:nvSpPr>
          <p:cNvPr id="2" name="标题 1"/>
          <p:cNvSpPr>
            <a:spLocks noGrp="1"/>
          </p:cNvSpPr>
          <p:nvPr>
            <p:ph type="title"/>
          </p:nvPr>
        </p:nvSpPr>
        <p:spPr/>
        <p:txBody>
          <a:bodyPr/>
          <a:lstStyle/>
          <a:p>
            <a:r>
              <a:rPr lang="en-US" altLang="zh-CN" b="1" dirty="0"/>
              <a:t>6.2 </a:t>
            </a:r>
            <a:r>
              <a:rPr lang="zh-CN" altLang="en-US" b="1" dirty="0"/>
              <a:t>编辑方法</a:t>
            </a:r>
          </a:p>
        </p:txBody>
      </p:sp>
      <p:sp>
        <p:nvSpPr>
          <p:cNvPr id="3" name="内容占位符 2"/>
          <p:cNvSpPr>
            <a:spLocks noGrp="1"/>
          </p:cNvSpPr>
          <p:nvPr>
            <p:ph idx="1"/>
          </p:nvPr>
        </p:nvSpPr>
        <p:spPr/>
        <p:txBody>
          <a:bodyPr/>
          <a:lstStyle/>
          <a:p>
            <a:r>
              <a:rPr lang="en-US" altLang="zh-CN" b="1" dirty="0"/>
              <a:t>6.2.4 </a:t>
            </a:r>
            <a:r>
              <a:rPr kumimoji="1" lang="zh-CN" altLang="en-US" b="1" dirty="0"/>
              <a:t>编辑迁移</a:t>
            </a:r>
            <a:r>
              <a:rPr lang="zh-CN" altLang="en-US" b="1" dirty="0"/>
              <a:t>（</a:t>
            </a:r>
            <a:r>
              <a:rPr lang="en-US" altLang="zh-CN" b="1" dirty="0"/>
              <a:t>Deformation transfer</a:t>
            </a:r>
            <a:r>
              <a:rPr lang="zh-CN" altLang="en-US" b="1" dirty="0"/>
              <a:t>）</a:t>
            </a:r>
            <a:endParaRPr kumimoji="1" lang="en-US" altLang="zh-CN" b="1" dirty="0"/>
          </a:p>
          <a:p>
            <a:pPr lvl="1"/>
            <a:r>
              <a:rPr lang="zh-CN" altLang="en-US" b="1" dirty="0"/>
              <a:t>思想：</a:t>
            </a:r>
            <a:r>
              <a:rPr lang="zh-CN" altLang="en-US" dirty="0"/>
              <a:t>将网格编辑过程迁移到其他网格</a:t>
            </a:r>
            <a:endParaRPr lang="en-US" altLang="zh-CN" dirty="0"/>
          </a:p>
          <a:p>
            <a:pPr lvl="1"/>
            <a:r>
              <a:rPr lang="zh-CN" altLang="en-US" b="1" dirty="0"/>
              <a:t>方法</a:t>
            </a:r>
            <a:endParaRPr lang="en-US" altLang="zh-CN" b="1" dirty="0"/>
          </a:p>
          <a:p>
            <a:pPr lvl="2"/>
            <a:r>
              <a:rPr lang="zh-CN" altLang="en-US" dirty="0"/>
              <a:t>在源对象和目标之间建立对应的映射</a:t>
            </a:r>
          </a:p>
          <a:p>
            <a:pPr lvl="2"/>
            <a:r>
              <a:rPr lang="zh-CN" altLang="en-US" dirty="0"/>
              <a:t>将对源对象的编辑迁移到目标，快速生成目标的编辑效果</a:t>
            </a:r>
          </a:p>
          <a:p>
            <a:pPr lvl="2"/>
            <a:endParaRPr lang="en-US" altLang="zh-CN" dirty="0"/>
          </a:p>
          <a:p>
            <a:pPr marL="457200" lvl="1" indent="0">
              <a:buNone/>
            </a:pPr>
            <a:endParaRPr lang="zh-CN" altLang="en-US" dirty="0"/>
          </a:p>
        </p:txBody>
      </p:sp>
      <p:pic>
        <p:nvPicPr>
          <p:cNvPr id="8" name="图片 7"/>
          <p:cNvPicPr>
            <a:picLocks noChangeAspect="1"/>
          </p:cNvPicPr>
          <p:nvPr/>
        </p:nvPicPr>
        <p:blipFill>
          <a:blip r:embed="rId3"/>
          <a:stretch>
            <a:fillRect/>
          </a:stretch>
        </p:blipFill>
        <p:spPr>
          <a:xfrm>
            <a:off x="1375420" y="4432812"/>
            <a:ext cx="6275040" cy="2271371"/>
          </a:xfrm>
          <a:prstGeom prst="rect">
            <a:avLst/>
          </a:prstGeom>
        </p:spPr>
      </p:pic>
      <p:sp>
        <p:nvSpPr>
          <p:cNvPr id="10" name="文本框 9"/>
          <p:cNvSpPr txBox="1"/>
          <p:nvPr/>
        </p:nvSpPr>
        <p:spPr>
          <a:xfrm>
            <a:off x="1166924" y="4794179"/>
            <a:ext cx="393440" cy="646331"/>
          </a:xfrm>
          <a:prstGeom prst="rect">
            <a:avLst/>
          </a:prstGeom>
          <a:solidFill>
            <a:schemeClr val="bg1"/>
          </a:solidFill>
        </p:spPr>
        <p:txBody>
          <a:bodyPr wrap="square" rtlCol="0">
            <a:spAutoFit/>
          </a:bodyPr>
          <a:lstStyle/>
          <a:p>
            <a:r>
              <a:rPr lang="zh-CN" altLang="en-US" dirty="0"/>
              <a:t>原图</a:t>
            </a:r>
          </a:p>
        </p:txBody>
      </p:sp>
      <p:sp>
        <p:nvSpPr>
          <p:cNvPr id="11" name="文本框 10"/>
          <p:cNvSpPr txBox="1"/>
          <p:nvPr/>
        </p:nvSpPr>
        <p:spPr>
          <a:xfrm>
            <a:off x="1166924" y="5852240"/>
            <a:ext cx="393440" cy="646331"/>
          </a:xfrm>
          <a:prstGeom prst="rect">
            <a:avLst/>
          </a:prstGeom>
          <a:solidFill>
            <a:schemeClr val="bg1"/>
          </a:solidFill>
        </p:spPr>
        <p:txBody>
          <a:bodyPr wrap="square" rtlCol="0">
            <a:spAutoFit/>
          </a:bodyPr>
          <a:lstStyle/>
          <a:p>
            <a:r>
              <a:rPr lang="zh-CN" altLang="en-US" dirty="0"/>
              <a:t>目标</a:t>
            </a:r>
          </a:p>
        </p:txBody>
      </p:sp>
      <p:sp>
        <p:nvSpPr>
          <p:cNvPr id="12" name="文本框 11"/>
          <p:cNvSpPr txBox="1"/>
          <p:nvPr/>
        </p:nvSpPr>
        <p:spPr>
          <a:xfrm>
            <a:off x="1817502" y="4495512"/>
            <a:ext cx="648382" cy="369332"/>
          </a:xfrm>
          <a:prstGeom prst="rect">
            <a:avLst/>
          </a:prstGeom>
          <a:solidFill>
            <a:srgbClr val="C3C3C3"/>
          </a:solidFill>
        </p:spPr>
        <p:txBody>
          <a:bodyPr wrap="square" rtlCol="0">
            <a:spAutoFit/>
          </a:bodyPr>
          <a:lstStyle/>
          <a:p>
            <a:r>
              <a:rPr lang="zh-CN" altLang="en-US" dirty="0"/>
              <a:t>参考</a:t>
            </a:r>
          </a:p>
        </p:txBody>
      </p:sp>
    </p:spTree>
    <p:extLst>
      <p:ext uri="{BB962C8B-B14F-4D97-AF65-F5344CB8AC3E}">
        <p14:creationId xmlns:p14="http://schemas.microsoft.com/office/powerpoint/2010/main" val="3793417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p>
        </p:txBody>
      </p:sp>
      <p:sp>
        <p:nvSpPr>
          <p:cNvPr id="3" name="内容占位符 2"/>
          <p:cNvSpPr>
            <a:spLocks noGrp="1"/>
          </p:cNvSpPr>
          <p:nvPr>
            <p:ph idx="1"/>
          </p:nvPr>
        </p:nvSpPr>
        <p:spPr/>
        <p:txBody>
          <a:bodyPr/>
          <a:lstStyle/>
          <a:p>
            <a:pPr marL="0" indent="0">
              <a:buNone/>
            </a:pPr>
            <a:r>
              <a:rPr lang="en-US" altLang="zh-CN" dirty="0">
                <a:solidFill>
                  <a:schemeClr val="bg1">
                    <a:lumMod val="50000"/>
                  </a:schemeClr>
                </a:solidFill>
              </a:rPr>
              <a:t>1. </a:t>
            </a:r>
            <a:r>
              <a:rPr lang="zh-CN" altLang="en-US" dirty="0">
                <a:solidFill>
                  <a:schemeClr val="bg1">
                    <a:lumMod val="50000"/>
                  </a:schemeClr>
                </a:solidFill>
              </a:rPr>
              <a:t>基础</a:t>
            </a:r>
            <a:endParaRPr lang="en-US" altLang="zh-CN" dirty="0">
              <a:solidFill>
                <a:schemeClr val="bg1">
                  <a:lumMod val="50000"/>
                </a:schemeClr>
              </a:solidFill>
            </a:endParaRPr>
          </a:p>
          <a:p>
            <a:pPr marL="0" indent="0">
              <a:buNone/>
            </a:pPr>
            <a:r>
              <a:rPr lang="en-US" altLang="zh-CN" dirty="0">
                <a:solidFill>
                  <a:schemeClr val="bg1">
                    <a:lumMod val="50000"/>
                  </a:schemeClr>
                </a:solidFill>
              </a:rPr>
              <a:t>2. </a:t>
            </a:r>
            <a:r>
              <a:rPr lang="zh-CN" altLang="en-US" dirty="0">
                <a:solidFill>
                  <a:schemeClr val="bg1">
                    <a:lumMod val="50000"/>
                  </a:schemeClr>
                </a:solidFill>
              </a:rPr>
              <a:t>网格去噪</a:t>
            </a:r>
          </a:p>
          <a:p>
            <a:pPr marL="0" indent="0">
              <a:buNone/>
            </a:pPr>
            <a:r>
              <a:rPr lang="en-US" altLang="zh-CN" dirty="0">
                <a:solidFill>
                  <a:schemeClr val="bg1">
                    <a:lumMod val="50000"/>
                  </a:schemeClr>
                </a:solidFill>
              </a:rPr>
              <a:t>3. </a:t>
            </a:r>
            <a:r>
              <a:rPr lang="zh-CN" altLang="en-US" dirty="0">
                <a:solidFill>
                  <a:schemeClr val="bg1">
                    <a:lumMod val="50000"/>
                  </a:schemeClr>
                </a:solidFill>
              </a:rPr>
              <a:t>网格简化 </a:t>
            </a:r>
          </a:p>
          <a:p>
            <a:pPr marL="0" indent="0">
              <a:buNone/>
            </a:pPr>
            <a:r>
              <a:rPr lang="en-US" altLang="zh-CN" dirty="0">
                <a:solidFill>
                  <a:schemeClr val="bg1">
                    <a:lumMod val="50000"/>
                  </a:schemeClr>
                </a:solidFill>
              </a:rPr>
              <a:t>4. </a:t>
            </a:r>
            <a:r>
              <a:rPr lang="zh-CN" altLang="en-US" dirty="0">
                <a:solidFill>
                  <a:schemeClr val="bg1">
                    <a:lumMod val="50000"/>
                  </a:schemeClr>
                </a:solidFill>
              </a:rPr>
              <a:t>网格参数化</a:t>
            </a:r>
          </a:p>
          <a:p>
            <a:pPr marL="0" indent="0">
              <a:buNone/>
            </a:pPr>
            <a:r>
              <a:rPr lang="en-US" altLang="zh-CN" dirty="0">
                <a:solidFill>
                  <a:schemeClr val="bg1">
                    <a:lumMod val="50000"/>
                  </a:schemeClr>
                </a:solidFill>
              </a:rPr>
              <a:t>5. </a:t>
            </a:r>
            <a:r>
              <a:rPr lang="zh-CN" altLang="en-US" dirty="0">
                <a:solidFill>
                  <a:schemeClr val="bg1">
                    <a:lumMod val="50000"/>
                  </a:schemeClr>
                </a:solidFill>
              </a:rPr>
              <a:t>重新网格化</a:t>
            </a:r>
          </a:p>
          <a:p>
            <a:pPr marL="0" indent="0">
              <a:buNone/>
            </a:pPr>
            <a:r>
              <a:rPr lang="en-US" altLang="zh-CN" dirty="0">
                <a:solidFill>
                  <a:schemeClr val="bg1">
                    <a:lumMod val="50000"/>
                  </a:schemeClr>
                </a:solidFill>
              </a:rPr>
              <a:t>6. </a:t>
            </a:r>
            <a:r>
              <a:rPr lang="zh-CN" altLang="en-US" dirty="0">
                <a:solidFill>
                  <a:schemeClr val="bg1">
                    <a:lumMod val="50000"/>
                  </a:schemeClr>
                </a:solidFill>
              </a:rPr>
              <a:t>网格编辑</a:t>
            </a:r>
          </a:p>
          <a:p>
            <a:pPr marL="0" indent="0">
              <a:buNone/>
            </a:pPr>
            <a:r>
              <a:rPr lang="en-US" altLang="zh-CN" sz="3600" b="1" dirty="0"/>
              <a:t>7. </a:t>
            </a:r>
            <a:r>
              <a:rPr lang="zh-CN" altLang="en-US" sz="3600" b="1" dirty="0"/>
              <a:t>网格形变</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114</a:t>
            </a:fld>
            <a:endParaRPr lang="zh-CN" altLang="en-US"/>
          </a:p>
        </p:txBody>
      </p:sp>
    </p:spTree>
    <p:extLst>
      <p:ext uri="{BB962C8B-B14F-4D97-AF65-F5344CB8AC3E}">
        <p14:creationId xmlns:p14="http://schemas.microsoft.com/office/powerpoint/2010/main" val="9784614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7.1 </a:t>
            </a:r>
            <a:r>
              <a:rPr lang="zh-CN" altLang="en-US" b="1" dirty="0"/>
              <a:t>概念</a:t>
            </a:r>
          </a:p>
        </p:txBody>
      </p:sp>
      <p:sp>
        <p:nvSpPr>
          <p:cNvPr id="3" name="内容占位符 2"/>
          <p:cNvSpPr>
            <a:spLocks noGrp="1"/>
          </p:cNvSpPr>
          <p:nvPr>
            <p:ph idx="1"/>
          </p:nvPr>
        </p:nvSpPr>
        <p:spPr/>
        <p:txBody>
          <a:bodyPr/>
          <a:lstStyle/>
          <a:p>
            <a:r>
              <a:rPr lang="zh-CN" altLang="en-US" b="1" dirty="0"/>
              <a:t>网格形变（</a:t>
            </a:r>
            <a:r>
              <a:rPr lang="en-US" altLang="zh-CN" b="1" dirty="0"/>
              <a:t>Mesh morphing</a:t>
            </a:r>
            <a:r>
              <a:rPr lang="zh-CN" altLang="en-US" b="1" dirty="0"/>
              <a:t>）</a:t>
            </a:r>
            <a:endParaRPr lang="en-US" altLang="zh-CN" b="1" dirty="0"/>
          </a:p>
          <a:p>
            <a:pPr lvl="1"/>
            <a:r>
              <a:rPr lang="zh-CN" altLang="en-US" dirty="0"/>
              <a:t>定义：给定源网格和目标网格形状，自动插值生成中间过度形状的网格</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115</a:t>
            </a:fld>
            <a:endParaRPr lang="zh-CN" altLang="en-US"/>
          </a:p>
        </p:txBody>
      </p:sp>
      <p:pic>
        <p:nvPicPr>
          <p:cNvPr id="5" name="图片 4"/>
          <p:cNvPicPr>
            <a:picLocks noChangeAspect="1"/>
          </p:cNvPicPr>
          <p:nvPr/>
        </p:nvPicPr>
        <p:blipFill>
          <a:blip r:embed="rId3"/>
          <a:stretch>
            <a:fillRect/>
          </a:stretch>
        </p:blipFill>
        <p:spPr>
          <a:xfrm>
            <a:off x="1173640" y="3116974"/>
            <a:ext cx="6796719" cy="3191751"/>
          </a:xfrm>
          <a:prstGeom prst="rect">
            <a:avLst/>
          </a:prstGeom>
        </p:spPr>
      </p:pic>
      <p:sp>
        <p:nvSpPr>
          <p:cNvPr id="6" name="矩形 5"/>
          <p:cNvSpPr/>
          <p:nvPr/>
        </p:nvSpPr>
        <p:spPr>
          <a:xfrm>
            <a:off x="1200324" y="3081660"/>
            <a:ext cx="1728192" cy="3287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268851" y="3081660"/>
            <a:ext cx="1728192" cy="328739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5"/>
          <p:cNvSpPr txBox="1"/>
          <p:nvPr/>
        </p:nvSpPr>
        <p:spPr>
          <a:xfrm>
            <a:off x="1351332" y="6422992"/>
            <a:ext cx="1426176" cy="461665"/>
          </a:xfrm>
          <a:prstGeom prst="rect">
            <a:avLst/>
          </a:prstGeom>
          <a:noFill/>
        </p:spPr>
        <p:txBody>
          <a:bodyPr wrap="square" rtlCol="0">
            <a:spAutoFit/>
          </a:bodyPr>
          <a:lstStyle/>
          <a:p>
            <a:pPr algn="ctr"/>
            <a:r>
              <a:rPr lang="zh-CN" altLang="en-US" sz="2400" dirty="0"/>
              <a:t>源网格</a:t>
            </a:r>
          </a:p>
        </p:txBody>
      </p:sp>
      <p:sp>
        <p:nvSpPr>
          <p:cNvPr id="9" name="TextBox 5"/>
          <p:cNvSpPr txBox="1"/>
          <p:nvPr/>
        </p:nvSpPr>
        <p:spPr>
          <a:xfrm>
            <a:off x="6419859" y="6396335"/>
            <a:ext cx="1426176" cy="461665"/>
          </a:xfrm>
          <a:prstGeom prst="rect">
            <a:avLst/>
          </a:prstGeom>
          <a:noFill/>
        </p:spPr>
        <p:txBody>
          <a:bodyPr wrap="square" rtlCol="0">
            <a:spAutoFit/>
          </a:bodyPr>
          <a:lstStyle/>
          <a:p>
            <a:pPr algn="ctr"/>
            <a:r>
              <a:rPr lang="zh-CN" altLang="en-US" sz="2400" dirty="0"/>
              <a:t>目标网格</a:t>
            </a:r>
          </a:p>
        </p:txBody>
      </p:sp>
    </p:spTree>
    <p:extLst>
      <p:ext uri="{BB962C8B-B14F-4D97-AF65-F5344CB8AC3E}">
        <p14:creationId xmlns:p14="http://schemas.microsoft.com/office/powerpoint/2010/main" val="11028313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eaturepoi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494214" y="3581003"/>
            <a:ext cx="4052292" cy="315824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标题 1"/>
          <p:cNvSpPr>
            <a:spLocks noGrp="1"/>
          </p:cNvSpPr>
          <p:nvPr>
            <p:ph type="title"/>
          </p:nvPr>
        </p:nvSpPr>
        <p:spPr/>
        <p:txBody>
          <a:bodyPr>
            <a:normAutofit/>
          </a:bodyPr>
          <a:lstStyle/>
          <a:p>
            <a:r>
              <a:rPr kumimoji="1" lang="en-US" altLang="zh-CN" b="1" dirty="0"/>
              <a:t>7.2</a:t>
            </a:r>
            <a:r>
              <a:rPr kumimoji="1" lang="zh-CN" altLang="en-US" b="1" dirty="0"/>
              <a:t> 方法</a:t>
            </a:r>
            <a:endParaRPr lang="zh-CN" altLang="en-US" b="1" dirty="0"/>
          </a:p>
        </p:txBody>
      </p:sp>
      <p:sp>
        <p:nvSpPr>
          <p:cNvPr id="3" name="内容占位符 2"/>
          <p:cNvSpPr>
            <a:spLocks noGrp="1"/>
          </p:cNvSpPr>
          <p:nvPr>
            <p:ph idx="1"/>
          </p:nvPr>
        </p:nvSpPr>
        <p:spPr>
          <a:xfrm>
            <a:off x="457200" y="1600200"/>
            <a:ext cx="8435280" cy="4525963"/>
          </a:xfrm>
        </p:spPr>
        <p:txBody>
          <a:bodyPr/>
          <a:lstStyle/>
          <a:p>
            <a:r>
              <a:rPr kumimoji="1" lang="en-US" altLang="zh-CN" b="1" dirty="0"/>
              <a:t>7.2.1 </a:t>
            </a:r>
            <a:r>
              <a:rPr kumimoji="1" lang="zh-CN" altLang="en-US" b="1" dirty="0"/>
              <a:t>基于参数化的网格形变</a:t>
            </a:r>
            <a:endParaRPr kumimoji="1" lang="en-US" altLang="zh-CN" b="1" dirty="0"/>
          </a:p>
          <a:p>
            <a:pPr lvl="1"/>
            <a:r>
              <a:rPr kumimoji="1" lang="en-US" altLang="zh-CN" b="1" dirty="0"/>
              <a:t>MAPS(</a:t>
            </a:r>
            <a:r>
              <a:rPr kumimoji="1" lang="zh-CN" altLang="en-US" b="1" dirty="0"/>
              <a:t>曲面的多分辨率自适应参数化</a:t>
            </a:r>
            <a:r>
              <a:rPr kumimoji="1" lang="en-US" altLang="zh-CN" b="1" dirty="0"/>
              <a:t>)</a:t>
            </a:r>
            <a:r>
              <a:rPr kumimoji="1" lang="zh-CN" altLang="en-US" b="1" dirty="0"/>
              <a:t>网格变形</a:t>
            </a:r>
            <a:endParaRPr kumimoji="1" lang="en-US" altLang="zh-CN" b="1" dirty="0"/>
          </a:p>
          <a:p>
            <a:pPr marL="1371600" lvl="2" indent="-514350">
              <a:buFont typeface="+mj-ea"/>
              <a:buAutoNum type="circleNumDbPlain"/>
            </a:pPr>
            <a:r>
              <a:rPr kumimoji="1" lang="zh-CN" altLang="en-US" dirty="0"/>
              <a:t>指定源网格</a:t>
            </a:r>
            <a:r>
              <a:rPr kumimoji="1" lang="en-US" altLang="zh-CN" dirty="0"/>
              <a:t>S</a:t>
            </a:r>
            <a:r>
              <a:rPr kumimoji="1" lang="zh-CN" altLang="en-US" dirty="0"/>
              <a:t>和目标网格</a:t>
            </a:r>
            <a:r>
              <a:rPr kumimoji="1" lang="en-US" altLang="zh-CN" dirty="0"/>
              <a:t>T</a:t>
            </a:r>
            <a:r>
              <a:rPr kumimoji="1" lang="zh-CN" altLang="en-US" dirty="0"/>
              <a:t>之间的特征点对和特征线对</a:t>
            </a:r>
          </a:p>
          <a:p>
            <a:pPr marL="0" indent="0">
              <a:buNone/>
            </a:pP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116</a:t>
            </a:fld>
            <a:endParaRPr lang="zh-CN" altLang="en-US"/>
          </a:p>
        </p:txBody>
      </p:sp>
    </p:spTree>
    <p:extLst>
      <p:ext uri="{BB962C8B-B14F-4D97-AF65-F5344CB8AC3E}">
        <p14:creationId xmlns:p14="http://schemas.microsoft.com/office/powerpoint/2010/main" val="14709145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1" dirty="0"/>
              <a:t>7.2</a:t>
            </a:r>
            <a:r>
              <a:rPr kumimoji="1" lang="zh-CN" altLang="en-US" b="1" dirty="0"/>
              <a:t> 方法</a:t>
            </a:r>
            <a:endParaRPr lang="zh-CN" altLang="en-US" b="1" dirty="0"/>
          </a:p>
        </p:txBody>
      </p:sp>
      <p:sp>
        <p:nvSpPr>
          <p:cNvPr id="3" name="内容占位符 2"/>
          <p:cNvSpPr>
            <a:spLocks noGrp="1"/>
          </p:cNvSpPr>
          <p:nvPr>
            <p:ph idx="1"/>
          </p:nvPr>
        </p:nvSpPr>
        <p:spPr>
          <a:xfrm>
            <a:off x="457200" y="1600200"/>
            <a:ext cx="8435280" cy="4525963"/>
          </a:xfrm>
        </p:spPr>
        <p:txBody>
          <a:bodyPr/>
          <a:lstStyle/>
          <a:p>
            <a:r>
              <a:rPr kumimoji="1" lang="en-US" altLang="zh-CN" b="1" dirty="0"/>
              <a:t>7.2.1 </a:t>
            </a:r>
            <a:r>
              <a:rPr kumimoji="1" lang="zh-CN" altLang="en-US" b="1" dirty="0"/>
              <a:t>基于参数化的网格形变</a:t>
            </a:r>
            <a:endParaRPr kumimoji="1" lang="en-US" altLang="zh-CN" b="1" dirty="0"/>
          </a:p>
          <a:p>
            <a:pPr lvl="1"/>
            <a:r>
              <a:rPr kumimoji="1" lang="en-US" altLang="zh-CN" b="1" dirty="0"/>
              <a:t>MAPS(</a:t>
            </a:r>
            <a:r>
              <a:rPr kumimoji="1" lang="zh-CN" altLang="en-US" b="1" dirty="0"/>
              <a:t>曲面的多分辨率自适应参数化</a:t>
            </a:r>
            <a:r>
              <a:rPr kumimoji="1" lang="en-US" altLang="zh-CN" b="1" dirty="0"/>
              <a:t>)</a:t>
            </a:r>
            <a:r>
              <a:rPr kumimoji="1" lang="zh-CN" altLang="en-US" b="1" dirty="0"/>
              <a:t>网格变形</a:t>
            </a:r>
            <a:endParaRPr kumimoji="1" lang="en-US" altLang="zh-CN" b="1" dirty="0"/>
          </a:p>
          <a:p>
            <a:pPr marL="1371600" lvl="2" indent="-514350">
              <a:buFont typeface="+mj-ea"/>
              <a:buAutoNum type="circleNumDbPlain" startAt="2"/>
            </a:pPr>
            <a:r>
              <a:rPr kumimoji="1" lang="zh-CN" altLang="en-US" dirty="0"/>
              <a:t>使用</a:t>
            </a:r>
            <a:r>
              <a:rPr kumimoji="1" lang="en-US" altLang="zh-CN" dirty="0"/>
              <a:t>MAPS</a:t>
            </a:r>
            <a:r>
              <a:rPr kumimoji="1" lang="zh-CN" altLang="en-US" dirty="0"/>
              <a:t>来构造基域（</a:t>
            </a:r>
            <a:r>
              <a:rPr kumimoji="1" lang="en-US" altLang="zh-CN" dirty="0"/>
              <a:t>base domain</a:t>
            </a:r>
            <a:r>
              <a:rPr kumimoji="1" lang="zh-CN" altLang="en-US" dirty="0"/>
              <a:t>）</a:t>
            </a:r>
            <a:r>
              <a:rPr kumimoji="1" lang="en-US" altLang="zh-CN" dirty="0"/>
              <a:t>S</a:t>
            </a:r>
            <a:r>
              <a:rPr kumimoji="1" lang="en-US" altLang="zh-CN" baseline="-25000" dirty="0"/>
              <a:t>b</a:t>
            </a:r>
            <a:r>
              <a:rPr kumimoji="1" lang="en-US" altLang="zh-CN" dirty="0"/>
              <a:t> </a:t>
            </a:r>
            <a:r>
              <a:rPr kumimoji="1" lang="zh-CN" altLang="en-US" dirty="0"/>
              <a:t>和</a:t>
            </a:r>
            <a:r>
              <a:rPr kumimoji="1" lang="en-US" altLang="zh-CN" dirty="0"/>
              <a:t> T</a:t>
            </a:r>
            <a:r>
              <a:rPr kumimoji="1" lang="en-US" altLang="zh-CN" baseline="-25000" dirty="0"/>
              <a:t>b</a:t>
            </a:r>
            <a:r>
              <a:rPr lang="zh-CN" altLang="en-US" dirty="0"/>
              <a:t>，作为源网格和目标网格的参数域</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117</a:t>
            </a:fld>
            <a:endParaRPr lang="zh-CN" altLang="en-US"/>
          </a:p>
        </p:txBody>
      </p:sp>
      <p:pic>
        <p:nvPicPr>
          <p:cNvPr id="6" name="Picture 4" descr="basedomai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771800" y="3749170"/>
            <a:ext cx="4094584" cy="297230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5"/>
          <p:cNvSpPr txBox="1"/>
          <p:nvPr/>
        </p:nvSpPr>
        <p:spPr>
          <a:xfrm>
            <a:off x="1907704" y="4869160"/>
            <a:ext cx="1426176" cy="461665"/>
          </a:xfrm>
          <a:prstGeom prst="rect">
            <a:avLst/>
          </a:prstGeom>
          <a:noFill/>
        </p:spPr>
        <p:txBody>
          <a:bodyPr wrap="square" rtlCol="0">
            <a:spAutoFit/>
          </a:bodyPr>
          <a:lstStyle/>
          <a:p>
            <a:pPr algn="ctr"/>
            <a:r>
              <a:rPr lang="en-US" altLang="zh-CN" sz="2400" dirty="0"/>
              <a:t>S</a:t>
            </a:r>
            <a:r>
              <a:rPr lang="en-US" altLang="zh-CN" sz="2400" baseline="-25000" dirty="0"/>
              <a:t>b</a:t>
            </a:r>
            <a:endParaRPr lang="zh-CN" altLang="en-US" sz="2400" baseline="-25000" dirty="0"/>
          </a:p>
        </p:txBody>
      </p:sp>
      <p:sp>
        <p:nvSpPr>
          <p:cNvPr id="8" name="TextBox 5"/>
          <p:cNvSpPr txBox="1"/>
          <p:nvPr/>
        </p:nvSpPr>
        <p:spPr>
          <a:xfrm>
            <a:off x="6163240" y="4869160"/>
            <a:ext cx="1426176" cy="461665"/>
          </a:xfrm>
          <a:prstGeom prst="rect">
            <a:avLst/>
          </a:prstGeom>
          <a:noFill/>
        </p:spPr>
        <p:txBody>
          <a:bodyPr wrap="square" rtlCol="0">
            <a:spAutoFit/>
          </a:bodyPr>
          <a:lstStyle/>
          <a:p>
            <a:pPr algn="ctr"/>
            <a:r>
              <a:rPr lang="en-US" altLang="zh-CN" sz="2400" dirty="0"/>
              <a:t>T</a:t>
            </a:r>
            <a:r>
              <a:rPr lang="en-US" altLang="zh-CN" sz="2400" baseline="-25000" dirty="0"/>
              <a:t>b</a:t>
            </a:r>
            <a:endParaRPr lang="zh-CN" altLang="en-US" sz="2400" baseline="-25000" dirty="0"/>
          </a:p>
        </p:txBody>
      </p:sp>
    </p:spTree>
    <p:extLst>
      <p:ext uri="{BB962C8B-B14F-4D97-AF65-F5344CB8AC3E}">
        <p14:creationId xmlns:p14="http://schemas.microsoft.com/office/powerpoint/2010/main" val="7012620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7.2</a:t>
            </a:r>
            <a:r>
              <a:rPr kumimoji="1" lang="zh-CN" altLang="en-US" b="1" dirty="0"/>
              <a:t> 方法</a:t>
            </a:r>
            <a:endParaRPr lang="zh-CN" altLang="en-US" b="1" dirty="0"/>
          </a:p>
        </p:txBody>
      </p:sp>
      <p:sp>
        <p:nvSpPr>
          <p:cNvPr id="3" name="内容占位符 2"/>
          <p:cNvSpPr>
            <a:spLocks noGrp="1"/>
          </p:cNvSpPr>
          <p:nvPr>
            <p:ph idx="1"/>
          </p:nvPr>
        </p:nvSpPr>
        <p:spPr>
          <a:xfrm>
            <a:off x="457200" y="1600200"/>
            <a:ext cx="8435280" cy="4525963"/>
          </a:xfrm>
        </p:spPr>
        <p:txBody>
          <a:bodyPr/>
          <a:lstStyle/>
          <a:p>
            <a:r>
              <a:rPr kumimoji="1" lang="en-US" altLang="zh-CN" b="1" dirty="0"/>
              <a:t>7.2.1 </a:t>
            </a:r>
            <a:r>
              <a:rPr kumimoji="1" lang="zh-CN" altLang="en-US" b="1" dirty="0"/>
              <a:t>基于参数化的网格形变</a:t>
            </a:r>
            <a:endParaRPr kumimoji="1" lang="en-US" altLang="zh-CN" b="1" dirty="0"/>
          </a:p>
          <a:p>
            <a:pPr lvl="1"/>
            <a:r>
              <a:rPr kumimoji="1" lang="en-US" altLang="zh-CN" b="1" dirty="0"/>
              <a:t>MAPS(</a:t>
            </a:r>
            <a:r>
              <a:rPr kumimoji="1" lang="zh-CN" altLang="en-US" b="1" dirty="0"/>
              <a:t>曲面的多分辨率自适应参数化</a:t>
            </a:r>
            <a:r>
              <a:rPr kumimoji="1" lang="en-US" altLang="zh-CN" b="1" dirty="0"/>
              <a:t>)</a:t>
            </a:r>
            <a:r>
              <a:rPr kumimoji="1" lang="zh-CN" altLang="en-US" b="1" dirty="0"/>
              <a:t>网格变形</a:t>
            </a:r>
            <a:endParaRPr kumimoji="1" lang="en-US" altLang="zh-CN" b="1" dirty="0"/>
          </a:p>
          <a:p>
            <a:pPr marL="1371600" lvl="2" indent="-514350">
              <a:buFont typeface="+mj-ea"/>
              <a:buAutoNum type="circleNumDbPlain" startAt="3"/>
            </a:pPr>
            <a:r>
              <a:rPr kumimoji="1" lang="zh-CN" altLang="en-US" dirty="0"/>
              <a:t>网格简化：</a:t>
            </a:r>
            <a:r>
              <a:rPr kumimoji="1" lang="zh-CN" altLang="en-US" sz="2400" dirty="0"/>
              <a:t>使用边合并的顶点消除法，重建拓扑一致的源</a:t>
            </a:r>
            <a:r>
              <a:rPr kumimoji="1" lang="en-US" altLang="zh-CN" sz="2400" dirty="0"/>
              <a:t>/</a:t>
            </a:r>
            <a:r>
              <a:rPr kumimoji="1" lang="zh-CN" altLang="en-US" sz="2400" dirty="0"/>
              <a:t>目标网格</a:t>
            </a:r>
            <a:endParaRPr lang="en-US" altLang="zh-CN"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118</a:t>
            </a:fld>
            <a:endParaRPr lang="zh-CN" altLang="en-US"/>
          </a:p>
        </p:txBody>
      </p:sp>
      <p:pic>
        <p:nvPicPr>
          <p:cNvPr id="5" name="Picture 7" descr="meshsimp"/>
          <p:cNvPicPr>
            <a:picLocks noChangeAspect="1" noChangeArrowheads="1"/>
          </p:cNvPicPr>
          <p:nvPr/>
        </p:nvPicPr>
        <p:blipFill rotWithShape="1">
          <a:blip r:embed="rId3">
            <a:extLst>
              <a:ext uri="{28A0092B-C50C-407E-A947-70E740481C1C}">
                <a14:useLocalDpi xmlns:a14="http://schemas.microsoft.com/office/drawing/2010/main" val="0"/>
              </a:ext>
            </a:extLst>
          </a:blip>
          <a:srcRect t="12557" b="5566"/>
          <a:stretch/>
        </p:blipFill>
        <p:spPr>
          <a:xfrm>
            <a:off x="793790" y="4018632"/>
            <a:ext cx="7556420" cy="25202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983265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7.2</a:t>
            </a:r>
            <a:r>
              <a:rPr kumimoji="1" lang="zh-CN" altLang="en-US" b="1" dirty="0"/>
              <a:t> 方法</a:t>
            </a:r>
            <a:endParaRPr lang="zh-CN" altLang="en-US"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507288" cy="4525963"/>
              </a:xfrm>
            </p:spPr>
            <p:txBody>
              <a:bodyPr/>
              <a:lstStyle/>
              <a:p>
                <a:r>
                  <a:rPr kumimoji="1" lang="en-US" altLang="zh-CN" b="1" dirty="0"/>
                  <a:t>7.2.1 </a:t>
                </a:r>
                <a:r>
                  <a:rPr kumimoji="1" lang="zh-CN" altLang="en-US" b="1" dirty="0"/>
                  <a:t>基于参数化的网格形变</a:t>
                </a:r>
                <a:endParaRPr kumimoji="1" lang="en-US" altLang="zh-CN" b="1" dirty="0"/>
              </a:p>
              <a:p>
                <a:pPr lvl="1"/>
                <a:r>
                  <a:rPr kumimoji="1" lang="en-US" altLang="zh-CN" b="1" dirty="0"/>
                  <a:t>MAPS(</a:t>
                </a:r>
                <a:r>
                  <a:rPr kumimoji="1" lang="zh-CN" altLang="en-US" b="1" dirty="0"/>
                  <a:t>曲面的多分辨率自适应参数化</a:t>
                </a:r>
                <a:r>
                  <a:rPr kumimoji="1" lang="en-US" altLang="zh-CN" b="1" dirty="0"/>
                  <a:t>)</a:t>
                </a:r>
                <a:r>
                  <a:rPr kumimoji="1" lang="zh-CN" altLang="en-US" b="1" dirty="0"/>
                  <a:t>网格变形</a:t>
                </a:r>
                <a:endParaRPr kumimoji="1" lang="en-US" altLang="zh-CN" b="1" dirty="0"/>
              </a:p>
              <a:p>
                <a:pPr marL="1371600" lvl="2" indent="-514350">
                  <a:buFont typeface="+mj-ea"/>
                  <a:buAutoNum type="circleNumDbPlain" startAt="4"/>
                </a:pPr>
                <a:r>
                  <a:rPr kumimoji="1" lang="zh-CN" altLang="en-US" dirty="0"/>
                  <a:t>计算对应映射：</a:t>
                </a:r>
                <a:endParaRPr lang="en-US" altLang="zh-CN" dirty="0"/>
              </a:p>
              <a:p>
                <a:pPr lvl="3"/>
                <a14:m>
                  <m:oMath xmlns:m="http://schemas.openxmlformats.org/officeDocument/2006/math">
                    <m:sSub>
                      <m:sSubPr>
                        <m:ctrlPr>
                          <a:rPr lang="en-US" altLang="zh-CN" i="1" smtClean="0">
                            <a:latin typeface="Cambria Math" panose="02040503050406030204" pitchFamily="18" charset="0"/>
                            <a:cs typeface="Arial" panose="020B0604020202020204" pitchFamily="34" charset="0"/>
                          </a:rPr>
                        </m:ctrlPr>
                      </m:sSubPr>
                      <m:e>
                        <m:r>
                          <m:rPr>
                            <m:sty m:val="p"/>
                          </m:rPr>
                          <a:rPr lang="el-GR" altLang="zh-CN" i="0" smtClean="0">
                            <a:latin typeface="Cambria Math" panose="02040503050406030204" pitchFamily="18" charset="0"/>
                            <a:ea typeface="Cambria Math" panose="02040503050406030204" pitchFamily="18" charset="0"/>
                            <a:cs typeface="Arial" panose="020B0604020202020204" pitchFamily="34" charset="0"/>
                          </a:rPr>
                          <m:t>Π</m:t>
                        </m:r>
                      </m:e>
                      <m:sub>
                        <m:r>
                          <m:rPr>
                            <m:sty m:val="p"/>
                          </m:rPr>
                          <a:rPr lang="en-US" altLang="zh-CN" b="0" i="0" smtClean="0">
                            <a:latin typeface="Cambria Math" panose="02040503050406030204" pitchFamily="18" charset="0"/>
                            <a:cs typeface="Arial" panose="020B0604020202020204" pitchFamily="34" charset="0"/>
                          </a:rPr>
                          <m:t>s</m:t>
                        </m:r>
                      </m:sub>
                    </m:sSub>
                  </m:oMath>
                </a14:m>
                <a:r>
                  <a:rPr lang="en-US" altLang="zh-CN" dirty="0">
                    <a:cs typeface="Arial" panose="020B0604020202020204" pitchFamily="34" charset="0"/>
                  </a:rPr>
                  <a:t>: S </a:t>
                </a:r>
                <a:r>
                  <a:rPr lang="en-US" altLang="zh-CN" dirty="0">
                    <a:cs typeface="Arial" panose="020B0604020202020204" pitchFamily="34" charset="0"/>
                    <a:sym typeface="Wingdings" panose="05000000000000000000" pitchFamily="2" charset="2"/>
                  </a:rPr>
                  <a:t></a:t>
                </a:r>
                <a:r>
                  <a:rPr lang="en-US" altLang="zh-CN" dirty="0">
                    <a:cs typeface="Arial" panose="020B0604020202020204" pitchFamily="34" charset="0"/>
                  </a:rPr>
                  <a:t> </a:t>
                </a:r>
                <a:r>
                  <a:rPr lang="en-US" altLang="zh-CN" dirty="0"/>
                  <a:t>S</a:t>
                </a:r>
                <a:r>
                  <a:rPr lang="en-US" altLang="zh-CN" baseline="-25000" dirty="0"/>
                  <a:t>b</a:t>
                </a:r>
                <a:endParaRPr lang="el-GR" altLang="zh-CN" dirty="0">
                  <a:cs typeface="Arial" panose="020B0604020202020204" pitchFamily="34" charset="0"/>
                </a:endParaRPr>
              </a:p>
              <a:p>
                <a:pPr lvl="3"/>
                <a14:m>
                  <m:oMath xmlns:m="http://schemas.openxmlformats.org/officeDocument/2006/math">
                    <m:sSub>
                      <m:sSubPr>
                        <m:ctrlPr>
                          <a:rPr lang="en-US" altLang="zh-CN" i="1">
                            <a:latin typeface="Cambria Math" panose="02040503050406030204" pitchFamily="18" charset="0"/>
                            <a:cs typeface="Arial" panose="020B0604020202020204" pitchFamily="34" charset="0"/>
                          </a:rPr>
                        </m:ctrlPr>
                      </m:sSubPr>
                      <m:e>
                        <m:r>
                          <m:rPr>
                            <m:sty m:val="p"/>
                          </m:rPr>
                          <a:rPr lang="el-GR" altLang="zh-CN" i="0">
                            <a:latin typeface="Cambria Math" panose="02040503050406030204" pitchFamily="18" charset="0"/>
                            <a:ea typeface="Cambria Math" panose="02040503050406030204" pitchFamily="18" charset="0"/>
                            <a:cs typeface="Arial" panose="020B0604020202020204" pitchFamily="34" charset="0"/>
                          </a:rPr>
                          <m:t>Π</m:t>
                        </m:r>
                      </m:e>
                      <m:sub>
                        <m:r>
                          <m:rPr>
                            <m:sty m:val="p"/>
                          </m:rPr>
                          <a:rPr lang="en-US" altLang="zh-CN" b="0" i="0" smtClean="0">
                            <a:latin typeface="Cambria Math" panose="02040503050406030204" pitchFamily="18" charset="0"/>
                            <a:ea typeface="Cambria Math" panose="02040503050406030204" pitchFamily="18" charset="0"/>
                            <a:cs typeface="Arial" panose="020B0604020202020204" pitchFamily="34" charset="0"/>
                          </a:rPr>
                          <m:t>T</m:t>
                        </m:r>
                      </m:sub>
                    </m:sSub>
                  </m:oMath>
                </a14:m>
                <a:r>
                  <a:rPr lang="en-US" altLang="zh-CN" dirty="0">
                    <a:cs typeface="Arial" panose="020B0604020202020204" pitchFamily="34" charset="0"/>
                  </a:rPr>
                  <a:t>: T </a:t>
                </a:r>
                <a:r>
                  <a:rPr lang="en-US" altLang="zh-CN" dirty="0">
                    <a:cs typeface="Arial" panose="020B0604020202020204" pitchFamily="34" charset="0"/>
                    <a:sym typeface="Wingdings" panose="05000000000000000000" pitchFamily="2" charset="2"/>
                  </a:rPr>
                  <a:t></a:t>
                </a:r>
                <a:r>
                  <a:rPr lang="en-US" altLang="zh-CN" dirty="0">
                    <a:cs typeface="Arial" panose="020B0604020202020204" pitchFamily="34" charset="0"/>
                  </a:rPr>
                  <a:t> </a:t>
                </a:r>
                <a:r>
                  <a:rPr lang="en-US" altLang="zh-CN" dirty="0"/>
                  <a:t>T</a:t>
                </a:r>
                <a:r>
                  <a:rPr lang="en-US" altLang="zh-CN" baseline="-25000" dirty="0"/>
                  <a:t>b</a:t>
                </a:r>
                <a:endParaRPr lang="en-US" altLang="zh-CN" baseline="-25000" dirty="0">
                  <a:cs typeface="Arial" panose="020B0604020202020204" pitchFamily="34" charset="0"/>
                </a:endParaRPr>
              </a:p>
              <a:p>
                <a:pPr lvl="3"/>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(0)</m:t>
                        </m:r>
                      </m:sup>
                    </m:sSup>
                  </m:oMath>
                </a14:m>
                <a:r>
                  <a:rPr lang="en-US" altLang="zh-CN" dirty="0"/>
                  <a:t>: </a:t>
                </a:r>
                <a14:m>
                  <m:oMath xmlns:m="http://schemas.openxmlformats.org/officeDocument/2006/math">
                    <m:sSub>
                      <m:sSubPr>
                        <m:ctrlPr>
                          <a:rPr lang="en-US" altLang="zh-CN" i="1">
                            <a:latin typeface="Cambria Math" panose="02040503050406030204" pitchFamily="18" charset="0"/>
                            <a:cs typeface="Arial" panose="020B0604020202020204" pitchFamily="34" charset="0"/>
                          </a:rPr>
                        </m:ctrlPr>
                      </m:sSubPr>
                      <m:e>
                        <m:r>
                          <m:rPr>
                            <m:sty m:val="p"/>
                          </m:rPr>
                          <a:rPr lang="el-GR" altLang="zh-CN" i="0">
                            <a:latin typeface="Cambria Math" panose="02040503050406030204" pitchFamily="18" charset="0"/>
                            <a:ea typeface="Cambria Math" panose="02040503050406030204" pitchFamily="18" charset="0"/>
                            <a:cs typeface="Arial" panose="020B0604020202020204" pitchFamily="34" charset="0"/>
                          </a:rPr>
                          <m:t>Π</m:t>
                        </m:r>
                      </m:e>
                      <m:sub>
                        <m:r>
                          <m:rPr>
                            <m:sty m:val="p"/>
                          </m:rPr>
                          <a:rPr lang="en-US" altLang="zh-CN" b="0" i="0" smtClean="0">
                            <a:latin typeface="Cambria Math" panose="02040503050406030204" pitchFamily="18" charset="0"/>
                            <a:ea typeface="Cambria Math" panose="02040503050406030204" pitchFamily="18" charset="0"/>
                            <a:cs typeface="Arial" panose="020B0604020202020204" pitchFamily="34" charset="0"/>
                          </a:rPr>
                          <m:t>S</m:t>
                        </m:r>
                      </m:sub>
                    </m:sSub>
                  </m:oMath>
                </a14:m>
                <a:r>
                  <a:rPr lang="en-US" altLang="zh-CN" dirty="0"/>
                  <a:t> </a:t>
                </a:r>
                <a:r>
                  <a:rPr lang="en-US" altLang="zh-CN" dirty="0">
                    <a:sym typeface="Wingdings" panose="05000000000000000000" pitchFamily="2" charset="2"/>
                  </a:rPr>
                  <a:t></a:t>
                </a:r>
                <a:r>
                  <a:rPr lang="en-US" altLang="zh-CN" dirty="0"/>
                  <a:t> </a:t>
                </a:r>
                <a14:m>
                  <m:oMath xmlns:m="http://schemas.openxmlformats.org/officeDocument/2006/math">
                    <m:sSub>
                      <m:sSubPr>
                        <m:ctrlPr>
                          <a:rPr lang="en-US" altLang="zh-CN" i="1">
                            <a:latin typeface="Cambria Math" panose="02040503050406030204" pitchFamily="18" charset="0"/>
                            <a:cs typeface="Arial" panose="020B0604020202020204" pitchFamily="34" charset="0"/>
                          </a:rPr>
                        </m:ctrlPr>
                      </m:sSubPr>
                      <m:e>
                        <m:r>
                          <m:rPr>
                            <m:sty m:val="p"/>
                          </m:rPr>
                          <a:rPr lang="el-GR" altLang="zh-CN" i="0">
                            <a:latin typeface="Cambria Math" panose="02040503050406030204" pitchFamily="18" charset="0"/>
                            <a:ea typeface="Cambria Math" panose="02040503050406030204" pitchFamily="18" charset="0"/>
                            <a:cs typeface="Arial" panose="020B0604020202020204" pitchFamily="34" charset="0"/>
                          </a:rPr>
                          <m:t>Π</m:t>
                        </m:r>
                      </m:e>
                      <m:sub>
                        <m:r>
                          <m:rPr>
                            <m:sty m:val="p"/>
                          </m:rPr>
                          <a:rPr lang="en-US" altLang="zh-CN" b="0" i="0" smtClean="0">
                            <a:latin typeface="Cambria Math" panose="02040503050406030204" pitchFamily="18" charset="0"/>
                            <a:ea typeface="Cambria Math" panose="02040503050406030204" pitchFamily="18" charset="0"/>
                            <a:cs typeface="Arial" panose="020B0604020202020204" pitchFamily="34" charset="0"/>
                          </a:rPr>
                          <m:t>T</m:t>
                        </m:r>
                      </m:sub>
                    </m:sSub>
                  </m:oMath>
                </a14:m>
                <a:endParaRPr lang="en-US" altLang="zh-CN" baseline="-25000" dirty="0">
                  <a:cs typeface="Arial" panose="020B0604020202020204" pitchFamily="34" charset="0"/>
                </a:endParaRPr>
              </a:p>
              <a:p>
                <a:pPr lvl="3"/>
                <a:r>
                  <a:rPr lang="en-US" altLang="zh-CN" dirty="0">
                    <a:cs typeface="Arial" panose="020B0604020202020204" pitchFamily="34" charset="0"/>
                  </a:rPr>
                  <a:t>M = </a:t>
                </a:r>
                <a14:m>
                  <m:oMath xmlns:m="http://schemas.openxmlformats.org/officeDocument/2006/math">
                    <m:sSubSup>
                      <m:sSubSupPr>
                        <m:ctrlPr>
                          <a:rPr lang="en-US" altLang="zh-CN" i="1" smtClean="0">
                            <a:latin typeface="Cambria Math" panose="02040503050406030204" pitchFamily="18" charset="0"/>
                            <a:cs typeface="Arial" panose="020B0604020202020204" pitchFamily="34" charset="0"/>
                          </a:rPr>
                        </m:ctrlPr>
                      </m:sSubSupPr>
                      <m:e>
                        <m:r>
                          <m:rPr>
                            <m:sty m:val="p"/>
                          </m:rPr>
                          <a:rPr lang="el-GR" altLang="zh-CN" i="0" smtClean="0">
                            <a:latin typeface="Cambria Math" panose="02040503050406030204" pitchFamily="18" charset="0"/>
                            <a:ea typeface="Cambria Math" panose="02040503050406030204" pitchFamily="18" charset="0"/>
                            <a:cs typeface="Arial" panose="020B0604020202020204" pitchFamily="34" charset="0"/>
                          </a:rPr>
                          <m:t>Π</m:t>
                        </m:r>
                      </m:e>
                      <m:sub>
                        <m:r>
                          <m:rPr>
                            <m:sty m:val="p"/>
                          </m:rPr>
                          <a:rPr lang="en-US" altLang="zh-CN" b="0" i="0" smtClean="0">
                            <a:latin typeface="Cambria Math" panose="02040503050406030204" pitchFamily="18" charset="0"/>
                            <a:cs typeface="Arial" panose="020B0604020202020204" pitchFamily="34" charset="0"/>
                          </a:rPr>
                          <m:t>T</m:t>
                        </m:r>
                      </m:sub>
                      <m:sup>
                        <m:r>
                          <a:rPr lang="en-US" altLang="zh-CN" b="0" i="0" smtClean="0">
                            <a:latin typeface="Cambria Math" panose="02040503050406030204" pitchFamily="18" charset="0"/>
                            <a:cs typeface="Arial" panose="020B0604020202020204" pitchFamily="34" charset="0"/>
                          </a:rPr>
                          <m:t>−1</m:t>
                        </m:r>
                      </m:sup>
                    </m:sSubSup>
                    <m:sSup>
                      <m:sSupPr>
                        <m:ctrlPr>
                          <a:rPr lang="en-US" altLang="zh-CN" i="1">
                            <a:latin typeface="Cambria Math" panose="02040503050406030204" pitchFamily="18" charset="0"/>
                          </a:rPr>
                        </m:ctrlPr>
                      </m:sSupPr>
                      <m:e>
                        <m:r>
                          <a:rPr lang="en-US" altLang="zh-CN" i="1">
                            <a:latin typeface="Cambria Math" panose="02040503050406030204" pitchFamily="18" charset="0"/>
                          </a:rPr>
                          <m:t>𝑀</m:t>
                        </m:r>
                      </m:e>
                      <m:sup>
                        <m:r>
                          <a:rPr lang="en-US" altLang="zh-CN" i="1">
                            <a:latin typeface="Cambria Math" panose="02040503050406030204" pitchFamily="18" charset="0"/>
                          </a:rPr>
                          <m:t>(0)</m:t>
                        </m:r>
                      </m:sup>
                    </m:sSup>
                  </m:oMath>
                </a14:m>
                <a:r>
                  <a:rPr lang="en-US" altLang="zh-CN" dirty="0">
                    <a:cs typeface="Arial" panose="020B0604020202020204" pitchFamily="34" charset="0"/>
                  </a:rPr>
                  <a:t> </a:t>
                </a:r>
                <a14:m>
                  <m:oMath xmlns:m="http://schemas.openxmlformats.org/officeDocument/2006/math">
                    <m:sSub>
                      <m:sSubPr>
                        <m:ctrlPr>
                          <a:rPr lang="en-US" altLang="zh-CN" i="1">
                            <a:latin typeface="Cambria Math" panose="02040503050406030204" pitchFamily="18" charset="0"/>
                            <a:cs typeface="Arial" panose="020B0604020202020204" pitchFamily="34" charset="0"/>
                          </a:rPr>
                        </m:ctrlPr>
                      </m:sSubPr>
                      <m:e>
                        <m:r>
                          <m:rPr>
                            <m:sty m:val="p"/>
                          </m:rPr>
                          <a:rPr lang="el-GR" altLang="zh-CN" i="0">
                            <a:latin typeface="Cambria Math" panose="02040503050406030204" pitchFamily="18" charset="0"/>
                            <a:ea typeface="Cambria Math" panose="02040503050406030204" pitchFamily="18" charset="0"/>
                            <a:cs typeface="Arial" panose="020B0604020202020204" pitchFamily="34" charset="0"/>
                          </a:rPr>
                          <m:t>Π</m:t>
                        </m:r>
                      </m:e>
                      <m:sub>
                        <m:r>
                          <m:rPr>
                            <m:sty m:val="p"/>
                          </m:rPr>
                          <a:rPr lang="en-US" altLang="zh-CN" i="0">
                            <a:latin typeface="Cambria Math" panose="02040503050406030204" pitchFamily="18" charset="0"/>
                            <a:cs typeface="Arial" panose="020B0604020202020204" pitchFamily="34" charset="0"/>
                          </a:rPr>
                          <m:t>s</m:t>
                        </m:r>
                      </m:sub>
                    </m:sSub>
                  </m:oMath>
                </a14:m>
                <a:endParaRPr lang="en-US" altLang="zh-CN" baseline="-25000" dirty="0">
                  <a:cs typeface="Arial" panose="020B0604020202020204" pitchFamily="34"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507288" cy="4525963"/>
              </a:xfrm>
              <a:blipFill rotWithShape="0">
                <a:blip r:embed="rId3"/>
                <a:stretch>
                  <a:fillRect l="-1648" t="-215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119</a:t>
            </a:fld>
            <a:endParaRPr lang="zh-CN" altLang="en-US"/>
          </a:p>
        </p:txBody>
      </p:sp>
      <p:pic>
        <p:nvPicPr>
          <p:cNvPr id="6" name="Picture 4" descr="ma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220072" y="2984784"/>
            <a:ext cx="2453444" cy="38089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文本框 4"/>
          <p:cNvSpPr txBox="1"/>
          <p:nvPr/>
        </p:nvSpPr>
        <p:spPr>
          <a:xfrm>
            <a:off x="4991869" y="3688850"/>
            <a:ext cx="381901" cy="461665"/>
          </a:xfrm>
          <a:prstGeom prst="rect">
            <a:avLst/>
          </a:prstGeom>
          <a:noFill/>
        </p:spPr>
        <p:txBody>
          <a:bodyPr wrap="square" rtlCol="0">
            <a:spAutoFit/>
          </a:bodyPr>
          <a:lstStyle/>
          <a:p>
            <a:r>
              <a:rPr lang="en-US" altLang="zh-CN" sz="2400" dirty="0"/>
              <a:t>S</a:t>
            </a:r>
            <a:endParaRPr lang="zh-CN" altLang="en-US" sz="2400" dirty="0"/>
          </a:p>
        </p:txBody>
      </p:sp>
      <mc:AlternateContent xmlns:mc="http://schemas.openxmlformats.org/markup-compatibility/2006" xmlns:a14="http://schemas.microsoft.com/office/drawing/2010/main">
        <mc:Choice Requires="a14">
          <p:sp>
            <p:nvSpPr>
              <p:cNvPr id="7" name="文本框 6"/>
              <p:cNvSpPr txBox="1"/>
              <p:nvPr/>
            </p:nvSpPr>
            <p:spPr>
              <a:xfrm>
                <a:off x="4860032" y="6348968"/>
                <a:ext cx="572851" cy="453137"/>
              </a:xfrm>
              <a:prstGeom prst="rect">
                <a:avLst/>
              </a:prstGeom>
              <a:noFill/>
            </p:spPr>
            <p:txBody>
              <a:bodyPr wrap="square" rtlCol="0">
                <a:spAutoFit/>
              </a:bodyPr>
              <a:lstStyle/>
              <a:p>
                <a14:m>
                  <m:oMath xmlns:m="http://schemas.openxmlformats.org/officeDocument/2006/math">
                    <m:r>
                      <m:rPr>
                        <m:sty m:val="p"/>
                      </m:rPr>
                      <a:rPr lang="en-US" altLang="zh-CN" sz="2400" i="1">
                        <a:latin typeface="Cambria Math" panose="02040503050406030204" pitchFamily="18" charset="0"/>
                      </a:rPr>
                      <m:t>S</m:t>
                    </m:r>
                  </m:oMath>
                </a14:m>
                <a:r>
                  <a:rPr lang="en-US" altLang="zh-CN" sz="2400" baseline="-25000" dirty="0"/>
                  <a:t>b</a:t>
                </a:r>
                <a:endParaRPr lang="zh-CN" altLang="en-US" sz="2400" baseline="-25000" dirty="0"/>
              </a:p>
            </p:txBody>
          </p:sp>
        </mc:Choice>
        <mc:Fallback xmlns="">
          <p:sp>
            <p:nvSpPr>
              <p:cNvPr id="7" name="文本框 6"/>
              <p:cNvSpPr txBox="1">
                <a:spLocks noRot="1" noChangeAspect="1" noMove="1" noResize="1" noEditPoints="1" noAdjustHandles="1" noChangeArrowheads="1" noChangeShapeType="1" noTextEdit="1"/>
              </p:cNvSpPr>
              <p:nvPr/>
            </p:nvSpPr>
            <p:spPr>
              <a:xfrm>
                <a:off x="4860032" y="6348968"/>
                <a:ext cx="572851" cy="453137"/>
              </a:xfrm>
              <a:prstGeom prst="rect">
                <a:avLst/>
              </a:prstGeom>
              <a:blipFill rotWithShape="0">
                <a:blip r:embed="rId5"/>
                <a:stretch>
                  <a:fillRect l="-2128" b="-29333"/>
                </a:stretch>
              </a:blipFill>
            </p:spPr>
            <p:txBody>
              <a:bodyPr/>
              <a:lstStyle/>
              <a:p>
                <a:r>
                  <a:rPr lang="zh-CN" altLang="en-US">
                    <a:noFill/>
                  </a:rPr>
                  <a:t> </a:t>
                </a:r>
              </a:p>
            </p:txBody>
          </p:sp>
        </mc:Fallback>
      </mc:AlternateContent>
      <p:sp>
        <p:nvSpPr>
          <p:cNvPr id="8" name="文本框 7"/>
          <p:cNvSpPr txBox="1"/>
          <p:nvPr/>
        </p:nvSpPr>
        <p:spPr>
          <a:xfrm>
            <a:off x="7864466" y="3688850"/>
            <a:ext cx="381901" cy="461665"/>
          </a:xfrm>
          <a:prstGeom prst="rect">
            <a:avLst/>
          </a:prstGeom>
          <a:noFill/>
        </p:spPr>
        <p:txBody>
          <a:bodyPr wrap="square" rtlCol="0">
            <a:spAutoFit/>
          </a:bodyPr>
          <a:lstStyle/>
          <a:p>
            <a:r>
              <a:rPr lang="en-US" altLang="zh-CN" sz="2400" dirty="0"/>
              <a:t>T</a:t>
            </a:r>
            <a:endParaRPr lang="zh-CN" altLang="en-US" sz="2400" dirty="0"/>
          </a:p>
        </p:txBody>
      </p:sp>
      <p:sp>
        <p:nvSpPr>
          <p:cNvPr id="9" name="文本框 8"/>
          <p:cNvSpPr txBox="1"/>
          <p:nvPr/>
        </p:nvSpPr>
        <p:spPr>
          <a:xfrm>
            <a:off x="7673516" y="6356350"/>
            <a:ext cx="572851" cy="461665"/>
          </a:xfrm>
          <a:prstGeom prst="rect">
            <a:avLst/>
          </a:prstGeom>
          <a:noFill/>
        </p:spPr>
        <p:txBody>
          <a:bodyPr wrap="square" rtlCol="0">
            <a:spAutoFit/>
          </a:bodyPr>
          <a:lstStyle/>
          <a:p>
            <a:r>
              <a:rPr lang="en-US" altLang="zh-CN" sz="2400" dirty="0"/>
              <a:t>T</a:t>
            </a:r>
            <a:r>
              <a:rPr lang="en-US" altLang="zh-CN" sz="2400" baseline="-25000" dirty="0"/>
              <a:t>b</a:t>
            </a:r>
            <a:endParaRPr lang="zh-CN" altLang="en-US" sz="2400" baseline="-25000" dirty="0"/>
          </a:p>
        </p:txBody>
      </p:sp>
    </p:spTree>
    <p:extLst>
      <p:ext uri="{BB962C8B-B14F-4D97-AF65-F5344CB8AC3E}">
        <p14:creationId xmlns:p14="http://schemas.microsoft.com/office/powerpoint/2010/main" val="3068046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数字几何</a:t>
            </a:r>
          </a:p>
        </p:txBody>
      </p:sp>
      <p:sp>
        <p:nvSpPr>
          <p:cNvPr id="3" name="内容占位符 2"/>
          <p:cNvSpPr>
            <a:spLocks noGrp="1"/>
          </p:cNvSpPr>
          <p:nvPr>
            <p:ph idx="1"/>
          </p:nvPr>
        </p:nvSpPr>
        <p:spPr>
          <a:xfrm>
            <a:off x="457200" y="1600200"/>
            <a:ext cx="8435280" cy="4349080"/>
          </a:xfrm>
        </p:spPr>
        <p:txBody>
          <a:bodyPr>
            <a:normAutofit/>
          </a:bodyPr>
          <a:lstStyle/>
          <a:p>
            <a:r>
              <a:rPr lang="en-US" altLang="zh-CN" b="1" dirty="0"/>
              <a:t>1.2.2 </a:t>
            </a:r>
            <a:r>
              <a:rPr lang="zh-CN" altLang="en-US" b="1" dirty="0"/>
              <a:t>几何性质</a:t>
            </a:r>
            <a:endParaRPr lang="en-US" altLang="zh-CN" b="1" dirty="0"/>
          </a:p>
          <a:p>
            <a:pPr lvl="1"/>
            <a:r>
              <a:rPr lang="en-US" altLang="zh-CN" b="1" dirty="0"/>
              <a:t>1.2.2-1 </a:t>
            </a:r>
            <a:r>
              <a:rPr lang="zh-CN" altLang="en-US" b="1" dirty="0"/>
              <a:t>基本概念</a:t>
            </a:r>
            <a:endParaRPr lang="en-US" altLang="zh-CN" b="1" dirty="0"/>
          </a:p>
          <a:p>
            <a:pPr lvl="2"/>
            <a:r>
              <a:rPr lang="zh-CN" altLang="en-US" dirty="0"/>
              <a:t>拓扑（</a:t>
            </a:r>
            <a:r>
              <a:rPr lang="en-US" altLang="zh-CN" dirty="0"/>
              <a:t>topology</a:t>
            </a:r>
            <a:r>
              <a:rPr lang="zh-CN" altLang="en-US" dirty="0"/>
              <a:t>）：网格几何元素的连接关系</a:t>
            </a:r>
            <a:endParaRPr lang="en-US" altLang="zh-CN" dirty="0"/>
          </a:p>
          <a:p>
            <a:pPr lvl="2"/>
            <a:r>
              <a:rPr lang="zh-CN" altLang="en-US" dirty="0"/>
              <a:t>亏格（</a:t>
            </a:r>
            <a:r>
              <a:rPr lang="en-US" altLang="zh-CN" dirty="0"/>
              <a:t>genus</a:t>
            </a:r>
            <a:r>
              <a:rPr lang="zh-CN" altLang="en-US" dirty="0"/>
              <a:t>）：影响表面连续性的分割曲线条数</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12</a:t>
            </a:fld>
            <a:endParaRPr lang="zh-CN" altLang="en-US"/>
          </a:p>
        </p:txBody>
      </p:sp>
      <p:pic>
        <p:nvPicPr>
          <p:cNvPr id="8" name="图片 7"/>
          <p:cNvPicPr>
            <a:picLocks noChangeAspect="1"/>
          </p:cNvPicPr>
          <p:nvPr/>
        </p:nvPicPr>
        <p:blipFill rotWithShape="1">
          <a:blip r:embed="rId3"/>
          <a:srcRect t="3624"/>
          <a:stretch/>
        </p:blipFill>
        <p:spPr>
          <a:xfrm>
            <a:off x="1115616" y="5221353"/>
            <a:ext cx="7107200" cy="1636647"/>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3648" y="3746037"/>
            <a:ext cx="2304256" cy="1475316"/>
          </a:xfrm>
          <a:prstGeom prst="rect">
            <a:avLst/>
          </a:prstGeom>
        </p:spPr>
      </p:pic>
      <p:pic>
        <p:nvPicPr>
          <p:cNvPr id="6" name="图片 5"/>
          <p:cNvPicPr>
            <a:picLocks noChangeAspect="1"/>
          </p:cNvPicPr>
          <p:nvPr/>
        </p:nvPicPr>
        <p:blipFill>
          <a:blip r:embed="rId5"/>
          <a:stretch>
            <a:fillRect/>
          </a:stretch>
        </p:blipFill>
        <p:spPr>
          <a:xfrm>
            <a:off x="4669216" y="3763708"/>
            <a:ext cx="867032" cy="1372173"/>
          </a:xfrm>
          <a:prstGeom prst="rect">
            <a:avLst/>
          </a:prstGeom>
        </p:spPr>
      </p:pic>
      <p:pic>
        <p:nvPicPr>
          <p:cNvPr id="7" name="图片 6"/>
          <p:cNvPicPr>
            <a:picLocks noChangeAspect="1"/>
          </p:cNvPicPr>
          <p:nvPr/>
        </p:nvPicPr>
        <p:blipFill>
          <a:blip r:embed="rId6"/>
          <a:stretch>
            <a:fillRect/>
          </a:stretch>
        </p:blipFill>
        <p:spPr>
          <a:xfrm>
            <a:off x="6300193" y="3746037"/>
            <a:ext cx="840856" cy="1389844"/>
          </a:xfrm>
          <a:prstGeom prst="rect">
            <a:avLst/>
          </a:prstGeom>
        </p:spPr>
      </p:pic>
      <p:sp>
        <p:nvSpPr>
          <p:cNvPr id="9" name="矩形 8"/>
          <p:cNvSpPr/>
          <p:nvPr/>
        </p:nvSpPr>
        <p:spPr>
          <a:xfrm>
            <a:off x="1760723" y="4312633"/>
            <a:ext cx="363444" cy="5751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954856" y="4332913"/>
            <a:ext cx="363444" cy="5751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669216" y="3774740"/>
            <a:ext cx="867032" cy="1372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303143" y="3751353"/>
            <a:ext cx="851419" cy="1372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00219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7.2</a:t>
            </a:r>
            <a:r>
              <a:rPr kumimoji="1" lang="zh-CN" altLang="en-US" b="1" dirty="0"/>
              <a:t> 方法</a:t>
            </a:r>
            <a:endParaRPr lang="zh-CN" altLang="en-US" b="1" dirty="0"/>
          </a:p>
        </p:txBody>
      </p:sp>
      <p:sp>
        <p:nvSpPr>
          <p:cNvPr id="3" name="内容占位符 2"/>
          <p:cNvSpPr>
            <a:spLocks noGrp="1"/>
          </p:cNvSpPr>
          <p:nvPr>
            <p:ph idx="1"/>
          </p:nvPr>
        </p:nvSpPr>
        <p:spPr>
          <a:xfrm>
            <a:off x="457200" y="1600200"/>
            <a:ext cx="8507288" cy="4525963"/>
          </a:xfrm>
        </p:spPr>
        <p:txBody>
          <a:bodyPr/>
          <a:lstStyle/>
          <a:p>
            <a:r>
              <a:rPr kumimoji="1" lang="en-US" altLang="zh-CN" b="1" dirty="0"/>
              <a:t>7.2.1 </a:t>
            </a:r>
            <a:r>
              <a:rPr kumimoji="1" lang="zh-CN" altLang="en-US" b="1" dirty="0"/>
              <a:t>基于参数化的网格形变</a:t>
            </a:r>
            <a:endParaRPr kumimoji="1" lang="en-US" altLang="zh-CN" b="1" dirty="0"/>
          </a:p>
          <a:p>
            <a:pPr lvl="1"/>
            <a:r>
              <a:rPr kumimoji="1" lang="en-US" altLang="zh-CN" b="1" dirty="0"/>
              <a:t>MAPS(</a:t>
            </a:r>
            <a:r>
              <a:rPr kumimoji="1" lang="zh-CN" altLang="en-US" b="1" dirty="0"/>
              <a:t>曲面的多分辨率自适应参数化</a:t>
            </a:r>
            <a:r>
              <a:rPr kumimoji="1" lang="en-US" altLang="zh-CN" b="1" dirty="0"/>
              <a:t>)</a:t>
            </a:r>
            <a:r>
              <a:rPr kumimoji="1" lang="zh-CN" altLang="en-US" b="1" dirty="0"/>
              <a:t>网格变形</a:t>
            </a:r>
            <a:endParaRPr kumimoji="1" lang="en-US" altLang="zh-CN" b="1" dirty="0"/>
          </a:p>
          <a:p>
            <a:pPr marL="1371600" lvl="2" indent="-514350">
              <a:buFont typeface="+mj-ea"/>
              <a:buAutoNum type="circleNumDbPlain" startAt="5"/>
            </a:pPr>
            <a:r>
              <a:rPr lang="zh-CN" altLang="en-US" dirty="0"/>
              <a:t>插值生成中间形状网格：对</a:t>
            </a:r>
            <a:r>
              <a:rPr kumimoji="1" lang="zh-CN" altLang="en-US" sz="2400" dirty="0"/>
              <a:t>源三角网格和目标三角网格对应的顶点进行几何插值，生成中间形状的三角网格</a:t>
            </a:r>
            <a:r>
              <a:rPr kumimoji="1" lang="zh-CN" altLang="en-US" dirty="0"/>
              <a:t>。</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120</a:t>
            </a:fld>
            <a:endParaRPr lang="zh-CN" altLang="en-US"/>
          </a:p>
        </p:txBody>
      </p:sp>
      <p:pic>
        <p:nvPicPr>
          <p:cNvPr id="7" name="Picture 5" descr="mor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27608" y="4198522"/>
            <a:ext cx="8229600" cy="16573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211428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7.2</a:t>
            </a:r>
            <a:r>
              <a:rPr kumimoji="1" lang="zh-CN" altLang="en-US" b="1" dirty="0"/>
              <a:t> 方法</a:t>
            </a:r>
            <a:endParaRPr lang="zh-CN" altLang="en-US" dirty="0"/>
          </a:p>
        </p:txBody>
      </p:sp>
      <p:sp>
        <p:nvSpPr>
          <p:cNvPr id="3" name="内容占位符 2"/>
          <p:cNvSpPr>
            <a:spLocks noGrp="1"/>
          </p:cNvSpPr>
          <p:nvPr>
            <p:ph idx="1"/>
          </p:nvPr>
        </p:nvSpPr>
        <p:spPr>
          <a:xfrm>
            <a:off x="457200" y="1600200"/>
            <a:ext cx="8435280" cy="4525963"/>
          </a:xfrm>
        </p:spPr>
        <p:txBody>
          <a:bodyPr/>
          <a:lstStyle/>
          <a:p>
            <a:r>
              <a:rPr lang="en-US" altLang="zh-CN" b="1" dirty="0"/>
              <a:t>7.2.2 </a:t>
            </a:r>
            <a:r>
              <a:rPr lang="zh-CN" altLang="en-US" b="1" dirty="0"/>
              <a:t>基于微分坐标的网格形变</a:t>
            </a:r>
            <a:endParaRPr lang="en-US" altLang="zh-CN" b="1" dirty="0"/>
          </a:p>
          <a:p>
            <a:pPr lvl="1"/>
            <a:r>
              <a:rPr lang="zh-CN" altLang="en-US" b="1" dirty="0"/>
              <a:t>思想：</a:t>
            </a:r>
            <a:r>
              <a:rPr lang="zh-CN" altLang="en-US" dirty="0"/>
              <a:t>源网格和目标网格顶点的直接插值，容易产生体积收缩、几何细节扭曲等问题。通过插值网格表面的几何细节，生成更优的中间网格。</a:t>
            </a:r>
            <a:endParaRPr lang="en-US" altLang="zh-CN" dirty="0"/>
          </a:p>
          <a:p>
            <a:pPr lvl="1"/>
            <a:r>
              <a:rPr lang="zh-CN" altLang="en-US" b="1" dirty="0"/>
              <a:t>方法：</a:t>
            </a:r>
            <a:r>
              <a:rPr lang="zh-CN" altLang="en-US" dirty="0"/>
              <a:t>插值微分坐标表示的几何细节</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121</a:t>
            </a:fld>
            <a:endParaRPr lang="zh-CN" altLang="en-US"/>
          </a:p>
        </p:txBody>
      </p:sp>
      <p:pic>
        <p:nvPicPr>
          <p:cNvPr id="5" name="图片 4"/>
          <p:cNvPicPr>
            <a:picLocks noChangeAspect="1"/>
          </p:cNvPicPr>
          <p:nvPr/>
        </p:nvPicPr>
        <p:blipFill>
          <a:blip r:embed="rId3"/>
          <a:stretch>
            <a:fillRect/>
          </a:stretch>
        </p:blipFill>
        <p:spPr>
          <a:xfrm>
            <a:off x="1691680" y="4276967"/>
            <a:ext cx="5581528" cy="2444508"/>
          </a:xfrm>
          <a:prstGeom prst="rect">
            <a:avLst/>
          </a:prstGeom>
        </p:spPr>
      </p:pic>
      <p:sp>
        <p:nvSpPr>
          <p:cNvPr id="6" name="TextBox 5"/>
          <p:cNvSpPr txBox="1"/>
          <p:nvPr/>
        </p:nvSpPr>
        <p:spPr>
          <a:xfrm>
            <a:off x="6193824" y="4135794"/>
            <a:ext cx="2050584" cy="461665"/>
          </a:xfrm>
          <a:prstGeom prst="rect">
            <a:avLst/>
          </a:prstGeom>
          <a:solidFill>
            <a:schemeClr val="bg1"/>
          </a:solidFill>
        </p:spPr>
        <p:txBody>
          <a:bodyPr wrap="square" rtlCol="0">
            <a:spAutoFit/>
          </a:bodyPr>
          <a:lstStyle/>
          <a:p>
            <a:pPr algn="ctr"/>
            <a:r>
              <a:rPr lang="zh-CN" altLang="en-US" sz="2400" dirty="0"/>
              <a:t>顶点线性插值</a:t>
            </a:r>
          </a:p>
        </p:txBody>
      </p:sp>
      <p:sp>
        <p:nvSpPr>
          <p:cNvPr id="7" name="TextBox 5"/>
          <p:cNvSpPr txBox="1"/>
          <p:nvPr/>
        </p:nvSpPr>
        <p:spPr>
          <a:xfrm>
            <a:off x="6372200" y="6310766"/>
            <a:ext cx="2016224" cy="461665"/>
          </a:xfrm>
          <a:prstGeom prst="rect">
            <a:avLst/>
          </a:prstGeom>
          <a:solidFill>
            <a:schemeClr val="bg1"/>
          </a:solidFill>
        </p:spPr>
        <p:txBody>
          <a:bodyPr wrap="square" rtlCol="0">
            <a:spAutoFit/>
          </a:bodyPr>
          <a:lstStyle/>
          <a:p>
            <a:pPr algn="ctr"/>
            <a:r>
              <a:rPr lang="zh-CN" altLang="en-US" sz="2400" dirty="0"/>
              <a:t>微分坐标插值</a:t>
            </a:r>
          </a:p>
        </p:txBody>
      </p:sp>
      <p:sp>
        <p:nvSpPr>
          <p:cNvPr id="8" name="TextBox 5"/>
          <p:cNvSpPr txBox="1"/>
          <p:nvPr/>
        </p:nvSpPr>
        <p:spPr>
          <a:xfrm>
            <a:off x="1053952" y="5018135"/>
            <a:ext cx="637728" cy="1200329"/>
          </a:xfrm>
          <a:prstGeom prst="rect">
            <a:avLst/>
          </a:prstGeom>
          <a:solidFill>
            <a:schemeClr val="bg1"/>
          </a:solidFill>
        </p:spPr>
        <p:txBody>
          <a:bodyPr wrap="square" rtlCol="0">
            <a:spAutoFit/>
          </a:bodyPr>
          <a:lstStyle/>
          <a:p>
            <a:pPr algn="ctr"/>
            <a:r>
              <a:rPr lang="zh-CN" altLang="en-US" sz="2400" dirty="0"/>
              <a:t>源网格</a:t>
            </a:r>
          </a:p>
        </p:txBody>
      </p:sp>
      <p:sp>
        <p:nvSpPr>
          <p:cNvPr id="9" name="TextBox 5"/>
          <p:cNvSpPr txBox="1"/>
          <p:nvPr/>
        </p:nvSpPr>
        <p:spPr>
          <a:xfrm>
            <a:off x="7380312" y="4782062"/>
            <a:ext cx="637728" cy="1569660"/>
          </a:xfrm>
          <a:prstGeom prst="rect">
            <a:avLst/>
          </a:prstGeom>
          <a:solidFill>
            <a:schemeClr val="bg1"/>
          </a:solidFill>
        </p:spPr>
        <p:txBody>
          <a:bodyPr wrap="square" rtlCol="0">
            <a:spAutoFit/>
          </a:bodyPr>
          <a:lstStyle/>
          <a:p>
            <a:pPr algn="ctr"/>
            <a:r>
              <a:rPr lang="zh-CN" altLang="en-US" sz="2400" dirty="0"/>
              <a:t>目标网格</a:t>
            </a:r>
          </a:p>
        </p:txBody>
      </p:sp>
    </p:spTree>
    <p:extLst>
      <p:ext uri="{BB962C8B-B14F-4D97-AF65-F5344CB8AC3E}">
        <p14:creationId xmlns:p14="http://schemas.microsoft.com/office/powerpoint/2010/main" val="27210091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7.2</a:t>
            </a:r>
            <a:r>
              <a:rPr kumimoji="1" lang="zh-CN" altLang="en-US" b="1" dirty="0"/>
              <a:t> 方法</a:t>
            </a:r>
            <a:endParaRPr lang="zh-CN" altLang="en-US" dirty="0"/>
          </a:p>
        </p:txBody>
      </p:sp>
      <p:sp>
        <p:nvSpPr>
          <p:cNvPr id="3" name="内容占位符 2"/>
          <p:cNvSpPr>
            <a:spLocks noGrp="1"/>
          </p:cNvSpPr>
          <p:nvPr>
            <p:ph idx="1"/>
          </p:nvPr>
        </p:nvSpPr>
        <p:spPr>
          <a:xfrm>
            <a:off x="457200" y="1600200"/>
            <a:ext cx="8435280" cy="4525963"/>
          </a:xfrm>
        </p:spPr>
        <p:txBody>
          <a:bodyPr/>
          <a:lstStyle/>
          <a:p>
            <a:r>
              <a:rPr lang="en-US" altLang="zh-CN" b="1" dirty="0"/>
              <a:t>7.2.2 </a:t>
            </a:r>
            <a:r>
              <a:rPr lang="zh-CN" altLang="en-US" b="1" dirty="0"/>
              <a:t>基于微分坐标的网格形变</a:t>
            </a:r>
            <a:endParaRPr lang="en-US" altLang="zh-CN" b="1" dirty="0"/>
          </a:p>
          <a:p>
            <a:pPr lvl="1"/>
            <a:r>
              <a:rPr lang="zh-CN" altLang="en-US" b="1" dirty="0"/>
              <a:t>拉普拉斯形状插值</a:t>
            </a:r>
            <a:endParaRPr lang="en-US" altLang="zh-CN" b="1" dirty="0"/>
          </a:p>
          <a:p>
            <a:pPr lvl="2"/>
            <a:r>
              <a:rPr lang="zh-CN" altLang="en-US" dirty="0"/>
              <a:t>拉普拉斯微分算子计算微分坐标</a:t>
            </a:r>
            <a:endParaRPr lang="en-US" altLang="zh-CN" dirty="0"/>
          </a:p>
          <a:p>
            <a:pPr lvl="2"/>
            <a:r>
              <a:rPr lang="zh-CN" altLang="en-US" dirty="0"/>
              <a:t>微分坐标变换的极分解，插值</a:t>
            </a:r>
            <a:r>
              <a:rPr lang="zh-CN" altLang="en-US" dirty="0">
                <a:latin typeface="Times New Roman" panose="02020603050405020304" pitchFamily="18" charset="0"/>
                <a:cs typeface="Times New Roman" panose="02020603050405020304" pitchFamily="18" charset="0"/>
              </a:rPr>
              <a:t>旋转</a:t>
            </a:r>
            <a:r>
              <a:rPr lang="en-US" altLang="zh-CN" i="1" dirty="0">
                <a:latin typeface="Times New Roman" panose="02020603050405020304" pitchFamily="18" charset="0"/>
                <a:cs typeface="Times New Roman" panose="02020603050405020304" pitchFamily="18" charset="0"/>
              </a:rPr>
              <a:t>R</a:t>
            </a:r>
            <a:r>
              <a:rPr lang="zh-CN" altLang="en-US" dirty="0">
                <a:latin typeface="Times New Roman" panose="02020603050405020304" pitchFamily="18" charset="0"/>
                <a:cs typeface="Times New Roman" panose="02020603050405020304" pitchFamily="18" charset="0"/>
              </a:rPr>
              <a:t>和缩放</a:t>
            </a:r>
            <a:r>
              <a:rPr lang="en-US" altLang="zh-CN" i="1" dirty="0">
                <a:latin typeface="Times New Roman" panose="02020603050405020304" pitchFamily="18" charset="0"/>
                <a:cs typeface="Times New Roman" panose="02020603050405020304" pitchFamily="18" charset="0"/>
              </a:rPr>
              <a:t>S</a:t>
            </a:r>
            <a:endParaRPr lang="zh-CN" altLang="en-US" i="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122</a:t>
            </a:fld>
            <a:endParaRPr lang="zh-CN" altLang="en-US"/>
          </a:p>
        </p:txBody>
      </p:sp>
      <p:graphicFrame>
        <p:nvGraphicFramePr>
          <p:cNvPr id="10" name="Object 14"/>
          <p:cNvGraphicFramePr>
            <a:graphicFrameLocks noChangeAspect="1"/>
          </p:cNvGraphicFramePr>
          <p:nvPr>
            <p:extLst>
              <p:ext uri="{D42A27DB-BD31-4B8C-83A1-F6EECF244321}">
                <p14:modId xmlns:p14="http://schemas.microsoft.com/office/powerpoint/2010/main" val="1097423368"/>
              </p:ext>
            </p:extLst>
          </p:nvPr>
        </p:nvGraphicFramePr>
        <p:xfrm>
          <a:off x="2500792" y="3718978"/>
          <a:ext cx="3922713" cy="814388"/>
        </p:xfrm>
        <a:graphic>
          <a:graphicData uri="http://schemas.openxmlformats.org/presentationml/2006/ole">
            <mc:AlternateContent xmlns:mc="http://schemas.openxmlformats.org/markup-compatibility/2006">
              <mc:Choice xmlns:v="urn:schemas-microsoft-com:vml" Requires="v">
                <p:oleObj spid="_x0000_s58523" name="Equation" r:id="rId4" imgW="1714320" imgH="355320" progId="Equation.DSMT4">
                  <p:embed/>
                </p:oleObj>
              </mc:Choice>
              <mc:Fallback>
                <p:oleObj name="Equation" r:id="rId4" imgW="1714320" imgH="355320" progId="Equation.DSMT4">
                  <p:embed/>
                  <p:pic>
                    <p:nvPicPr>
                      <p:cNvPr id="0" name=""/>
                      <p:cNvPicPr>
                        <a:picLocks noChangeAspect="1" noChangeArrowheads="1"/>
                      </p:cNvPicPr>
                      <p:nvPr/>
                    </p:nvPicPr>
                    <p:blipFill>
                      <a:blip r:embed="rId5"/>
                      <a:srcRect/>
                      <a:stretch>
                        <a:fillRect/>
                      </a:stretch>
                    </p:blipFill>
                    <p:spPr bwMode="auto">
                      <a:xfrm>
                        <a:off x="2500792" y="3718978"/>
                        <a:ext cx="3922713" cy="814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 name="组合 10"/>
          <p:cNvGrpSpPr/>
          <p:nvPr/>
        </p:nvGrpSpPr>
        <p:grpSpPr>
          <a:xfrm>
            <a:off x="1115616" y="4469514"/>
            <a:ext cx="1674812" cy="836613"/>
            <a:chOff x="1792288" y="3013075"/>
            <a:chExt cx="1674812" cy="836613"/>
          </a:xfrm>
        </p:grpSpPr>
        <p:sp>
          <p:nvSpPr>
            <p:cNvPr id="12" name="Freeform 4"/>
            <p:cNvSpPr>
              <a:spLocks/>
            </p:cNvSpPr>
            <p:nvPr/>
          </p:nvSpPr>
          <p:spPr bwMode="auto">
            <a:xfrm>
              <a:off x="1903413" y="3055938"/>
              <a:ext cx="769937" cy="614362"/>
            </a:xfrm>
            <a:custGeom>
              <a:avLst/>
              <a:gdLst>
                <a:gd name="T0" fmla="*/ 0 w 722"/>
                <a:gd name="T1" fmla="*/ 331 h 576"/>
                <a:gd name="T2" fmla="*/ 722 w 722"/>
                <a:gd name="T3" fmla="*/ 0 h 576"/>
                <a:gd name="T4" fmla="*/ 465 w 722"/>
                <a:gd name="T5" fmla="*/ 576 h 576"/>
              </a:gdLst>
              <a:ahLst/>
              <a:cxnLst>
                <a:cxn ang="0">
                  <a:pos x="T0" y="T1"/>
                </a:cxn>
                <a:cxn ang="0">
                  <a:pos x="T2" y="T3"/>
                </a:cxn>
                <a:cxn ang="0">
                  <a:pos x="T4" y="T5"/>
                </a:cxn>
              </a:cxnLst>
              <a:rect l="0" t="0" r="r" b="b"/>
              <a:pathLst>
                <a:path w="722" h="576">
                  <a:moveTo>
                    <a:pt x="0" y="331"/>
                  </a:moveTo>
                  <a:lnTo>
                    <a:pt x="722" y="0"/>
                  </a:lnTo>
                  <a:lnTo>
                    <a:pt x="465" y="576"/>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Freeform 5"/>
            <p:cNvSpPr>
              <a:spLocks/>
            </p:cNvSpPr>
            <p:nvPr/>
          </p:nvSpPr>
          <p:spPr bwMode="auto">
            <a:xfrm rot="21229789">
              <a:off x="2706688" y="3022600"/>
              <a:ext cx="549275" cy="517525"/>
            </a:xfrm>
            <a:custGeom>
              <a:avLst/>
              <a:gdLst>
                <a:gd name="T0" fmla="*/ 0 w 516"/>
                <a:gd name="T1" fmla="*/ 0 h 486"/>
                <a:gd name="T2" fmla="*/ 516 w 516"/>
                <a:gd name="T3" fmla="*/ 486 h 486"/>
              </a:gdLst>
              <a:ahLst/>
              <a:cxnLst>
                <a:cxn ang="0">
                  <a:pos x="T0" y="T1"/>
                </a:cxn>
                <a:cxn ang="0">
                  <a:pos x="T2" y="T3"/>
                </a:cxn>
              </a:cxnLst>
              <a:rect l="0" t="0" r="r" b="b"/>
              <a:pathLst>
                <a:path w="516" h="486">
                  <a:moveTo>
                    <a:pt x="0" y="0"/>
                  </a:moveTo>
                  <a:cubicBezTo>
                    <a:pt x="0" y="0"/>
                    <a:pt x="258" y="243"/>
                    <a:pt x="516" y="486"/>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6"/>
            <p:cNvSpPr>
              <a:spLocks noChangeShapeType="1"/>
            </p:cNvSpPr>
            <p:nvPr/>
          </p:nvSpPr>
          <p:spPr bwMode="auto">
            <a:xfrm rot="21229789" flipH="1">
              <a:off x="2105025" y="3073400"/>
              <a:ext cx="569913" cy="317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7"/>
            <p:cNvSpPr>
              <a:spLocks noChangeShapeType="1"/>
            </p:cNvSpPr>
            <p:nvPr/>
          </p:nvSpPr>
          <p:spPr bwMode="auto">
            <a:xfrm rot="21229789">
              <a:off x="2687638" y="3013075"/>
              <a:ext cx="639762" cy="1984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Freeform 8"/>
            <p:cNvSpPr>
              <a:spLocks/>
            </p:cNvSpPr>
            <p:nvPr/>
          </p:nvSpPr>
          <p:spPr bwMode="auto">
            <a:xfrm>
              <a:off x="1900238" y="3119438"/>
              <a:ext cx="1443037" cy="563562"/>
            </a:xfrm>
            <a:custGeom>
              <a:avLst/>
              <a:gdLst>
                <a:gd name="T0" fmla="*/ 206 w 1353"/>
                <a:gd name="T1" fmla="*/ 0 h 528"/>
                <a:gd name="T2" fmla="*/ 0 w 1353"/>
                <a:gd name="T3" fmla="*/ 270 h 528"/>
                <a:gd name="T4" fmla="*/ 461 w 1353"/>
                <a:gd name="T5" fmla="*/ 528 h 528"/>
                <a:gd name="T6" fmla="*/ 1295 w 1353"/>
                <a:gd name="T7" fmla="*/ 365 h 528"/>
                <a:gd name="T8" fmla="*/ 1353 w 1353"/>
                <a:gd name="T9" fmla="*/ 58 h 528"/>
              </a:gdLst>
              <a:ahLst/>
              <a:cxnLst>
                <a:cxn ang="0">
                  <a:pos x="T0" y="T1"/>
                </a:cxn>
                <a:cxn ang="0">
                  <a:pos x="T2" y="T3"/>
                </a:cxn>
                <a:cxn ang="0">
                  <a:pos x="T4" y="T5"/>
                </a:cxn>
                <a:cxn ang="0">
                  <a:pos x="T6" y="T7"/>
                </a:cxn>
                <a:cxn ang="0">
                  <a:pos x="T8" y="T9"/>
                </a:cxn>
              </a:cxnLst>
              <a:rect l="0" t="0" r="r" b="b"/>
              <a:pathLst>
                <a:path w="1353" h="528">
                  <a:moveTo>
                    <a:pt x="206" y="0"/>
                  </a:moveTo>
                  <a:lnTo>
                    <a:pt x="0" y="270"/>
                  </a:lnTo>
                  <a:lnTo>
                    <a:pt x="461" y="528"/>
                  </a:lnTo>
                  <a:lnTo>
                    <a:pt x="1295" y="365"/>
                  </a:lnTo>
                  <a:lnTo>
                    <a:pt x="1353" y="58"/>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Oval 9"/>
            <p:cNvSpPr>
              <a:spLocks noChangeArrowheads="1"/>
            </p:cNvSpPr>
            <p:nvPr/>
          </p:nvSpPr>
          <p:spPr bwMode="auto">
            <a:xfrm>
              <a:off x="2628900" y="3019425"/>
              <a:ext cx="90488" cy="889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0"/>
            <p:cNvSpPr>
              <a:spLocks noChangeArrowheads="1"/>
            </p:cNvSpPr>
            <p:nvPr/>
          </p:nvSpPr>
          <p:spPr bwMode="auto">
            <a:xfrm>
              <a:off x="2620963" y="3260725"/>
              <a:ext cx="90487" cy="88900"/>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1"/>
            <p:cNvSpPr>
              <a:spLocks noChangeShapeType="1"/>
            </p:cNvSpPr>
            <p:nvPr/>
          </p:nvSpPr>
          <p:spPr bwMode="auto">
            <a:xfrm flipH="1" flipV="1">
              <a:off x="1978025" y="3121025"/>
              <a:ext cx="120650" cy="79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Oval 12"/>
            <p:cNvSpPr>
              <a:spLocks noChangeArrowheads="1"/>
            </p:cNvSpPr>
            <p:nvPr/>
          </p:nvSpPr>
          <p:spPr bwMode="auto">
            <a:xfrm>
              <a:off x="2078038" y="3089275"/>
              <a:ext cx="88900" cy="904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3"/>
            <p:cNvSpPr>
              <a:spLocks noChangeShapeType="1"/>
            </p:cNvSpPr>
            <p:nvPr/>
          </p:nvSpPr>
          <p:spPr bwMode="auto">
            <a:xfrm flipH="1" flipV="1">
              <a:off x="1792288" y="3422650"/>
              <a:ext cx="122237" cy="63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14"/>
            <p:cNvSpPr>
              <a:spLocks noChangeShapeType="1"/>
            </p:cNvSpPr>
            <p:nvPr/>
          </p:nvSpPr>
          <p:spPr bwMode="auto">
            <a:xfrm flipH="1">
              <a:off x="1868488" y="3402013"/>
              <a:ext cx="44450" cy="1476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15"/>
            <p:cNvSpPr>
              <a:spLocks noChangeShapeType="1"/>
            </p:cNvSpPr>
            <p:nvPr/>
          </p:nvSpPr>
          <p:spPr bwMode="auto">
            <a:xfrm>
              <a:off x="2417763" y="3695700"/>
              <a:ext cx="12700" cy="1539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16"/>
            <p:cNvSpPr>
              <a:spLocks noChangeShapeType="1"/>
            </p:cNvSpPr>
            <p:nvPr/>
          </p:nvSpPr>
          <p:spPr bwMode="auto">
            <a:xfrm flipH="1">
              <a:off x="2290763" y="3695700"/>
              <a:ext cx="107950" cy="650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17"/>
            <p:cNvSpPr>
              <a:spLocks noChangeShapeType="1"/>
            </p:cNvSpPr>
            <p:nvPr/>
          </p:nvSpPr>
          <p:spPr bwMode="auto">
            <a:xfrm>
              <a:off x="3268663" y="3517900"/>
              <a:ext cx="82550" cy="127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18"/>
            <p:cNvSpPr>
              <a:spLocks noChangeShapeType="1"/>
            </p:cNvSpPr>
            <p:nvPr/>
          </p:nvSpPr>
          <p:spPr bwMode="auto">
            <a:xfrm>
              <a:off x="3365500" y="3203575"/>
              <a:ext cx="101600" cy="190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Oval 19"/>
            <p:cNvSpPr>
              <a:spLocks noChangeArrowheads="1"/>
            </p:cNvSpPr>
            <p:nvPr/>
          </p:nvSpPr>
          <p:spPr bwMode="auto">
            <a:xfrm>
              <a:off x="2365375" y="3640138"/>
              <a:ext cx="90488"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Oval 20"/>
            <p:cNvSpPr>
              <a:spLocks noChangeArrowheads="1"/>
            </p:cNvSpPr>
            <p:nvPr/>
          </p:nvSpPr>
          <p:spPr bwMode="auto">
            <a:xfrm>
              <a:off x="1866900" y="3371850"/>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Oval 21"/>
            <p:cNvSpPr>
              <a:spLocks noChangeArrowheads="1"/>
            </p:cNvSpPr>
            <p:nvPr/>
          </p:nvSpPr>
          <p:spPr bwMode="auto">
            <a:xfrm>
              <a:off x="3228975" y="3467100"/>
              <a:ext cx="90488"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22"/>
            <p:cNvSpPr>
              <a:spLocks noChangeArrowheads="1"/>
            </p:cNvSpPr>
            <p:nvPr/>
          </p:nvSpPr>
          <p:spPr bwMode="auto">
            <a:xfrm>
              <a:off x="3294063" y="3148013"/>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3"/>
            <p:cNvSpPr>
              <a:spLocks noChangeShapeType="1"/>
            </p:cNvSpPr>
            <p:nvPr/>
          </p:nvSpPr>
          <p:spPr bwMode="auto">
            <a:xfrm flipV="1">
              <a:off x="2667000" y="3055938"/>
              <a:ext cx="4763" cy="247650"/>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 name="组合 31"/>
          <p:cNvGrpSpPr/>
          <p:nvPr/>
        </p:nvGrpSpPr>
        <p:grpSpPr>
          <a:xfrm rot="1300826">
            <a:off x="5796136" y="4498882"/>
            <a:ext cx="1674812" cy="836613"/>
            <a:chOff x="1792288" y="3013075"/>
            <a:chExt cx="1674812" cy="836613"/>
          </a:xfrm>
        </p:grpSpPr>
        <p:sp>
          <p:nvSpPr>
            <p:cNvPr id="33" name="Freeform 4"/>
            <p:cNvSpPr>
              <a:spLocks/>
            </p:cNvSpPr>
            <p:nvPr/>
          </p:nvSpPr>
          <p:spPr bwMode="auto">
            <a:xfrm>
              <a:off x="1903413" y="3055938"/>
              <a:ext cx="769937" cy="614362"/>
            </a:xfrm>
            <a:custGeom>
              <a:avLst/>
              <a:gdLst>
                <a:gd name="T0" fmla="*/ 0 w 722"/>
                <a:gd name="T1" fmla="*/ 331 h 576"/>
                <a:gd name="T2" fmla="*/ 722 w 722"/>
                <a:gd name="T3" fmla="*/ 0 h 576"/>
                <a:gd name="T4" fmla="*/ 465 w 722"/>
                <a:gd name="T5" fmla="*/ 576 h 576"/>
              </a:gdLst>
              <a:ahLst/>
              <a:cxnLst>
                <a:cxn ang="0">
                  <a:pos x="T0" y="T1"/>
                </a:cxn>
                <a:cxn ang="0">
                  <a:pos x="T2" y="T3"/>
                </a:cxn>
                <a:cxn ang="0">
                  <a:pos x="T4" y="T5"/>
                </a:cxn>
              </a:cxnLst>
              <a:rect l="0" t="0" r="r" b="b"/>
              <a:pathLst>
                <a:path w="722" h="576">
                  <a:moveTo>
                    <a:pt x="0" y="331"/>
                  </a:moveTo>
                  <a:lnTo>
                    <a:pt x="722" y="0"/>
                  </a:lnTo>
                  <a:lnTo>
                    <a:pt x="465" y="576"/>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Freeform 5"/>
            <p:cNvSpPr>
              <a:spLocks/>
            </p:cNvSpPr>
            <p:nvPr/>
          </p:nvSpPr>
          <p:spPr bwMode="auto">
            <a:xfrm rot="21229789">
              <a:off x="2706688" y="3022600"/>
              <a:ext cx="549275" cy="517525"/>
            </a:xfrm>
            <a:custGeom>
              <a:avLst/>
              <a:gdLst>
                <a:gd name="T0" fmla="*/ 0 w 516"/>
                <a:gd name="T1" fmla="*/ 0 h 486"/>
                <a:gd name="T2" fmla="*/ 516 w 516"/>
                <a:gd name="T3" fmla="*/ 486 h 486"/>
              </a:gdLst>
              <a:ahLst/>
              <a:cxnLst>
                <a:cxn ang="0">
                  <a:pos x="T0" y="T1"/>
                </a:cxn>
                <a:cxn ang="0">
                  <a:pos x="T2" y="T3"/>
                </a:cxn>
              </a:cxnLst>
              <a:rect l="0" t="0" r="r" b="b"/>
              <a:pathLst>
                <a:path w="516" h="486">
                  <a:moveTo>
                    <a:pt x="0" y="0"/>
                  </a:moveTo>
                  <a:cubicBezTo>
                    <a:pt x="0" y="0"/>
                    <a:pt x="258" y="243"/>
                    <a:pt x="516" y="486"/>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6"/>
            <p:cNvSpPr>
              <a:spLocks noChangeShapeType="1"/>
            </p:cNvSpPr>
            <p:nvPr/>
          </p:nvSpPr>
          <p:spPr bwMode="auto">
            <a:xfrm rot="21229789" flipH="1">
              <a:off x="2105025" y="3073400"/>
              <a:ext cx="569913" cy="317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7"/>
            <p:cNvSpPr>
              <a:spLocks noChangeShapeType="1"/>
            </p:cNvSpPr>
            <p:nvPr/>
          </p:nvSpPr>
          <p:spPr bwMode="auto">
            <a:xfrm rot="21229789">
              <a:off x="2687638" y="3013075"/>
              <a:ext cx="639762" cy="1984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Freeform 8"/>
            <p:cNvSpPr>
              <a:spLocks/>
            </p:cNvSpPr>
            <p:nvPr/>
          </p:nvSpPr>
          <p:spPr bwMode="auto">
            <a:xfrm>
              <a:off x="1900238" y="3119438"/>
              <a:ext cx="1443037" cy="563562"/>
            </a:xfrm>
            <a:custGeom>
              <a:avLst/>
              <a:gdLst>
                <a:gd name="T0" fmla="*/ 206 w 1353"/>
                <a:gd name="T1" fmla="*/ 0 h 528"/>
                <a:gd name="T2" fmla="*/ 0 w 1353"/>
                <a:gd name="T3" fmla="*/ 270 h 528"/>
                <a:gd name="T4" fmla="*/ 461 w 1353"/>
                <a:gd name="T5" fmla="*/ 528 h 528"/>
                <a:gd name="T6" fmla="*/ 1295 w 1353"/>
                <a:gd name="T7" fmla="*/ 365 h 528"/>
                <a:gd name="T8" fmla="*/ 1353 w 1353"/>
                <a:gd name="T9" fmla="*/ 58 h 528"/>
              </a:gdLst>
              <a:ahLst/>
              <a:cxnLst>
                <a:cxn ang="0">
                  <a:pos x="T0" y="T1"/>
                </a:cxn>
                <a:cxn ang="0">
                  <a:pos x="T2" y="T3"/>
                </a:cxn>
                <a:cxn ang="0">
                  <a:pos x="T4" y="T5"/>
                </a:cxn>
                <a:cxn ang="0">
                  <a:pos x="T6" y="T7"/>
                </a:cxn>
                <a:cxn ang="0">
                  <a:pos x="T8" y="T9"/>
                </a:cxn>
              </a:cxnLst>
              <a:rect l="0" t="0" r="r" b="b"/>
              <a:pathLst>
                <a:path w="1353" h="528">
                  <a:moveTo>
                    <a:pt x="206" y="0"/>
                  </a:moveTo>
                  <a:lnTo>
                    <a:pt x="0" y="270"/>
                  </a:lnTo>
                  <a:lnTo>
                    <a:pt x="461" y="528"/>
                  </a:lnTo>
                  <a:lnTo>
                    <a:pt x="1295" y="365"/>
                  </a:lnTo>
                  <a:lnTo>
                    <a:pt x="1353" y="58"/>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Oval 9"/>
            <p:cNvSpPr>
              <a:spLocks noChangeArrowheads="1"/>
            </p:cNvSpPr>
            <p:nvPr/>
          </p:nvSpPr>
          <p:spPr bwMode="auto">
            <a:xfrm>
              <a:off x="2628900" y="3019425"/>
              <a:ext cx="90488" cy="889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Oval 10"/>
            <p:cNvSpPr>
              <a:spLocks noChangeArrowheads="1"/>
            </p:cNvSpPr>
            <p:nvPr/>
          </p:nvSpPr>
          <p:spPr bwMode="auto">
            <a:xfrm>
              <a:off x="2620963" y="3260725"/>
              <a:ext cx="90487" cy="88900"/>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11"/>
            <p:cNvSpPr>
              <a:spLocks noChangeShapeType="1"/>
            </p:cNvSpPr>
            <p:nvPr/>
          </p:nvSpPr>
          <p:spPr bwMode="auto">
            <a:xfrm flipH="1" flipV="1">
              <a:off x="1978025" y="3121025"/>
              <a:ext cx="120650" cy="79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Oval 12"/>
            <p:cNvSpPr>
              <a:spLocks noChangeArrowheads="1"/>
            </p:cNvSpPr>
            <p:nvPr/>
          </p:nvSpPr>
          <p:spPr bwMode="auto">
            <a:xfrm>
              <a:off x="2078038" y="3089275"/>
              <a:ext cx="88900" cy="904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13"/>
            <p:cNvSpPr>
              <a:spLocks noChangeShapeType="1"/>
            </p:cNvSpPr>
            <p:nvPr/>
          </p:nvSpPr>
          <p:spPr bwMode="auto">
            <a:xfrm flipH="1" flipV="1">
              <a:off x="1792288" y="3422650"/>
              <a:ext cx="122237" cy="63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4"/>
            <p:cNvSpPr>
              <a:spLocks noChangeShapeType="1"/>
            </p:cNvSpPr>
            <p:nvPr/>
          </p:nvSpPr>
          <p:spPr bwMode="auto">
            <a:xfrm flipH="1">
              <a:off x="1868488" y="3402013"/>
              <a:ext cx="44450" cy="1476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5"/>
            <p:cNvSpPr>
              <a:spLocks noChangeShapeType="1"/>
            </p:cNvSpPr>
            <p:nvPr/>
          </p:nvSpPr>
          <p:spPr bwMode="auto">
            <a:xfrm>
              <a:off x="2417763" y="3695700"/>
              <a:ext cx="12700" cy="1539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6"/>
            <p:cNvSpPr>
              <a:spLocks noChangeShapeType="1"/>
            </p:cNvSpPr>
            <p:nvPr/>
          </p:nvSpPr>
          <p:spPr bwMode="auto">
            <a:xfrm flipH="1">
              <a:off x="2290763" y="3695700"/>
              <a:ext cx="107950" cy="650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17"/>
            <p:cNvSpPr>
              <a:spLocks noChangeShapeType="1"/>
            </p:cNvSpPr>
            <p:nvPr/>
          </p:nvSpPr>
          <p:spPr bwMode="auto">
            <a:xfrm>
              <a:off x="3268663" y="3517900"/>
              <a:ext cx="82550" cy="127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18"/>
            <p:cNvSpPr>
              <a:spLocks noChangeShapeType="1"/>
            </p:cNvSpPr>
            <p:nvPr/>
          </p:nvSpPr>
          <p:spPr bwMode="auto">
            <a:xfrm>
              <a:off x="3365500" y="3203575"/>
              <a:ext cx="101600" cy="190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Oval 19"/>
            <p:cNvSpPr>
              <a:spLocks noChangeArrowheads="1"/>
            </p:cNvSpPr>
            <p:nvPr/>
          </p:nvSpPr>
          <p:spPr bwMode="auto">
            <a:xfrm>
              <a:off x="2365375" y="3640138"/>
              <a:ext cx="90488"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Oval 20"/>
            <p:cNvSpPr>
              <a:spLocks noChangeArrowheads="1"/>
            </p:cNvSpPr>
            <p:nvPr/>
          </p:nvSpPr>
          <p:spPr bwMode="auto">
            <a:xfrm>
              <a:off x="1866900" y="3371850"/>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Oval 21"/>
            <p:cNvSpPr>
              <a:spLocks noChangeArrowheads="1"/>
            </p:cNvSpPr>
            <p:nvPr/>
          </p:nvSpPr>
          <p:spPr bwMode="auto">
            <a:xfrm>
              <a:off x="3228975" y="3467100"/>
              <a:ext cx="90488"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Oval 22"/>
            <p:cNvSpPr>
              <a:spLocks noChangeArrowheads="1"/>
            </p:cNvSpPr>
            <p:nvPr/>
          </p:nvSpPr>
          <p:spPr bwMode="auto">
            <a:xfrm>
              <a:off x="3294063" y="3148013"/>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23"/>
            <p:cNvSpPr>
              <a:spLocks noChangeShapeType="1"/>
            </p:cNvSpPr>
            <p:nvPr/>
          </p:nvSpPr>
          <p:spPr bwMode="auto">
            <a:xfrm flipV="1">
              <a:off x="2667000" y="3055938"/>
              <a:ext cx="4763" cy="247650"/>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3" name="TextBox 5"/>
          <p:cNvSpPr txBox="1"/>
          <p:nvPr/>
        </p:nvSpPr>
        <p:spPr>
          <a:xfrm>
            <a:off x="368936" y="4291944"/>
            <a:ext cx="637728" cy="1200329"/>
          </a:xfrm>
          <a:prstGeom prst="rect">
            <a:avLst/>
          </a:prstGeom>
          <a:solidFill>
            <a:schemeClr val="bg1"/>
          </a:solidFill>
        </p:spPr>
        <p:txBody>
          <a:bodyPr wrap="square" rtlCol="0">
            <a:spAutoFit/>
          </a:bodyPr>
          <a:lstStyle/>
          <a:p>
            <a:pPr algn="ctr"/>
            <a:r>
              <a:rPr lang="zh-CN" altLang="en-US" sz="2400" dirty="0"/>
              <a:t>源网格</a:t>
            </a:r>
          </a:p>
        </p:txBody>
      </p:sp>
      <p:sp>
        <p:nvSpPr>
          <p:cNvPr id="54" name="TextBox 5"/>
          <p:cNvSpPr txBox="1"/>
          <p:nvPr/>
        </p:nvSpPr>
        <p:spPr>
          <a:xfrm>
            <a:off x="8005802" y="3952971"/>
            <a:ext cx="637728" cy="1569660"/>
          </a:xfrm>
          <a:prstGeom prst="rect">
            <a:avLst/>
          </a:prstGeom>
          <a:solidFill>
            <a:schemeClr val="bg1"/>
          </a:solidFill>
        </p:spPr>
        <p:txBody>
          <a:bodyPr wrap="square" rtlCol="0">
            <a:spAutoFit/>
          </a:bodyPr>
          <a:lstStyle/>
          <a:p>
            <a:pPr algn="ctr"/>
            <a:r>
              <a:rPr lang="zh-CN" altLang="en-US" sz="2400" dirty="0"/>
              <a:t>目标网格</a:t>
            </a:r>
          </a:p>
        </p:txBody>
      </p:sp>
      <p:graphicFrame>
        <p:nvGraphicFramePr>
          <p:cNvPr id="55" name="Object 14"/>
          <p:cNvGraphicFramePr>
            <a:graphicFrameLocks noChangeAspect="1"/>
          </p:cNvGraphicFramePr>
          <p:nvPr>
            <p:extLst>
              <p:ext uri="{D42A27DB-BD31-4B8C-83A1-F6EECF244321}">
                <p14:modId xmlns:p14="http://schemas.microsoft.com/office/powerpoint/2010/main" val="4222253264"/>
              </p:ext>
            </p:extLst>
          </p:nvPr>
        </p:nvGraphicFramePr>
        <p:xfrm>
          <a:off x="1602660" y="3991520"/>
          <a:ext cx="377825" cy="552450"/>
        </p:xfrm>
        <a:graphic>
          <a:graphicData uri="http://schemas.openxmlformats.org/presentationml/2006/ole">
            <mc:AlternateContent xmlns:mc="http://schemas.openxmlformats.org/markup-compatibility/2006">
              <mc:Choice xmlns:v="urn:schemas-microsoft-com:vml" Requires="v">
                <p:oleObj spid="_x0000_s58524" name="Equation" r:id="rId6" imgW="164880" imgH="241200" progId="Equation.DSMT4">
                  <p:embed/>
                </p:oleObj>
              </mc:Choice>
              <mc:Fallback>
                <p:oleObj name="Equation" r:id="rId6" imgW="164880" imgH="241200" progId="Equation.DSMT4">
                  <p:embed/>
                  <p:pic>
                    <p:nvPicPr>
                      <p:cNvPr id="0" name=""/>
                      <p:cNvPicPr>
                        <a:picLocks noChangeAspect="1" noChangeArrowheads="1"/>
                      </p:cNvPicPr>
                      <p:nvPr/>
                    </p:nvPicPr>
                    <p:blipFill>
                      <a:blip r:embed="rId7"/>
                      <a:srcRect/>
                      <a:stretch>
                        <a:fillRect/>
                      </a:stretch>
                    </p:blipFill>
                    <p:spPr bwMode="auto">
                      <a:xfrm>
                        <a:off x="1602660" y="3991520"/>
                        <a:ext cx="377825"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 name="Object 14"/>
          <p:cNvGraphicFramePr>
            <a:graphicFrameLocks noChangeAspect="1"/>
          </p:cNvGraphicFramePr>
          <p:nvPr>
            <p:extLst>
              <p:ext uri="{D42A27DB-BD31-4B8C-83A1-F6EECF244321}">
                <p14:modId xmlns:p14="http://schemas.microsoft.com/office/powerpoint/2010/main" val="527780612"/>
              </p:ext>
            </p:extLst>
          </p:nvPr>
        </p:nvGraphicFramePr>
        <p:xfrm>
          <a:off x="6848475" y="4019550"/>
          <a:ext cx="349250" cy="552450"/>
        </p:xfrm>
        <a:graphic>
          <a:graphicData uri="http://schemas.openxmlformats.org/presentationml/2006/ole">
            <mc:AlternateContent xmlns:mc="http://schemas.openxmlformats.org/markup-compatibility/2006">
              <mc:Choice xmlns:v="urn:schemas-microsoft-com:vml" Requires="v">
                <p:oleObj spid="_x0000_s58525" name="Equation" r:id="rId8" imgW="152280" imgH="241200" progId="Equation.DSMT4">
                  <p:embed/>
                </p:oleObj>
              </mc:Choice>
              <mc:Fallback>
                <p:oleObj name="Equation" r:id="rId8" imgW="152280" imgH="241200" progId="Equation.DSMT4">
                  <p:embed/>
                  <p:pic>
                    <p:nvPicPr>
                      <p:cNvPr id="0" name=""/>
                      <p:cNvPicPr>
                        <a:picLocks noChangeAspect="1" noChangeArrowheads="1"/>
                      </p:cNvPicPr>
                      <p:nvPr/>
                    </p:nvPicPr>
                    <p:blipFill>
                      <a:blip r:embed="rId9"/>
                      <a:srcRect/>
                      <a:stretch>
                        <a:fillRect/>
                      </a:stretch>
                    </p:blipFill>
                    <p:spPr bwMode="auto">
                      <a:xfrm>
                        <a:off x="6848475" y="4019550"/>
                        <a:ext cx="349250"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7" name="图片 56"/>
          <p:cNvPicPr>
            <a:picLocks noChangeAspect="1"/>
          </p:cNvPicPr>
          <p:nvPr/>
        </p:nvPicPr>
        <p:blipFill>
          <a:blip r:embed="rId10"/>
          <a:stretch>
            <a:fillRect/>
          </a:stretch>
        </p:blipFill>
        <p:spPr>
          <a:xfrm>
            <a:off x="3235502" y="4871419"/>
            <a:ext cx="2118042" cy="1702096"/>
          </a:xfrm>
          <a:prstGeom prst="rect">
            <a:avLst/>
          </a:prstGeom>
        </p:spPr>
      </p:pic>
      <p:cxnSp>
        <p:nvCxnSpPr>
          <p:cNvPr id="59" name="直接箭头连接符 58"/>
          <p:cNvCxnSpPr/>
          <p:nvPr/>
        </p:nvCxnSpPr>
        <p:spPr>
          <a:xfrm>
            <a:off x="3019558" y="4857658"/>
            <a:ext cx="261980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60" name="Object 14"/>
          <p:cNvGraphicFramePr>
            <a:graphicFrameLocks noChangeAspect="1"/>
          </p:cNvGraphicFramePr>
          <p:nvPr>
            <p:extLst>
              <p:ext uri="{D42A27DB-BD31-4B8C-83A1-F6EECF244321}">
                <p14:modId xmlns:p14="http://schemas.microsoft.com/office/powerpoint/2010/main" val="823150317"/>
              </p:ext>
            </p:extLst>
          </p:nvPr>
        </p:nvGraphicFramePr>
        <p:xfrm>
          <a:off x="3548348" y="4345465"/>
          <a:ext cx="1425575" cy="552450"/>
        </p:xfrm>
        <a:graphic>
          <a:graphicData uri="http://schemas.openxmlformats.org/presentationml/2006/ole">
            <mc:AlternateContent xmlns:mc="http://schemas.openxmlformats.org/markup-compatibility/2006">
              <mc:Choice xmlns:v="urn:schemas-microsoft-com:vml" Requires="v">
                <p:oleObj spid="_x0000_s58526" name="Equation" r:id="rId11" imgW="622080" imgH="241200" progId="Equation.DSMT4">
                  <p:embed/>
                </p:oleObj>
              </mc:Choice>
              <mc:Fallback>
                <p:oleObj name="Equation" r:id="rId11" imgW="622080" imgH="241200" progId="Equation.DSMT4">
                  <p:embed/>
                  <p:pic>
                    <p:nvPicPr>
                      <p:cNvPr id="0" name=""/>
                      <p:cNvPicPr>
                        <a:picLocks noChangeAspect="1" noChangeArrowheads="1"/>
                      </p:cNvPicPr>
                      <p:nvPr/>
                    </p:nvPicPr>
                    <p:blipFill>
                      <a:blip r:embed="rId12"/>
                      <a:srcRect/>
                      <a:stretch>
                        <a:fillRect/>
                      </a:stretch>
                    </p:blipFill>
                    <p:spPr bwMode="auto">
                      <a:xfrm>
                        <a:off x="3548348" y="4345465"/>
                        <a:ext cx="1425575"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14"/>
          <p:cNvGraphicFramePr>
            <a:graphicFrameLocks noChangeAspect="1"/>
          </p:cNvGraphicFramePr>
          <p:nvPr>
            <p:extLst>
              <p:ext uri="{D42A27DB-BD31-4B8C-83A1-F6EECF244321}">
                <p14:modId xmlns:p14="http://schemas.microsoft.com/office/powerpoint/2010/main" val="1653593868"/>
              </p:ext>
            </p:extLst>
          </p:nvPr>
        </p:nvGraphicFramePr>
        <p:xfrm>
          <a:off x="4985843" y="6039407"/>
          <a:ext cx="3259138" cy="581025"/>
        </p:xfrm>
        <a:graphic>
          <a:graphicData uri="http://schemas.openxmlformats.org/presentationml/2006/ole">
            <mc:AlternateContent xmlns:mc="http://schemas.openxmlformats.org/markup-compatibility/2006">
              <mc:Choice xmlns:v="urn:schemas-microsoft-com:vml" Requires="v">
                <p:oleObj spid="_x0000_s58527" name="Equation" r:id="rId13" imgW="1422360" imgH="253800" progId="Equation.DSMT4">
                  <p:embed/>
                </p:oleObj>
              </mc:Choice>
              <mc:Fallback>
                <p:oleObj name="Equation" r:id="rId13" imgW="1422360" imgH="253800" progId="Equation.DSMT4">
                  <p:embed/>
                  <p:pic>
                    <p:nvPicPr>
                      <p:cNvPr id="0" name=""/>
                      <p:cNvPicPr>
                        <a:picLocks noChangeAspect="1" noChangeArrowheads="1"/>
                      </p:cNvPicPr>
                      <p:nvPr/>
                    </p:nvPicPr>
                    <p:blipFill>
                      <a:blip r:embed="rId14"/>
                      <a:srcRect/>
                      <a:stretch>
                        <a:fillRect/>
                      </a:stretch>
                    </p:blipFill>
                    <p:spPr bwMode="auto">
                      <a:xfrm>
                        <a:off x="4985843" y="6039407"/>
                        <a:ext cx="3259138"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401050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7.2</a:t>
            </a:r>
            <a:r>
              <a:rPr kumimoji="1" lang="zh-CN" altLang="en-US" b="1" dirty="0"/>
              <a:t> 方法</a:t>
            </a:r>
            <a:endParaRPr lang="zh-CN" altLang="en-US" dirty="0"/>
          </a:p>
        </p:txBody>
      </p:sp>
      <p:sp>
        <p:nvSpPr>
          <p:cNvPr id="3" name="内容占位符 2"/>
          <p:cNvSpPr>
            <a:spLocks noGrp="1"/>
          </p:cNvSpPr>
          <p:nvPr>
            <p:ph idx="1"/>
          </p:nvPr>
        </p:nvSpPr>
        <p:spPr>
          <a:xfrm>
            <a:off x="457200" y="1600200"/>
            <a:ext cx="8435280" cy="4525963"/>
          </a:xfrm>
        </p:spPr>
        <p:txBody>
          <a:bodyPr/>
          <a:lstStyle/>
          <a:p>
            <a:r>
              <a:rPr lang="en-US" altLang="zh-CN" b="1" dirty="0"/>
              <a:t>7.2.2 </a:t>
            </a:r>
            <a:r>
              <a:rPr lang="zh-CN" altLang="en-US" b="1" dirty="0"/>
              <a:t>基于微分坐标的网格形变</a:t>
            </a:r>
            <a:endParaRPr lang="en-US" altLang="zh-CN" b="1" dirty="0"/>
          </a:p>
          <a:p>
            <a:pPr lvl="1"/>
            <a:r>
              <a:rPr lang="zh-CN" altLang="en-US" b="1" dirty="0"/>
              <a:t>拉普拉斯形状插值</a:t>
            </a:r>
            <a:endParaRPr lang="en-US" altLang="zh-CN" b="1" dirty="0"/>
          </a:p>
          <a:p>
            <a:pPr lvl="2"/>
            <a:r>
              <a:rPr lang="zh-CN" altLang="en-US" dirty="0"/>
              <a:t>结果</a:t>
            </a:r>
            <a:endParaRPr lang="en-US" altLang="zh-CN" dirty="0"/>
          </a:p>
          <a:p>
            <a:pPr lvl="3"/>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123</a:t>
            </a:fld>
            <a:endParaRPr lang="zh-CN" altLang="en-US"/>
          </a:p>
        </p:txBody>
      </p:sp>
      <p:pic>
        <p:nvPicPr>
          <p:cNvPr id="6" name="图片 5"/>
          <p:cNvPicPr>
            <a:picLocks noChangeAspect="1"/>
          </p:cNvPicPr>
          <p:nvPr/>
        </p:nvPicPr>
        <p:blipFill>
          <a:blip r:embed="rId3"/>
          <a:stretch>
            <a:fillRect/>
          </a:stretch>
        </p:blipFill>
        <p:spPr>
          <a:xfrm>
            <a:off x="1403648" y="3214240"/>
            <a:ext cx="6103653" cy="3643760"/>
          </a:xfrm>
          <a:prstGeom prst="rect">
            <a:avLst/>
          </a:prstGeom>
        </p:spPr>
      </p:pic>
      <p:sp>
        <p:nvSpPr>
          <p:cNvPr id="7" name="TextBox 5"/>
          <p:cNvSpPr txBox="1"/>
          <p:nvPr/>
        </p:nvSpPr>
        <p:spPr>
          <a:xfrm>
            <a:off x="5868144" y="3214240"/>
            <a:ext cx="2050584" cy="461665"/>
          </a:xfrm>
          <a:prstGeom prst="rect">
            <a:avLst/>
          </a:prstGeom>
          <a:solidFill>
            <a:schemeClr val="bg1"/>
          </a:solidFill>
        </p:spPr>
        <p:txBody>
          <a:bodyPr wrap="square" rtlCol="0">
            <a:spAutoFit/>
          </a:bodyPr>
          <a:lstStyle/>
          <a:p>
            <a:pPr algn="ctr"/>
            <a:r>
              <a:rPr lang="zh-CN" altLang="en-US" sz="2400" dirty="0"/>
              <a:t>顶点线性插值</a:t>
            </a:r>
          </a:p>
        </p:txBody>
      </p:sp>
      <p:sp>
        <p:nvSpPr>
          <p:cNvPr id="8" name="TextBox 5"/>
          <p:cNvSpPr txBox="1"/>
          <p:nvPr/>
        </p:nvSpPr>
        <p:spPr>
          <a:xfrm>
            <a:off x="5902504" y="6020556"/>
            <a:ext cx="2016224" cy="461665"/>
          </a:xfrm>
          <a:prstGeom prst="rect">
            <a:avLst/>
          </a:prstGeom>
          <a:solidFill>
            <a:schemeClr val="bg1"/>
          </a:solidFill>
        </p:spPr>
        <p:txBody>
          <a:bodyPr wrap="square" rtlCol="0">
            <a:spAutoFit/>
          </a:bodyPr>
          <a:lstStyle/>
          <a:p>
            <a:pPr algn="ctr"/>
            <a:r>
              <a:rPr lang="zh-CN" altLang="en-US" sz="2400" dirty="0"/>
              <a:t>微分坐标插值</a:t>
            </a:r>
          </a:p>
        </p:txBody>
      </p:sp>
    </p:spTree>
    <p:extLst>
      <p:ext uri="{BB962C8B-B14F-4D97-AF65-F5344CB8AC3E}">
        <p14:creationId xmlns:p14="http://schemas.microsoft.com/office/powerpoint/2010/main" val="661505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References</a:t>
            </a:r>
            <a:endParaRPr lang="zh-CN" altLang="en-US" dirty="0"/>
          </a:p>
        </p:txBody>
      </p:sp>
      <p:sp>
        <p:nvSpPr>
          <p:cNvPr id="3" name="内容占位符 2"/>
          <p:cNvSpPr>
            <a:spLocks noGrp="1"/>
          </p:cNvSpPr>
          <p:nvPr>
            <p:ph idx="1"/>
          </p:nvPr>
        </p:nvSpPr>
        <p:spPr>
          <a:xfrm>
            <a:off x="457200" y="1600200"/>
            <a:ext cx="8507288" cy="4525963"/>
          </a:xfrm>
        </p:spPr>
        <p:txBody>
          <a:bodyPr>
            <a:normAutofit lnSpcReduction="10000"/>
          </a:bodyPr>
          <a:lstStyle/>
          <a:p>
            <a:r>
              <a:rPr lang="en-US" altLang="zh-CN" sz="1800" dirty="0"/>
              <a:t>Recent advances in </a:t>
            </a:r>
            <a:r>
              <a:rPr lang="en-US" altLang="zh-CN" sz="1800" dirty="0" err="1"/>
              <a:t>remeshing</a:t>
            </a:r>
            <a:r>
              <a:rPr lang="en-US" altLang="zh-CN" sz="1800" dirty="0"/>
              <a:t> of surfaces. P. </a:t>
            </a:r>
            <a:r>
              <a:rPr lang="en-US" altLang="zh-CN" sz="1800" dirty="0" err="1"/>
              <a:t>Alliez</a:t>
            </a:r>
            <a:r>
              <a:rPr lang="en-US" altLang="zh-CN" sz="1800" dirty="0"/>
              <a:t>., UCELLI G. </a:t>
            </a:r>
            <a:r>
              <a:rPr lang="en-US" altLang="zh-CN" sz="1800" dirty="0" err="1"/>
              <a:t>Ucelli</a:t>
            </a:r>
            <a:r>
              <a:rPr lang="en-US" altLang="zh-CN" sz="1800" dirty="0"/>
              <a:t>, C. </a:t>
            </a:r>
            <a:r>
              <a:rPr lang="en-US" altLang="zh-CN" sz="1800" dirty="0" err="1"/>
              <a:t>Gotsman</a:t>
            </a:r>
            <a:r>
              <a:rPr lang="en-US" altLang="zh-CN" sz="1800" dirty="0"/>
              <a:t>, M. </a:t>
            </a:r>
            <a:r>
              <a:rPr lang="en-US" altLang="zh-CN" sz="1800" dirty="0" err="1"/>
              <a:t>Attene</a:t>
            </a:r>
            <a:r>
              <a:rPr lang="en-US" altLang="zh-CN" sz="1800" dirty="0"/>
              <a:t>. In Shape Analysis and Structuring. Springer Berlin Heidelberg, 2008, pp. 53–82.</a:t>
            </a:r>
          </a:p>
          <a:p>
            <a:r>
              <a:rPr lang="en-US" altLang="zh-CN" sz="1800" dirty="0"/>
              <a:t>A signal processing approach to fair surface design. </a:t>
            </a:r>
            <a:r>
              <a:rPr lang="en-US" altLang="zh-CN" sz="1800" i="1" dirty="0" err="1"/>
              <a:t>Taubin</a:t>
            </a:r>
            <a:r>
              <a:rPr lang="en-US" altLang="zh-CN" sz="1800" i="1" dirty="0"/>
              <a:t>.</a:t>
            </a:r>
            <a:r>
              <a:rPr lang="en-US" altLang="zh-CN" sz="1800" dirty="0"/>
              <a:t> SIGGRAPH 1996</a:t>
            </a:r>
          </a:p>
          <a:p>
            <a:r>
              <a:rPr lang="en-US" altLang="zh-CN" sz="1800" dirty="0"/>
              <a:t>Implicit Fairing of Irregular Meshes using Diffusion and Curvature Flow. </a:t>
            </a:r>
            <a:r>
              <a:rPr lang="en-US" altLang="zh-CN" sz="1800" i="1" dirty="0" err="1"/>
              <a:t>Desbrun</a:t>
            </a:r>
            <a:r>
              <a:rPr lang="en-US" altLang="zh-CN" sz="1800" i="1" dirty="0"/>
              <a:t>, Meyer, Schroeder, Barr</a:t>
            </a:r>
            <a:r>
              <a:rPr lang="en-US" altLang="zh-CN" sz="1800" dirty="0"/>
              <a:t>. SIGGRAPH 1999.</a:t>
            </a:r>
          </a:p>
          <a:p>
            <a:r>
              <a:rPr lang="en-US" altLang="zh-CN" sz="1800" dirty="0"/>
              <a:t>An Intuitive Framework for Real-Time Freeform Modeling. </a:t>
            </a:r>
            <a:r>
              <a:rPr lang="en-US" altLang="zh-CN" sz="1800" i="1" dirty="0" err="1"/>
              <a:t>Botsch</a:t>
            </a:r>
            <a:r>
              <a:rPr lang="en-US" altLang="zh-CN" sz="1800" i="1" dirty="0"/>
              <a:t>, </a:t>
            </a:r>
            <a:r>
              <a:rPr lang="en-US" altLang="zh-CN" sz="1800" i="1" dirty="0" err="1"/>
              <a:t>Kobbelt</a:t>
            </a:r>
            <a:r>
              <a:rPr lang="en-US" altLang="zh-CN" sz="1800" dirty="0"/>
              <a:t>. SIGGRAPH 2004</a:t>
            </a:r>
          </a:p>
          <a:p>
            <a:r>
              <a:rPr lang="en-US" altLang="zh-CN" sz="1800" dirty="0"/>
              <a:t>Bilateral mesh </a:t>
            </a:r>
            <a:r>
              <a:rPr lang="en-US" altLang="zh-CN" sz="1800" dirty="0" err="1"/>
              <a:t>denoising</a:t>
            </a:r>
            <a:r>
              <a:rPr lang="en-US" altLang="zh-CN" sz="1800" dirty="0"/>
              <a:t>. </a:t>
            </a:r>
            <a:r>
              <a:rPr lang="en-US" altLang="zh-CN" sz="1800" i="1" dirty="0"/>
              <a:t>Fleishman, </a:t>
            </a:r>
            <a:r>
              <a:rPr lang="en-US" altLang="zh-CN" sz="1800" i="1" dirty="0" err="1"/>
              <a:t>Drori</a:t>
            </a:r>
            <a:r>
              <a:rPr lang="en-US" altLang="zh-CN" sz="1800" i="1" dirty="0"/>
              <a:t>, Cohen-Or. </a:t>
            </a:r>
            <a:r>
              <a:rPr lang="en-US" altLang="zh-CN" sz="1800" dirty="0"/>
              <a:t>SIGGRAPH 2003</a:t>
            </a:r>
          </a:p>
          <a:p>
            <a:r>
              <a:rPr lang="en-US" altLang="zh-CN" sz="1800" dirty="0"/>
              <a:t>Non-iterative feature preserving mesh smoothing. </a:t>
            </a:r>
            <a:r>
              <a:rPr lang="en-US" altLang="zh-CN" sz="1800" i="1" dirty="0"/>
              <a:t>Jones, Durand, </a:t>
            </a:r>
            <a:r>
              <a:rPr lang="en-US" altLang="zh-CN" sz="1800" i="1" dirty="0" err="1"/>
              <a:t>Desbrun</a:t>
            </a:r>
            <a:r>
              <a:rPr lang="en-US" altLang="zh-CN" sz="1800" i="1" dirty="0"/>
              <a:t>. </a:t>
            </a:r>
            <a:r>
              <a:rPr lang="en-US" altLang="zh-CN" sz="1800" dirty="0"/>
              <a:t>SIGGRAPH 2003</a:t>
            </a:r>
          </a:p>
          <a:p>
            <a:r>
              <a:rPr lang="en-US" altLang="zh-CN" sz="1800" dirty="0"/>
              <a:t>Surface simplification using quadratic error metrics. </a:t>
            </a:r>
            <a:r>
              <a:rPr lang="en-US" altLang="zh-CN" sz="1800" i="1" dirty="0"/>
              <a:t>M. Garland, P. </a:t>
            </a:r>
            <a:r>
              <a:rPr lang="en-US" altLang="zh-CN" sz="1800" i="1" dirty="0" err="1"/>
              <a:t>Heckbert</a:t>
            </a:r>
            <a:r>
              <a:rPr lang="en-US" altLang="zh-CN" sz="1800" dirty="0"/>
              <a:t>. SIGGRAPH 1997.</a:t>
            </a:r>
          </a:p>
          <a:p>
            <a:r>
              <a:rPr lang="en-US" altLang="zh-CN" sz="1800" dirty="0"/>
              <a:t>Quadrilateral mesh simplification. </a:t>
            </a:r>
            <a:r>
              <a:rPr lang="en-US" altLang="zh-CN" sz="1800" i="1" dirty="0"/>
              <a:t>J. Daniels, C. Silva, J. Shepherd, E. Cohen</a:t>
            </a:r>
            <a:r>
              <a:rPr lang="en-US" altLang="zh-CN" sz="1800" dirty="0"/>
              <a:t>. SIGGRAPH ASIA 2008.</a:t>
            </a:r>
          </a:p>
          <a:p>
            <a:endParaRPr lang="en-US" altLang="zh-CN" sz="1800" dirty="0"/>
          </a:p>
          <a:p>
            <a:endParaRPr lang="en-US" altLang="zh-CN" sz="1800" u="sng" dirty="0">
              <a:solidFill>
                <a:srgbClr val="0000CC"/>
              </a:solidFill>
            </a:endParaRPr>
          </a:p>
          <a:p>
            <a:endParaRPr lang="zh-CN" altLang="en-US" sz="18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124</a:t>
            </a:fld>
            <a:endParaRPr lang="zh-CN" altLang="en-US"/>
          </a:p>
        </p:txBody>
      </p:sp>
    </p:spTree>
    <p:extLst>
      <p:ext uri="{BB962C8B-B14F-4D97-AF65-F5344CB8AC3E}">
        <p14:creationId xmlns:p14="http://schemas.microsoft.com/office/powerpoint/2010/main" val="9569779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References</a:t>
            </a:r>
            <a:endParaRPr lang="zh-CN" altLang="en-US" dirty="0"/>
          </a:p>
        </p:txBody>
      </p:sp>
      <p:sp>
        <p:nvSpPr>
          <p:cNvPr id="3" name="内容占位符 2"/>
          <p:cNvSpPr>
            <a:spLocks noGrp="1"/>
          </p:cNvSpPr>
          <p:nvPr>
            <p:ph idx="1"/>
          </p:nvPr>
        </p:nvSpPr>
        <p:spPr>
          <a:xfrm>
            <a:off x="457200" y="1600199"/>
            <a:ext cx="8507288" cy="5121275"/>
          </a:xfrm>
        </p:spPr>
        <p:txBody>
          <a:bodyPr>
            <a:normAutofit/>
          </a:bodyPr>
          <a:lstStyle/>
          <a:p>
            <a:r>
              <a:rPr lang="en-US" altLang="zh-CN" sz="1800" dirty="0"/>
              <a:t>Isotropic surface </a:t>
            </a:r>
            <a:r>
              <a:rPr lang="en-US" altLang="zh-CN" sz="1800" dirty="0" err="1"/>
              <a:t>remeshing</a:t>
            </a:r>
            <a:r>
              <a:rPr lang="en-US" altLang="zh-CN" sz="1800" dirty="0"/>
              <a:t> using constrained </a:t>
            </a:r>
            <a:r>
              <a:rPr lang="en-US" altLang="zh-CN" sz="1800" dirty="0" err="1"/>
              <a:t>centroidal</a:t>
            </a:r>
            <a:r>
              <a:rPr lang="en-US" altLang="zh-CN" sz="1800" dirty="0"/>
              <a:t> Delaunay mesh.</a:t>
            </a:r>
            <a:r>
              <a:rPr lang="en-US" altLang="zh-CN" sz="1800" i="1" dirty="0"/>
              <a:t> Z. Chen, J. Cao, W. Wang. </a:t>
            </a:r>
            <a:r>
              <a:rPr lang="en-US" altLang="zh-CN" sz="1800" dirty="0"/>
              <a:t>Pacific Graphics 2012.</a:t>
            </a:r>
          </a:p>
          <a:p>
            <a:r>
              <a:rPr lang="en-US" altLang="zh-CN" sz="1800" dirty="0"/>
              <a:t>MAPS: Multiresolution Adaptive Parameterization of Surfaces </a:t>
            </a:r>
            <a:r>
              <a:rPr lang="en-US" altLang="zh-CN" sz="1800" i="1" dirty="0"/>
              <a:t>. Aaron W. F. Lee, </a:t>
            </a:r>
            <a:r>
              <a:rPr lang="en-US" altLang="zh-CN" sz="1800" i="1" dirty="0" err="1"/>
              <a:t>Wim</a:t>
            </a:r>
            <a:r>
              <a:rPr lang="en-US" altLang="zh-CN" sz="1800" i="1" dirty="0"/>
              <a:t> </a:t>
            </a:r>
            <a:r>
              <a:rPr lang="en-US" altLang="zh-CN" sz="1800" i="1" dirty="0" err="1"/>
              <a:t>Sweldens</a:t>
            </a:r>
            <a:r>
              <a:rPr lang="en-US" altLang="zh-CN" sz="1800" i="1" dirty="0"/>
              <a:t>, Peter </a:t>
            </a:r>
            <a:r>
              <a:rPr lang="en-US" altLang="zh-CN" sz="1800" i="1" dirty="0" err="1"/>
              <a:t>Schröder</a:t>
            </a:r>
            <a:r>
              <a:rPr lang="en-US" altLang="zh-CN" sz="1800" i="1" dirty="0"/>
              <a:t>, Lawrence </a:t>
            </a:r>
            <a:r>
              <a:rPr lang="en-US" altLang="zh-CN" sz="1800" i="1" dirty="0" err="1"/>
              <a:t>Cowsar</a:t>
            </a:r>
            <a:r>
              <a:rPr lang="en-US" altLang="zh-CN" sz="1800" i="1" dirty="0"/>
              <a:t>, David </a:t>
            </a:r>
            <a:r>
              <a:rPr lang="en-US" altLang="zh-CN" sz="1800" i="1" dirty="0" err="1"/>
              <a:t>Dobkin</a:t>
            </a:r>
            <a:r>
              <a:rPr lang="en-US" altLang="zh-CN" sz="1800" dirty="0"/>
              <a:t>. SIGGRAPH 1998. </a:t>
            </a:r>
          </a:p>
          <a:p>
            <a:r>
              <a:rPr lang="en-US" altLang="zh-CN" sz="1800" dirty="0"/>
              <a:t>Surface Parameterization via Aligning Optimal Local Flattening. </a:t>
            </a:r>
            <a:r>
              <a:rPr lang="en-US" altLang="zh-CN" sz="1800" i="1" dirty="0"/>
              <a:t>Z. Chen, L. Liu, Z. Zhang, G. Wang. </a:t>
            </a:r>
            <a:r>
              <a:rPr lang="en-US" altLang="zh-CN" sz="1800" dirty="0"/>
              <a:t>SPM 2007.</a:t>
            </a:r>
          </a:p>
          <a:p>
            <a:r>
              <a:rPr lang="en-US" altLang="zh-CN" sz="1800" dirty="0"/>
              <a:t>Multiresolution Mesh Morphing. </a:t>
            </a:r>
            <a:r>
              <a:rPr lang="en-US" altLang="zh-CN" sz="1800" i="1" dirty="0"/>
              <a:t>Aaron Lee, David </a:t>
            </a:r>
            <a:r>
              <a:rPr lang="en-US" altLang="zh-CN" sz="1800" i="1" dirty="0" err="1"/>
              <a:t>Dobkin</a:t>
            </a:r>
            <a:r>
              <a:rPr lang="en-US" altLang="zh-CN" sz="1800" i="1" dirty="0"/>
              <a:t>, </a:t>
            </a:r>
            <a:r>
              <a:rPr lang="en-US" altLang="zh-CN" sz="1800" i="1" dirty="0" err="1"/>
              <a:t>Wim</a:t>
            </a:r>
            <a:r>
              <a:rPr lang="en-US" altLang="zh-CN" sz="1800" i="1" dirty="0"/>
              <a:t> </a:t>
            </a:r>
            <a:r>
              <a:rPr lang="en-US" altLang="zh-CN" sz="1800" i="1" dirty="0" err="1"/>
              <a:t>Sweldens</a:t>
            </a:r>
            <a:r>
              <a:rPr lang="en-US" altLang="zh-CN" sz="1800" i="1" dirty="0"/>
              <a:t>, Peter </a:t>
            </a:r>
            <a:r>
              <a:rPr lang="en-US" altLang="zh-CN" sz="1800" i="1" dirty="0" err="1"/>
              <a:t>Schröder</a:t>
            </a:r>
            <a:r>
              <a:rPr lang="en-US" altLang="zh-CN" sz="1800" dirty="0"/>
              <a:t>. SIGGRAPH 1999.</a:t>
            </a:r>
          </a:p>
          <a:p>
            <a:r>
              <a:rPr lang="en-US" altLang="zh-CN" sz="1800" dirty="0"/>
              <a:t>Spanning Tree Seams for Reducing Parameterization Distortion of Triangulated Surfaces. </a:t>
            </a:r>
            <a:r>
              <a:rPr lang="en-US" altLang="zh-CN" sz="1800" i="1" dirty="0" err="1"/>
              <a:t>Alla</a:t>
            </a:r>
            <a:r>
              <a:rPr lang="en-US" altLang="zh-CN" sz="1800" i="1" dirty="0"/>
              <a:t> </a:t>
            </a:r>
            <a:r>
              <a:rPr lang="en-US" altLang="zh-CN" sz="1800" i="1" dirty="0" err="1"/>
              <a:t>Sheffer</a:t>
            </a:r>
            <a:r>
              <a:rPr lang="en-US" altLang="zh-CN" sz="1800" dirty="0"/>
              <a:t>. SMI 2002.</a:t>
            </a:r>
          </a:p>
          <a:p>
            <a:r>
              <a:rPr lang="en-US" altLang="zh-CN" sz="1800" dirty="0" err="1"/>
              <a:t>Seamester</a:t>
            </a:r>
            <a:r>
              <a:rPr lang="en-US" altLang="zh-CN" sz="1800" dirty="0"/>
              <a:t>: inconspicuous low-distortion texture seam layout. </a:t>
            </a:r>
            <a:r>
              <a:rPr lang="en-US" altLang="zh-CN" sz="1800" i="1" dirty="0" err="1"/>
              <a:t>Alla</a:t>
            </a:r>
            <a:r>
              <a:rPr lang="en-US" altLang="zh-CN" sz="1800" i="1" dirty="0"/>
              <a:t> </a:t>
            </a:r>
            <a:r>
              <a:rPr lang="en-US" altLang="zh-CN" sz="1800" i="1" dirty="0" err="1"/>
              <a:t>Sheffer</a:t>
            </a:r>
            <a:r>
              <a:rPr lang="en-US" altLang="zh-CN" sz="1800" i="1" dirty="0"/>
              <a:t>, John Hart. </a:t>
            </a:r>
            <a:r>
              <a:rPr lang="en-US" altLang="zh-CN" sz="1800" dirty="0"/>
              <a:t>VIS 2002. </a:t>
            </a:r>
          </a:p>
          <a:p>
            <a:r>
              <a:rPr lang="en-US" altLang="zh-CN" sz="1800" dirty="0"/>
              <a:t>Fundamentals of Spherical Parameterization for 3D Meshes. </a:t>
            </a:r>
            <a:r>
              <a:rPr lang="en-US" altLang="zh-CN" sz="1800" i="1" dirty="0"/>
              <a:t>Craig </a:t>
            </a:r>
            <a:r>
              <a:rPr lang="en-US" altLang="zh-CN" sz="1800" i="1" dirty="0" err="1"/>
              <a:t>Gotsman</a:t>
            </a:r>
            <a:r>
              <a:rPr lang="en-US" altLang="zh-CN" sz="1800" i="1" dirty="0"/>
              <a:t>, David </a:t>
            </a:r>
            <a:r>
              <a:rPr lang="en-US" altLang="zh-CN" sz="1800" i="1" dirty="0" err="1"/>
              <a:t>Gu</a:t>
            </a:r>
            <a:r>
              <a:rPr lang="en-US" altLang="zh-CN" sz="1800" i="1" dirty="0"/>
              <a:t>, </a:t>
            </a:r>
            <a:r>
              <a:rPr lang="en-US" altLang="zh-CN" sz="1800" i="1" dirty="0" err="1"/>
              <a:t>Alla</a:t>
            </a:r>
            <a:r>
              <a:rPr lang="en-US" altLang="zh-CN" sz="1800" i="1" dirty="0"/>
              <a:t> </a:t>
            </a:r>
            <a:r>
              <a:rPr lang="en-US" altLang="zh-CN" sz="1800" i="1" dirty="0" err="1"/>
              <a:t>Sheffer</a:t>
            </a:r>
            <a:r>
              <a:rPr lang="en-US" altLang="zh-CN" sz="1800" i="1" dirty="0"/>
              <a:t>. </a:t>
            </a:r>
            <a:r>
              <a:rPr lang="en-US" altLang="zh-CN" sz="1800" dirty="0"/>
              <a:t>SIGGRAPH 2003.</a:t>
            </a:r>
          </a:p>
          <a:p>
            <a:endParaRPr lang="en-US" altLang="zh-CN" sz="1800" dirty="0"/>
          </a:p>
          <a:p>
            <a:endParaRPr lang="en-US" altLang="zh-CN" sz="1800" b="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125</a:t>
            </a:fld>
            <a:endParaRPr lang="zh-CN" altLang="en-US"/>
          </a:p>
        </p:txBody>
      </p:sp>
    </p:spTree>
    <p:extLst>
      <p:ext uri="{BB962C8B-B14F-4D97-AF65-F5344CB8AC3E}">
        <p14:creationId xmlns:p14="http://schemas.microsoft.com/office/powerpoint/2010/main" val="22922841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References</a:t>
            </a:r>
            <a:endParaRPr lang="zh-CN" altLang="en-US" dirty="0"/>
          </a:p>
        </p:txBody>
      </p:sp>
      <p:sp>
        <p:nvSpPr>
          <p:cNvPr id="3" name="内容占位符 2"/>
          <p:cNvSpPr>
            <a:spLocks noGrp="1"/>
          </p:cNvSpPr>
          <p:nvPr>
            <p:ph idx="1"/>
          </p:nvPr>
        </p:nvSpPr>
        <p:spPr>
          <a:xfrm>
            <a:off x="457200" y="1600199"/>
            <a:ext cx="8507288" cy="5121275"/>
          </a:xfrm>
        </p:spPr>
        <p:txBody>
          <a:bodyPr>
            <a:normAutofit/>
          </a:bodyPr>
          <a:lstStyle/>
          <a:p>
            <a:r>
              <a:rPr lang="en-US" altLang="zh-CN" sz="1800" dirty="0"/>
              <a:t>Consistent Mesh Parameterizations. </a:t>
            </a:r>
            <a:r>
              <a:rPr lang="en-US" altLang="zh-CN" sz="1800" i="1" dirty="0"/>
              <a:t>Emil </a:t>
            </a:r>
            <a:r>
              <a:rPr lang="en-US" altLang="zh-CN" sz="1800" i="1" dirty="0" err="1"/>
              <a:t>Praun</a:t>
            </a:r>
            <a:r>
              <a:rPr lang="en-US" altLang="zh-CN" sz="1800" i="1" dirty="0"/>
              <a:t>, </a:t>
            </a:r>
            <a:r>
              <a:rPr lang="en-US" altLang="zh-CN" sz="1800" i="1" dirty="0" err="1"/>
              <a:t>Wim</a:t>
            </a:r>
            <a:r>
              <a:rPr lang="en-US" altLang="zh-CN" sz="1800" i="1" dirty="0"/>
              <a:t> </a:t>
            </a:r>
            <a:r>
              <a:rPr lang="en-US" altLang="zh-CN" sz="1800" i="1" dirty="0" err="1"/>
              <a:t>Sweldens</a:t>
            </a:r>
            <a:r>
              <a:rPr lang="en-US" altLang="zh-CN" sz="1800" i="1" dirty="0"/>
              <a:t>, Peter Schroder. </a:t>
            </a:r>
            <a:r>
              <a:rPr lang="en-US" altLang="zh-CN" sz="1800" dirty="0"/>
              <a:t>SIGGRAPH 2001.</a:t>
            </a:r>
          </a:p>
          <a:p>
            <a:r>
              <a:rPr lang="en-US" altLang="zh-CN" sz="1800" dirty="0"/>
              <a:t>Cross-parameterization and compatible </a:t>
            </a:r>
            <a:r>
              <a:rPr lang="en-US" altLang="zh-CN" sz="1800" dirty="0" err="1"/>
              <a:t>remeshing</a:t>
            </a:r>
            <a:r>
              <a:rPr lang="en-US" altLang="zh-CN" sz="1800" dirty="0"/>
              <a:t> of 3D models. </a:t>
            </a:r>
            <a:r>
              <a:rPr lang="en-US" altLang="zh-CN" sz="1800" i="1" dirty="0" err="1"/>
              <a:t>Vladislav</a:t>
            </a:r>
            <a:r>
              <a:rPr lang="en-US" altLang="zh-CN" sz="1800" i="1" dirty="0"/>
              <a:t> </a:t>
            </a:r>
            <a:r>
              <a:rPr lang="en-US" altLang="zh-CN" sz="1800" i="1" dirty="0" err="1"/>
              <a:t>Kraevoy</a:t>
            </a:r>
            <a:r>
              <a:rPr lang="en-US" altLang="zh-CN" sz="1800" i="1" dirty="0"/>
              <a:t>, </a:t>
            </a:r>
            <a:r>
              <a:rPr lang="en-US" altLang="zh-CN" sz="1800" i="1" dirty="0" err="1"/>
              <a:t>Alla</a:t>
            </a:r>
            <a:r>
              <a:rPr lang="en-US" altLang="zh-CN" sz="1800" i="1" dirty="0"/>
              <a:t> </a:t>
            </a:r>
            <a:r>
              <a:rPr lang="en-US" altLang="zh-CN" sz="1800" i="1" dirty="0" err="1"/>
              <a:t>Sheffer</a:t>
            </a:r>
            <a:r>
              <a:rPr lang="en-US" altLang="zh-CN" sz="1800" i="1" dirty="0"/>
              <a:t>. </a:t>
            </a:r>
            <a:r>
              <a:rPr lang="en-US" altLang="zh-CN" sz="1800" dirty="0"/>
              <a:t>SIGGRAPH 2004.</a:t>
            </a:r>
            <a:endParaRPr lang="en-US" altLang="zh-CN" sz="1800" i="1" dirty="0"/>
          </a:p>
          <a:p>
            <a:r>
              <a:rPr lang="en-US" altLang="zh-CN" sz="1800" dirty="0"/>
              <a:t>Mean value coordinates for closed triangular meshes. </a:t>
            </a:r>
            <a:r>
              <a:rPr lang="en-US" altLang="zh-CN" sz="1800" i="1" dirty="0"/>
              <a:t>Tao </a:t>
            </a:r>
            <a:r>
              <a:rPr lang="en-US" altLang="zh-CN" sz="1800" i="1" dirty="0" err="1"/>
              <a:t>Ju</a:t>
            </a:r>
            <a:r>
              <a:rPr lang="en-US" altLang="zh-CN" sz="1800" i="1" dirty="0"/>
              <a:t>, Scott Schaefer, Joe Warren</a:t>
            </a:r>
            <a:r>
              <a:rPr lang="en-US" altLang="zh-CN" sz="1800" dirty="0"/>
              <a:t>. SIGGRAPH 2005.</a:t>
            </a:r>
          </a:p>
          <a:p>
            <a:r>
              <a:rPr lang="en-US" altLang="zh-CN" sz="1800" dirty="0"/>
              <a:t>Geometry image. </a:t>
            </a:r>
            <a:r>
              <a:rPr lang="en-US" altLang="zh-CN" sz="1800" i="1" dirty="0"/>
              <a:t>David </a:t>
            </a:r>
            <a:r>
              <a:rPr lang="en-US" altLang="zh-CN" sz="1800" i="1" dirty="0" err="1"/>
              <a:t>Gu</a:t>
            </a:r>
            <a:r>
              <a:rPr lang="en-US" altLang="zh-CN" sz="1800" i="1" dirty="0"/>
              <a:t>, S. </a:t>
            </a:r>
            <a:r>
              <a:rPr lang="en-US" altLang="zh-CN" sz="1800" i="1" dirty="0" err="1"/>
              <a:t>Gortler</a:t>
            </a:r>
            <a:r>
              <a:rPr lang="en-US" altLang="zh-CN" sz="1800" i="1" dirty="0"/>
              <a:t>, H. Hoppe</a:t>
            </a:r>
            <a:r>
              <a:rPr lang="en-US" altLang="zh-CN" sz="1800" dirty="0"/>
              <a:t>. SIGGRAPH 2002.</a:t>
            </a:r>
          </a:p>
          <a:p>
            <a:r>
              <a:rPr lang="en-US" altLang="zh-CN" sz="1800" dirty="0"/>
              <a:t>Poisson shape interpolation. </a:t>
            </a:r>
            <a:r>
              <a:rPr lang="en-US" altLang="zh-CN" sz="1800" i="1" dirty="0"/>
              <a:t>Dong Xu, </a:t>
            </a:r>
            <a:r>
              <a:rPr lang="en-US" altLang="zh-CN" sz="1800" i="1" dirty="0" err="1"/>
              <a:t>Hongxin</a:t>
            </a:r>
            <a:r>
              <a:rPr lang="en-US" altLang="zh-CN" sz="1800" i="1" dirty="0"/>
              <a:t> Zhang, Qing Wang, </a:t>
            </a:r>
            <a:r>
              <a:rPr lang="en-US" altLang="zh-CN" sz="1800" i="1" dirty="0" err="1"/>
              <a:t>Hujun</a:t>
            </a:r>
            <a:r>
              <a:rPr lang="en-US" altLang="zh-CN" sz="1800" i="1" dirty="0"/>
              <a:t> </a:t>
            </a:r>
            <a:r>
              <a:rPr lang="en-US" altLang="zh-CN" sz="1800" i="1" dirty="0" err="1"/>
              <a:t>Bao</a:t>
            </a:r>
            <a:r>
              <a:rPr lang="en-US" altLang="zh-CN" sz="1800" dirty="0"/>
              <a:t>. SPM 2006.</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126</a:t>
            </a:fld>
            <a:endParaRPr lang="zh-CN" altLang="en-US"/>
          </a:p>
        </p:txBody>
      </p:sp>
    </p:spTree>
    <p:extLst>
      <p:ext uri="{BB962C8B-B14F-4D97-AF65-F5344CB8AC3E}">
        <p14:creationId xmlns:p14="http://schemas.microsoft.com/office/powerpoint/2010/main" val="799466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数字几何</a:t>
            </a:r>
          </a:p>
        </p:txBody>
      </p:sp>
      <p:sp>
        <p:nvSpPr>
          <p:cNvPr id="3" name="内容占位符 2"/>
          <p:cNvSpPr>
            <a:spLocks noGrp="1"/>
          </p:cNvSpPr>
          <p:nvPr>
            <p:ph idx="1"/>
          </p:nvPr>
        </p:nvSpPr>
        <p:spPr>
          <a:xfrm>
            <a:off x="457200" y="1600200"/>
            <a:ext cx="8435280" cy="4349080"/>
          </a:xfrm>
        </p:spPr>
        <p:txBody>
          <a:bodyPr>
            <a:normAutofit/>
          </a:bodyPr>
          <a:lstStyle/>
          <a:p>
            <a:r>
              <a:rPr lang="en-US" altLang="zh-CN" b="1" dirty="0"/>
              <a:t>1.2.2 </a:t>
            </a:r>
            <a:r>
              <a:rPr lang="zh-CN" altLang="en-US" b="1" dirty="0"/>
              <a:t>几何性质</a:t>
            </a:r>
            <a:endParaRPr lang="en-US" altLang="zh-CN" b="1" dirty="0"/>
          </a:p>
          <a:p>
            <a:pPr lvl="1"/>
            <a:r>
              <a:rPr lang="en-US" altLang="zh-CN" b="1" dirty="0"/>
              <a:t>1.2.2-2 </a:t>
            </a:r>
            <a:r>
              <a:rPr lang="zh-CN" altLang="en-US" b="1" dirty="0"/>
              <a:t>基本性质</a:t>
            </a:r>
            <a:endParaRPr lang="en-US" altLang="zh-CN" b="1" dirty="0"/>
          </a:p>
          <a:p>
            <a:pPr lvl="2"/>
            <a:r>
              <a:rPr lang="zh-CN" altLang="en-US" dirty="0"/>
              <a:t>流形网格：局部同胚与圆盘</a:t>
            </a:r>
            <a:endParaRPr lang="en-US" altLang="zh-CN" dirty="0"/>
          </a:p>
          <a:p>
            <a:pPr lvl="3"/>
            <a:r>
              <a:rPr lang="zh-CN" altLang="en-US" dirty="0"/>
              <a:t>每个边只连接一个或者两个表面</a:t>
            </a:r>
          </a:p>
          <a:p>
            <a:pPr lvl="3"/>
            <a:r>
              <a:rPr lang="zh-CN" altLang="en-US" dirty="0"/>
              <a:t>表面上相邻顶点形成一个封闭或开放式扇形</a:t>
            </a:r>
            <a:endParaRPr lang="en-US" altLang="zh-CN" dirty="0"/>
          </a:p>
          <a:p>
            <a:pPr lvl="2"/>
            <a:r>
              <a:rPr lang="zh-CN" altLang="en-US" dirty="0"/>
              <a:t>非流形网格：局部与圆盘不同胚</a:t>
            </a:r>
            <a:endParaRPr lang="en-US" altLang="zh-CN" dirty="0"/>
          </a:p>
          <a:p>
            <a:pPr lvl="3"/>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13</a:t>
            </a:fld>
            <a:endParaRPr lang="zh-CN" altLang="en-US"/>
          </a:p>
        </p:txBody>
      </p:sp>
      <p:pic>
        <p:nvPicPr>
          <p:cNvPr id="16" name="图片 15"/>
          <p:cNvPicPr>
            <a:picLocks noChangeAspect="1"/>
          </p:cNvPicPr>
          <p:nvPr/>
        </p:nvPicPr>
        <p:blipFill>
          <a:blip r:embed="rId3"/>
          <a:stretch>
            <a:fillRect/>
          </a:stretch>
        </p:blipFill>
        <p:spPr>
          <a:xfrm>
            <a:off x="7117987" y="2708920"/>
            <a:ext cx="1774493" cy="1337118"/>
          </a:xfrm>
          <a:prstGeom prst="rect">
            <a:avLst/>
          </a:prstGeom>
        </p:spPr>
      </p:pic>
      <p:pic>
        <p:nvPicPr>
          <p:cNvPr id="17" name="图片 16"/>
          <p:cNvPicPr>
            <a:picLocks noChangeAspect="1"/>
          </p:cNvPicPr>
          <p:nvPr/>
        </p:nvPicPr>
        <p:blipFill>
          <a:blip r:embed="rId4"/>
          <a:stretch>
            <a:fillRect/>
          </a:stretch>
        </p:blipFill>
        <p:spPr>
          <a:xfrm>
            <a:off x="754373" y="4850244"/>
            <a:ext cx="7635253" cy="1848371"/>
          </a:xfrm>
          <a:prstGeom prst="rect">
            <a:avLst/>
          </a:prstGeom>
        </p:spPr>
      </p:pic>
    </p:spTree>
    <p:extLst>
      <p:ext uri="{BB962C8B-B14F-4D97-AF65-F5344CB8AC3E}">
        <p14:creationId xmlns:p14="http://schemas.microsoft.com/office/powerpoint/2010/main" val="1717408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数字几何</a:t>
            </a:r>
          </a:p>
        </p:txBody>
      </p:sp>
      <p:sp>
        <p:nvSpPr>
          <p:cNvPr id="3" name="内容占位符 2"/>
          <p:cNvSpPr>
            <a:spLocks noGrp="1"/>
          </p:cNvSpPr>
          <p:nvPr>
            <p:ph idx="1"/>
          </p:nvPr>
        </p:nvSpPr>
        <p:spPr>
          <a:xfrm>
            <a:off x="457200" y="1600200"/>
            <a:ext cx="8435280" cy="4349080"/>
          </a:xfrm>
        </p:spPr>
        <p:txBody>
          <a:bodyPr>
            <a:normAutofit/>
          </a:bodyPr>
          <a:lstStyle/>
          <a:p>
            <a:r>
              <a:rPr lang="en-US" altLang="zh-CN" b="1" dirty="0"/>
              <a:t>1.2.2 </a:t>
            </a:r>
            <a:r>
              <a:rPr lang="zh-CN" altLang="en-US" b="1" dirty="0"/>
              <a:t>几何性质</a:t>
            </a:r>
            <a:endParaRPr lang="en-US" altLang="zh-CN" b="1" dirty="0"/>
          </a:p>
          <a:p>
            <a:pPr lvl="1"/>
            <a:r>
              <a:rPr lang="en-US" altLang="zh-CN" b="1" dirty="0"/>
              <a:t>1.2.2-2 </a:t>
            </a:r>
            <a:r>
              <a:rPr lang="zh-CN" altLang="en-US" b="1" dirty="0"/>
              <a:t>基本性质</a:t>
            </a:r>
            <a:endParaRPr lang="en-US" altLang="zh-CN" b="1" dirty="0"/>
          </a:p>
          <a:p>
            <a:pPr lvl="2"/>
            <a:r>
              <a:rPr lang="zh-CN" altLang="en-US" dirty="0"/>
              <a:t>开网格：具有一条或多条边界</a:t>
            </a:r>
            <a:endParaRPr lang="en-US" altLang="zh-CN" dirty="0"/>
          </a:p>
          <a:p>
            <a:pPr lvl="3"/>
            <a:r>
              <a:rPr lang="zh-CN" altLang="en-US" dirty="0"/>
              <a:t>边界边：只连接一个入射的表面，或者说顶点只连接一个开的扇形</a:t>
            </a:r>
          </a:p>
          <a:p>
            <a:pPr lvl="2"/>
            <a:r>
              <a:rPr lang="zh-CN" altLang="en-US" dirty="0"/>
              <a:t>闭网格：不存在边界</a:t>
            </a:r>
            <a:endParaRPr lang="en-US" altLang="zh-CN" dirty="0"/>
          </a:p>
          <a:p>
            <a:pPr lvl="3"/>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14</a:t>
            </a:fld>
            <a:endParaRPr lang="zh-CN" altLang="en-US"/>
          </a:p>
        </p:txBody>
      </p:sp>
      <p:pic>
        <p:nvPicPr>
          <p:cNvPr id="7" name="图片 6"/>
          <p:cNvPicPr>
            <a:picLocks noChangeAspect="1"/>
          </p:cNvPicPr>
          <p:nvPr/>
        </p:nvPicPr>
        <p:blipFill>
          <a:blip r:embed="rId3"/>
          <a:stretch>
            <a:fillRect/>
          </a:stretch>
        </p:blipFill>
        <p:spPr>
          <a:xfrm>
            <a:off x="2258417" y="4938756"/>
            <a:ext cx="1890942" cy="1109525"/>
          </a:xfrm>
          <a:prstGeom prst="rect">
            <a:avLst/>
          </a:prstGeom>
        </p:spPr>
      </p:pic>
      <p:pic>
        <p:nvPicPr>
          <p:cNvPr id="8" name="图片 7"/>
          <p:cNvPicPr>
            <a:picLocks noChangeAspect="1"/>
          </p:cNvPicPr>
          <p:nvPr/>
        </p:nvPicPr>
        <p:blipFill>
          <a:blip r:embed="rId4"/>
          <a:stretch>
            <a:fillRect/>
          </a:stretch>
        </p:blipFill>
        <p:spPr>
          <a:xfrm>
            <a:off x="126237" y="4941168"/>
            <a:ext cx="2122773" cy="1415182"/>
          </a:xfrm>
          <a:prstGeom prst="rect">
            <a:avLst/>
          </a:prstGeom>
        </p:spPr>
      </p:pic>
      <p:pic>
        <p:nvPicPr>
          <p:cNvPr id="9" name="图片 8"/>
          <p:cNvPicPr>
            <a:picLocks noChangeAspect="1"/>
          </p:cNvPicPr>
          <p:nvPr/>
        </p:nvPicPr>
        <p:blipFill>
          <a:blip r:embed="rId5"/>
          <a:stretch>
            <a:fillRect/>
          </a:stretch>
        </p:blipFill>
        <p:spPr>
          <a:xfrm>
            <a:off x="4355976" y="4769602"/>
            <a:ext cx="1775567" cy="1383213"/>
          </a:xfrm>
          <a:prstGeom prst="rect">
            <a:avLst/>
          </a:prstGeom>
        </p:spPr>
      </p:pic>
      <p:pic>
        <p:nvPicPr>
          <p:cNvPr id="10" name="图片 9"/>
          <p:cNvPicPr>
            <a:picLocks noChangeAspect="1"/>
          </p:cNvPicPr>
          <p:nvPr/>
        </p:nvPicPr>
        <p:blipFill>
          <a:blip r:embed="rId6"/>
          <a:stretch>
            <a:fillRect/>
          </a:stretch>
        </p:blipFill>
        <p:spPr>
          <a:xfrm>
            <a:off x="6462506" y="4739536"/>
            <a:ext cx="2224294" cy="1392306"/>
          </a:xfrm>
          <a:prstGeom prst="rect">
            <a:avLst/>
          </a:prstGeom>
        </p:spPr>
      </p:pic>
    </p:spTree>
    <p:extLst>
      <p:ext uri="{BB962C8B-B14F-4D97-AF65-F5344CB8AC3E}">
        <p14:creationId xmlns:p14="http://schemas.microsoft.com/office/powerpoint/2010/main" val="2146103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数字几何</a:t>
            </a:r>
          </a:p>
        </p:txBody>
      </p:sp>
      <p:sp>
        <p:nvSpPr>
          <p:cNvPr id="3" name="内容占位符 2"/>
          <p:cNvSpPr>
            <a:spLocks noGrp="1"/>
          </p:cNvSpPr>
          <p:nvPr>
            <p:ph idx="1"/>
          </p:nvPr>
        </p:nvSpPr>
        <p:spPr>
          <a:xfrm>
            <a:off x="457200" y="1600200"/>
            <a:ext cx="8435280" cy="4349080"/>
          </a:xfrm>
        </p:spPr>
        <p:txBody>
          <a:bodyPr>
            <a:normAutofit/>
          </a:bodyPr>
          <a:lstStyle/>
          <a:p>
            <a:r>
              <a:rPr lang="en-US" altLang="zh-CN" b="1" dirty="0"/>
              <a:t>1.2.2 </a:t>
            </a:r>
            <a:r>
              <a:rPr lang="zh-CN" altLang="en-US" b="1" dirty="0"/>
              <a:t>几何性质</a:t>
            </a:r>
            <a:endParaRPr lang="en-US" altLang="zh-CN" b="1" dirty="0"/>
          </a:p>
          <a:p>
            <a:pPr lvl="1"/>
            <a:r>
              <a:rPr lang="en-US" altLang="zh-CN" b="1" dirty="0"/>
              <a:t>1.2.2-2 </a:t>
            </a:r>
            <a:r>
              <a:rPr lang="zh-CN" altLang="en-US" b="1" dirty="0"/>
              <a:t>基本性质</a:t>
            </a:r>
            <a:endParaRPr lang="en-US" altLang="zh-CN" b="1" dirty="0"/>
          </a:p>
          <a:p>
            <a:pPr lvl="2"/>
            <a:r>
              <a:rPr lang="zh-CN" altLang="en-US" dirty="0"/>
              <a:t>欧拉</a:t>
            </a:r>
            <a:r>
              <a:rPr lang="en-US" altLang="zh-CN" dirty="0"/>
              <a:t>-</a:t>
            </a:r>
            <a:r>
              <a:rPr lang="zh-CN" altLang="en-US" dirty="0"/>
              <a:t>庞加莱特性</a:t>
            </a:r>
            <a:endParaRPr lang="en-US" altLang="zh-CN" dirty="0"/>
          </a:p>
          <a:p>
            <a:pPr lvl="3"/>
            <a:r>
              <a:rPr lang="zh-CN" altLang="en-US" dirty="0"/>
              <a:t>给定一个无边界的流形网格</a:t>
            </a:r>
            <a:r>
              <a:rPr lang="en-US" altLang="zh-CN" i="1" dirty="0">
                <a:latin typeface="Times New Roman" panose="02020603050405020304" pitchFamily="18" charset="0"/>
                <a:cs typeface="Times New Roman" panose="02020603050405020304" pitchFamily="18" charset="0"/>
              </a:rPr>
              <a:t>M</a:t>
            </a:r>
            <a:r>
              <a:rPr lang="zh-CN" altLang="en-US" dirty="0"/>
              <a:t>，顶点、边、面的个数满足：</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15</a:t>
            </a:fld>
            <a:endParaRPr lang="zh-CN" altLang="en-US"/>
          </a:p>
        </p:txBody>
      </p:sp>
      <p:graphicFrame>
        <p:nvGraphicFramePr>
          <p:cNvPr id="12" name="Object 2"/>
          <p:cNvGraphicFramePr>
            <a:graphicFrameLocks noChangeAspect="1"/>
          </p:cNvGraphicFramePr>
          <p:nvPr>
            <p:extLst>
              <p:ext uri="{D42A27DB-BD31-4B8C-83A1-F6EECF244321}">
                <p14:modId xmlns:p14="http://schemas.microsoft.com/office/powerpoint/2010/main" val="2852882376"/>
              </p:ext>
            </p:extLst>
          </p:nvPr>
        </p:nvGraphicFramePr>
        <p:xfrm>
          <a:off x="2946400" y="3544888"/>
          <a:ext cx="3251200" cy="460375"/>
        </p:xfrm>
        <a:graphic>
          <a:graphicData uri="http://schemas.openxmlformats.org/presentationml/2006/ole">
            <mc:AlternateContent xmlns:mc="http://schemas.openxmlformats.org/markup-compatibility/2006">
              <mc:Choice xmlns:v="urn:schemas-microsoft-com:vml" Requires="v">
                <p:oleObj spid="_x0000_s30951" name="Equation" r:id="rId4" imgW="1434960" imgH="203040" progId="Equation.DSMT4">
                  <p:embed/>
                </p:oleObj>
              </mc:Choice>
              <mc:Fallback>
                <p:oleObj name="Equation" r:id="rId4" imgW="1434960" imgH="203040" progId="Equation.DSMT4">
                  <p:embed/>
                  <p:pic>
                    <p:nvPicPr>
                      <p:cNvPr id="0" name=""/>
                      <p:cNvPicPr>
                        <a:picLocks noChangeAspect="1" noChangeArrowheads="1"/>
                      </p:cNvPicPr>
                      <p:nvPr/>
                    </p:nvPicPr>
                    <p:blipFill>
                      <a:blip r:embed="rId5"/>
                      <a:srcRect/>
                      <a:stretch>
                        <a:fillRect/>
                      </a:stretch>
                    </p:blipFill>
                    <p:spPr bwMode="auto">
                      <a:xfrm>
                        <a:off x="2946400" y="3544888"/>
                        <a:ext cx="32512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4" name="图片 13"/>
          <p:cNvPicPr>
            <a:picLocks noChangeAspect="1"/>
          </p:cNvPicPr>
          <p:nvPr/>
        </p:nvPicPr>
        <p:blipFill>
          <a:blip r:embed="rId6"/>
          <a:stretch>
            <a:fillRect/>
          </a:stretch>
        </p:blipFill>
        <p:spPr>
          <a:xfrm>
            <a:off x="6206740" y="4205113"/>
            <a:ext cx="2932113" cy="1149466"/>
          </a:xfrm>
          <a:prstGeom prst="rect">
            <a:avLst/>
          </a:prstGeom>
        </p:spPr>
      </p:pic>
      <p:sp>
        <p:nvSpPr>
          <p:cNvPr id="15" name="TextBox 5"/>
          <p:cNvSpPr txBox="1"/>
          <p:nvPr/>
        </p:nvSpPr>
        <p:spPr>
          <a:xfrm>
            <a:off x="7062409" y="5499974"/>
            <a:ext cx="1304071" cy="132343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000" i="1" dirty="0">
                <a:latin typeface="Times New Roman" panose="02020603050405020304" pitchFamily="18" charset="0"/>
                <a:cs typeface="Times New Roman" panose="02020603050405020304" pitchFamily="18" charset="0"/>
              </a:rPr>
              <a:t>#V=766</a:t>
            </a:r>
          </a:p>
          <a:p>
            <a:pPr algn="ctr"/>
            <a:r>
              <a:rPr lang="en-US" altLang="zh-CN" sz="2000" i="1" dirty="0">
                <a:latin typeface="Times New Roman" panose="02020603050405020304" pitchFamily="18" charset="0"/>
                <a:cs typeface="Times New Roman" panose="02020603050405020304" pitchFamily="18" charset="0"/>
              </a:rPr>
              <a:t>#F=1536</a:t>
            </a:r>
          </a:p>
          <a:p>
            <a:pPr algn="ctr"/>
            <a:r>
              <a:rPr lang="en-US" altLang="zh-CN" sz="2000" i="1" dirty="0">
                <a:latin typeface="Times New Roman" panose="02020603050405020304" pitchFamily="18" charset="0"/>
                <a:cs typeface="Times New Roman" panose="02020603050405020304" pitchFamily="18" charset="0"/>
              </a:rPr>
              <a:t>#E=2304</a:t>
            </a:r>
          </a:p>
          <a:p>
            <a:pPr algn="ctr"/>
            <a:r>
              <a:rPr lang="en-US" altLang="zh-CN" sz="2000" i="1" dirty="0">
                <a:latin typeface="Times New Roman" panose="02020603050405020304" pitchFamily="18" charset="0"/>
                <a:cs typeface="Times New Roman" panose="02020603050405020304" pitchFamily="18" charset="0"/>
              </a:rPr>
              <a:t>g=2</a:t>
            </a:r>
          </a:p>
        </p:txBody>
      </p:sp>
      <p:pic>
        <p:nvPicPr>
          <p:cNvPr id="16" name="图片 15"/>
          <p:cNvPicPr>
            <a:picLocks noChangeAspect="1"/>
          </p:cNvPicPr>
          <p:nvPr/>
        </p:nvPicPr>
        <p:blipFill>
          <a:blip r:embed="rId7"/>
          <a:stretch>
            <a:fillRect/>
          </a:stretch>
        </p:blipFill>
        <p:spPr>
          <a:xfrm>
            <a:off x="3064128" y="4154596"/>
            <a:ext cx="2302641" cy="1362711"/>
          </a:xfrm>
          <a:prstGeom prst="rect">
            <a:avLst/>
          </a:prstGeom>
        </p:spPr>
      </p:pic>
      <p:sp>
        <p:nvSpPr>
          <p:cNvPr id="17" name="TextBox 5"/>
          <p:cNvSpPr txBox="1"/>
          <p:nvPr/>
        </p:nvSpPr>
        <p:spPr>
          <a:xfrm>
            <a:off x="3601547" y="5517307"/>
            <a:ext cx="1304071" cy="132343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000" i="1" dirty="0">
                <a:latin typeface="Times New Roman" panose="02020603050405020304" pitchFamily="18" charset="0"/>
                <a:cs typeface="Times New Roman" panose="02020603050405020304" pitchFamily="18" charset="0"/>
              </a:rPr>
              <a:t>#V=2999</a:t>
            </a:r>
          </a:p>
          <a:p>
            <a:pPr algn="ctr"/>
            <a:r>
              <a:rPr lang="en-US" altLang="zh-CN" sz="2000" i="1" dirty="0">
                <a:latin typeface="Times New Roman" panose="02020603050405020304" pitchFamily="18" charset="0"/>
                <a:cs typeface="Times New Roman" panose="02020603050405020304" pitchFamily="18" charset="0"/>
              </a:rPr>
              <a:t>#F=5998</a:t>
            </a:r>
          </a:p>
          <a:p>
            <a:pPr algn="ctr"/>
            <a:r>
              <a:rPr lang="en-US" altLang="zh-CN" sz="2000" i="1" dirty="0">
                <a:latin typeface="Times New Roman" panose="02020603050405020304" pitchFamily="18" charset="0"/>
                <a:cs typeface="Times New Roman" panose="02020603050405020304" pitchFamily="18" charset="0"/>
              </a:rPr>
              <a:t>#E=8997</a:t>
            </a:r>
          </a:p>
          <a:p>
            <a:pPr algn="ctr"/>
            <a:r>
              <a:rPr lang="en-US" altLang="zh-CN" sz="2000" i="1" dirty="0">
                <a:latin typeface="Times New Roman" panose="02020603050405020304" pitchFamily="18" charset="0"/>
                <a:cs typeface="Times New Roman" panose="02020603050405020304" pitchFamily="18" charset="0"/>
              </a:rPr>
              <a:t>g=1</a:t>
            </a:r>
          </a:p>
        </p:txBody>
      </p:sp>
      <p:pic>
        <p:nvPicPr>
          <p:cNvPr id="18" name="图片 17"/>
          <p:cNvPicPr>
            <a:picLocks noChangeAspect="1"/>
          </p:cNvPicPr>
          <p:nvPr/>
        </p:nvPicPr>
        <p:blipFill>
          <a:blip r:embed="rId8"/>
          <a:stretch>
            <a:fillRect/>
          </a:stretch>
        </p:blipFill>
        <p:spPr>
          <a:xfrm>
            <a:off x="1080973" y="3944400"/>
            <a:ext cx="1359382" cy="1622281"/>
          </a:xfrm>
          <a:prstGeom prst="rect">
            <a:avLst/>
          </a:prstGeom>
        </p:spPr>
      </p:pic>
      <p:sp>
        <p:nvSpPr>
          <p:cNvPr id="19" name="TextBox 5"/>
          <p:cNvSpPr txBox="1"/>
          <p:nvPr/>
        </p:nvSpPr>
        <p:spPr>
          <a:xfrm>
            <a:off x="834600" y="5517307"/>
            <a:ext cx="1662019" cy="132343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000" i="1" dirty="0">
                <a:latin typeface="Times New Roman" panose="02020603050405020304" pitchFamily="18" charset="0"/>
                <a:cs typeface="Times New Roman" panose="02020603050405020304" pitchFamily="18" charset="0"/>
              </a:rPr>
              <a:t>#V=7929</a:t>
            </a:r>
          </a:p>
          <a:p>
            <a:pPr algn="ctr"/>
            <a:r>
              <a:rPr lang="en-US" altLang="zh-CN" sz="2000" i="1" dirty="0">
                <a:latin typeface="Times New Roman" panose="02020603050405020304" pitchFamily="18" charset="0"/>
                <a:cs typeface="Times New Roman" panose="02020603050405020304" pitchFamily="18" charset="0"/>
              </a:rPr>
              <a:t>#F=15855</a:t>
            </a:r>
          </a:p>
          <a:p>
            <a:pPr algn="ctr"/>
            <a:r>
              <a:rPr lang="en-US" altLang="zh-CN" sz="2000" i="1" dirty="0">
                <a:latin typeface="Times New Roman" panose="02020603050405020304" pitchFamily="18" charset="0"/>
                <a:cs typeface="Times New Roman" panose="02020603050405020304" pitchFamily="18" charset="0"/>
              </a:rPr>
              <a:t>#E=23782</a:t>
            </a:r>
          </a:p>
          <a:p>
            <a:pPr algn="ctr"/>
            <a:r>
              <a:rPr lang="en-US" altLang="zh-CN" sz="2000" i="1" dirty="0">
                <a:latin typeface="Times New Roman" panose="02020603050405020304" pitchFamily="18" charset="0"/>
                <a:cs typeface="Times New Roman" panose="02020603050405020304" pitchFamily="18" charset="0"/>
              </a:rPr>
              <a:t>g=0</a:t>
            </a:r>
          </a:p>
        </p:txBody>
      </p:sp>
    </p:spTree>
    <p:extLst>
      <p:ext uri="{BB962C8B-B14F-4D97-AF65-F5344CB8AC3E}">
        <p14:creationId xmlns:p14="http://schemas.microsoft.com/office/powerpoint/2010/main" val="129003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p>
        </p:txBody>
      </p:sp>
      <p:sp>
        <p:nvSpPr>
          <p:cNvPr id="3" name="内容占位符 2"/>
          <p:cNvSpPr>
            <a:spLocks noGrp="1"/>
          </p:cNvSpPr>
          <p:nvPr>
            <p:ph idx="1"/>
          </p:nvPr>
        </p:nvSpPr>
        <p:spPr/>
        <p:txBody>
          <a:bodyPr/>
          <a:lstStyle/>
          <a:p>
            <a:pPr marL="0" indent="0">
              <a:buNone/>
            </a:pPr>
            <a:r>
              <a:rPr lang="en-US" altLang="zh-CN" dirty="0">
                <a:solidFill>
                  <a:schemeClr val="bg1">
                    <a:lumMod val="50000"/>
                  </a:schemeClr>
                </a:solidFill>
              </a:rPr>
              <a:t>1. </a:t>
            </a:r>
            <a:r>
              <a:rPr lang="zh-CN" altLang="en-US" dirty="0">
                <a:solidFill>
                  <a:schemeClr val="bg1">
                    <a:lumMod val="50000"/>
                  </a:schemeClr>
                </a:solidFill>
              </a:rPr>
              <a:t>基础</a:t>
            </a:r>
            <a:endParaRPr lang="en-US" altLang="zh-CN" dirty="0">
              <a:solidFill>
                <a:schemeClr val="bg1">
                  <a:lumMod val="50000"/>
                </a:schemeClr>
              </a:solidFill>
            </a:endParaRPr>
          </a:p>
          <a:p>
            <a:pPr marL="0" indent="0">
              <a:buNone/>
            </a:pPr>
            <a:r>
              <a:rPr lang="en-US" altLang="zh-CN" sz="3600" b="1" dirty="0"/>
              <a:t>2. </a:t>
            </a:r>
            <a:r>
              <a:rPr lang="zh-CN" altLang="en-US" sz="3600" b="1" dirty="0"/>
              <a:t>网格去噪</a:t>
            </a:r>
          </a:p>
          <a:p>
            <a:pPr marL="0" indent="0">
              <a:buNone/>
            </a:pPr>
            <a:r>
              <a:rPr lang="en-US" altLang="zh-CN" dirty="0">
                <a:solidFill>
                  <a:schemeClr val="bg1">
                    <a:lumMod val="50000"/>
                  </a:schemeClr>
                </a:solidFill>
              </a:rPr>
              <a:t>3. </a:t>
            </a:r>
            <a:r>
              <a:rPr lang="zh-CN" altLang="en-US" dirty="0">
                <a:solidFill>
                  <a:schemeClr val="bg1">
                    <a:lumMod val="50000"/>
                  </a:schemeClr>
                </a:solidFill>
              </a:rPr>
              <a:t>网格简化 </a:t>
            </a:r>
          </a:p>
          <a:p>
            <a:pPr marL="0" indent="0">
              <a:buNone/>
            </a:pPr>
            <a:r>
              <a:rPr lang="en-US" altLang="zh-CN" dirty="0">
                <a:solidFill>
                  <a:schemeClr val="bg1">
                    <a:lumMod val="50000"/>
                  </a:schemeClr>
                </a:solidFill>
              </a:rPr>
              <a:t>4. </a:t>
            </a:r>
            <a:r>
              <a:rPr lang="zh-CN" altLang="en-US" dirty="0">
                <a:solidFill>
                  <a:schemeClr val="bg1">
                    <a:lumMod val="50000"/>
                  </a:schemeClr>
                </a:solidFill>
              </a:rPr>
              <a:t>网格参数化</a:t>
            </a:r>
          </a:p>
          <a:p>
            <a:pPr marL="0" indent="0">
              <a:buNone/>
            </a:pPr>
            <a:r>
              <a:rPr lang="en-US" altLang="zh-CN" dirty="0">
                <a:solidFill>
                  <a:schemeClr val="bg1">
                    <a:lumMod val="50000"/>
                  </a:schemeClr>
                </a:solidFill>
              </a:rPr>
              <a:t>5. </a:t>
            </a:r>
            <a:r>
              <a:rPr lang="zh-CN" altLang="en-US" dirty="0">
                <a:solidFill>
                  <a:schemeClr val="bg1">
                    <a:lumMod val="50000"/>
                  </a:schemeClr>
                </a:solidFill>
              </a:rPr>
              <a:t>重新网格化</a:t>
            </a:r>
          </a:p>
          <a:p>
            <a:pPr marL="0" indent="0">
              <a:buNone/>
            </a:pPr>
            <a:r>
              <a:rPr lang="en-US" altLang="zh-CN" dirty="0">
                <a:solidFill>
                  <a:schemeClr val="bg1">
                    <a:lumMod val="50000"/>
                  </a:schemeClr>
                </a:solidFill>
              </a:rPr>
              <a:t>6. </a:t>
            </a:r>
            <a:r>
              <a:rPr lang="zh-CN" altLang="en-US" dirty="0">
                <a:solidFill>
                  <a:schemeClr val="bg1">
                    <a:lumMod val="50000"/>
                  </a:schemeClr>
                </a:solidFill>
              </a:rPr>
              <a:t>网格编辑</a:t>
            </a:r>
          </a:p>
          <a:p>
            <a:pPr marL="0" indent="0">
              <a:buNone/>
            </a:pPr>
            <a:r>
              <a:rPr lang="en-US" altLang="zh-CN" dirty="0">
                <a:solidFill>
                  <a:schemeClr val="bg1">
                    <a:lumMod val="50000"/>
                  </a:schemeClr>
                </a:solidFill>
              </a:rPr>
              <a:t>7. </a:t>
            </a:r>
            <a:r>
              <a:rPr lang="zh-CN" altLang="en-US" dirty="0">
                <a:solidFill>
                  <a:schemeClr val="bg1">
                    <a:lumMod val="50000"/>
                  </a:schemeClr>
                </a:solidFill>
              </a:rPr>
              <a:t>网格形变</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16</a:t>
            </a:fld>
            <a:endParaRPr lang="zh-CN" altLang="en-US"/>
          </a:p>
        </p:txBody>
      </p:sp>
    </p:spTree>
    <p:extLst>
      <p:ext uri="{BB962C8B-B14F-4D97-AF65-F5344CB8AC3E}">
        <p14:creationId xmlns:p14="http://schemas.microsoft.com/office/powerpoint/2010/main" val="3375447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 </a:t>
            </a:r>
            <a:r>
              <a:rPr lang="zh-CN" altLang="en-US" b="1" dirty="0"/>
              <a:t>概念</a:t>
            </a:r>
          </a:p>
        </p:txBody>
      </p:sp>
      <p:sp>
        <p:nvSpPr>
          <p:cNvPr id="3" name="内容占位符 2"/>
          <p:cNvSpPr>
            <a:spLocks noGrp="1"/>
          </p:cNvSpPr>
          <p:nvPr>
            <p:ph idx="1"/>
          </p:nvPr>
        </p:nvSpPr>
        <p:spPr/>
        <p:txBody>
          <a:bodyPr/>
          <a:lstStyle/>
          <a:p>
            <a:r>
              <a:rPr lang="zh-CN" altLang="en-US" dirty="0"/>
              <a:t>现实世界中的物体通过数字化扫描获取与重建后的网格往往是带有噪声的</a:t>
            </a:r>
          </a:p>
          <a:p>
            <a:endParaRPr lang="zh-CN" alt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688572"/>
            <a:ext cx="7667625"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本框 5"/>
          <p:cNvSpPr txBox="1"/>
          <p:nvPr/>
        </p:nvSpPr>
        <p:spPr>
          <a:xfrm>
            <a:off x="971600" y="6192549"/>
            <a:ext cx="3456384" cy="677108"/>
          </a:xfrm>
          <a:prstGeom prst="rect">
            <a:avLst/>
          </a:prstGeom>
          <a:solidFill>
            <a:schemeClr val="bg1"/>
          </a:solidFill>
        </p:spPr>
        <p:txBody>
          <a:bodyPr wrap="square" rtlCol="0">
            <a:spAutoFit/>
          </a:bodyPr>
          <a:lstStyle/>
          <a:p>
            <a:r>
              <a:rPr lang="zh-CN" altLang="en-US" sz="2400" dirty="0">
                <a:latin typeface="Helvetica" pitchFamily="34" charset="0"/>
                <a:cs typeface="Helvetica" pitchFamily="34" charset="0"/>
              </a:rPr>
              <a:t>激光扫描的深度图像</a:t>
            </a:r>
            <a:r>
              <a:rPr kumimoji="1" lang="zh-CN" altLang="en-US" sz="1400" dirty="0"/>
              <a:t>      </a:t>
            </a:r>
          </a:p>
          <a:p>
            <a:endParaRPr lang="zh-CN" altLang="en-US" sz="1400" dirty="0"/>
          </a:p>
        </p:txBody>
      </p:sp>
      <p:sp>
        <p:nvSpPr>
          <p:cNvPr id="7" name="文本框 6"/>
          <p:cNvSpPr txBox="1"/>
          <p:nvPr/>
        </p:nvSpPr>
        <p:spPr>
          <a:xfrm>
            <a:off x="5076056" y="6192549"/>
            <a:ext cx="3456384" cy="830997"/>
          </a:xfrm>
          <a:prstGeom prst="rect">
            <a:avLst/>
          </a:prstGeom>
          <a:solidFill>
            <a:schemeClr val="bg1"/>
          </a:solidFill>
        </p:spPr>
        <p:txBody>
          <a:bodyPr wrap="square" rtlCol="0">
            <a:spAutoFit/>
          </a:bodyPr>
          <a:lstStyle/>
          <a:p>
            <a:r>
              <a:rPr lang="zh-CN" altLang="en-US" sz="2400" dirty="0">
                <a:latin typeface="Helvetica" pitchFamily="34" charset="0"/>
                <a:cs typeface="Helvetica" pitchFamily="34" charset="0"/>
              </a:rPr>
              <a:t>从图像重建的三维模型</a:t>
            </a:r>
            <a:endParaRPr lang="en-US" altLang="zh-CN" sz="2400" dirty="0">
              <a:latin typeface="Helvetica" pitchFamily="34" charset="0"/>
              <a:cs typeface="Helvetica" pitchFamily="34" charset="0"/>
            </a:endParaRPr>
          </a:p>
          <a:p>
            <a:endParaRPr lang="en-US" altLang="zh-CN" sz="2400" dirty="0">
              <a:latin typeface="Helvetica" pitchFamily="34" charset="0"/>
              <a:cs typeface="Helvetica" pitchFamily="34"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17</a:t>
            </a:fld>
            <a:endParaRPr lang="zh-CN" altLang="en-US" dirty="0"/>
          </a:p>
        </p:txBody>
      </p:sp>
    </p:spTree>
    <p:extLst>
      <p:ext uri="{BB962C8B-B14F-4D97-AF65-F5344CB8AC3E}">
        <p14:creationId xmlns:p14="http://schemas.microsoft.com/office/powerpoint/2010/main" val="665605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2.1 </a:t>
            </a:r>
            <a:r>
              <a:rPr lang="zh-CN" altLang="en-US" b="1" dirty="0"/>
              <a:t>概念</a:t>
            </a:r>
          </a:p>
        </p:txBody>
      </p:sp>
      <p:sp>
        <p:nvSpPr>
          <p:cNvPr id="3" name="内容占位符 2"/>
          <p:cNvSpPr>
            <a:spLocks noGrp="1"/>
          </p:cNvSpPr>
          <p:nvPr>
            <p:ph idx="1"/>
          </p:nvPr>
        </p:nvSpPr>
        <p:spPr>
          <a:xfrm>
            <a:off x="457200" y="1600200"/>
            <a:ext cx="8867328" cy="4525963"/>
          </a:xfrm>
        </p:spPr>
        <p:txBody>
          <a:bodyPr/>
          <a:lstStyle/>
          <a:p>
            <a:r>
              <a:rPr kumimoji="1" lang="zh-CN" altLang="en-US" b="1" dirty="0"/>
              <a:t>网格去噪</a:t>
            </a:r>
            <a:endParaRPr kumimoji="1" lang="en-US" altLang="zh-CN" b="1" dirty="0"/>
          </a:p>
          <a:p>
            <a:pPr lvl="1"/>
            <a:r>
              <a:rPr kumimoji="1" lang="zh-CN" altLang="en-US" dirty="0"/>
              <a:t>消除网格模型表面噪声，获得一个几何光滑模型</a:t>
            </a:r>
            <a:endParaRPr lang="en-US" altLang="zh-CN" dirty="0"/>
          </a:p>
          <a:p>
            <a:pPr lvl="2"/>
            <a:r>
              <a:rPr kumimoji="1" lang="zh-CN" altLang="en-US" dirty="0"/>
              <a:t>又称为网格光顺、网格滤波等</a:t>
            </a:r>
          </a:p>
        </p:txBody>
      </p:sp>
      <p:sp>
        <p:nvSpPr>
          <p:cNvPr id="4" name="灯片编号占位符 3"/>
          <p:cNvSpPr>
            <a:spLocks noGrp="1"/>
          </p:cNvSpPr>
          <p:nvPr>
            <p:ph type="sldNum" sz="quarter" idx="12"/>
          </p:nvPr>
        </p:nvSpPr>
        <p:spPr>
          <a:xfrm>
            <a:off x="6553200" y="6167710"/>
            <a:ext cx="2133600" cy="365125"/>
          </a:xfrm>
        </p:spPr>
        <p:txBody>
          <a:bodyPr/>
          <a:lstStyle/>
          <a:p>
            <a:fld id="{0C913308-F349-4B6D-A68A-DD1791B4A57B}" type="slidenum">
              <a:rPr lang="zh-CN" altLang="en-US" smtClean="0"/>
              <a:t>18</a:t>
            </a:fld>
            <a:endParaRPr lang="zh-CN" altLang="en-US"/>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0394"/>
          <a:stretch/>
        </p:blipFill>
        <p:spPr bwMode="auto">
          <a:xfrm>
            <a:off x="5508104" y="3157754"/>
            <a:ext cx="3312368" cy="3727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本框 4"/>
          <p:cNvSpPr txBox="1"/>
          <p:nvPr/>
        </p:nvSpPr>
        <p:spPr>
          <a:xfrm>
            <a:off x="3851920" y="4370409"/>
            <a:ext cx="1656184" cy="1200329"/>
          </a:xfrm>
          <a:prstGeom prst="rect">
            <a:avLst/>
          </a:prstGeom>
          <a:solidFill>
            <a:schemeClr val="bg1"/>
          </a:solidFill>
        </p:spPr>
        <p:txBody>
          <a:bodyPr wrap="square" rtlCol="0">
            <a:spAutoFit/>
          </a:bodyPr>
          <a:lstStyle/>
          <a:p>
            <a:r>
              <a:rPr lang="zh-CN" altLang="en-US" sz="2400" dirty="0"/>
              <a:t>网格去噪</a:t>
            </a:r>
            <a:endParaRPr lang="en-US" altLang="zh-CN" sz="2400" dirty="0"/>
          </a:p>
          <a:p>
            <a:endParaRPr lang="en-US" altLang="zh-CN" sz="2400" dirty="0"/>
          </a:p>
          <a:p>
            <a:endParaRPr lang="zh-CN" altLang="en-US" sz="2400" dirty="0"/>
          </a:p>
        </p:txBody>
      </p:sp>
      <p:sp>
        <p:nvSpPr>
          <p:cNvPr id="8" name="矩形 7"/>
          <p:cNvSpPr/>
          <p:nvPr/>
        </p:nvSpPr>
        <p:spPr>
          <a:xfrm>
            <a:off x="179512" y="3229698"/>
            <a:ext cx="3688791" cy="3439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4"/>
          <a:stretch>
            <a:fillRect/>
          </a:stretch>
        </p:blipFill>
        <p:spPr>
          <a:xfrm>
            <a:off x="323528" y="3229699"/>
            <a:ext cx="3568265" cy="3541335"/>
          </a:xfrm>
          <a:prstGeom prst="rect">
            <a:avLst/>
          </a:prstGeom>
        </p:spPr>
      </p:pic>
      <p:sp>
        <p:nvSpPr>
          <p:cNvPr id="7" name="右箭头 6"/>
          <p:cNvSpPr/>
          <p:nvPr/>
        </p:nvSpPr>
        <p:spPr>
          <a:xfrm>
            <a:off x="3779912" y="4805512"/>
            <a:ext cx="1656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4204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 </a:t>
            </a:r>
            <a:r>
              <a:rPr lang="zh-CN" altLang="en-US" b="1" dirty="0"/>
              <a:t>概念</a:t>
            </a:r>
          </a:p>
        </p:txBody>
      </p:sp>
      <p:sp>
        <p:nvSpPr>
          <p:cNvPr id="3" name="内容占位符 2"/>
          <p:cNvSpPr>
            <a:spLocks noGrp="1"/>
          </p:cNvSpPr>
          <p:nvPr>
            <p:ph idx="1"/>
          </p:nvPr>
        </p:nvSpPr>
        <p:spPr>
          <a:xfrm>
            <a:off x="457200" y="1600200"/>
            <a:ext cx="8867328" cy="4997152"/>
          </a:xfrm>
        </p:spPr>
        <p:txBody>
          <a:bodyPr>
            <a:normAutofit/>
          </a:bodyPr>
          <a:lstStyle/>
          <a:p>
            <a:r>
              <a:rPr lang="zh-CN" altLang="en-US" dirty="0"/>
              <a:t>网格去噪的主要挑战</a:t>
            </a:r>
            <a:endParaRPr lang="en-US" altLang="zh-CN" dirty="0"/>
          </a:p>
          <a:p>
            <a:pPr lvl="1"/>
            <a:r>
              <a:rPr kumimoji="1" lang="zh-CN" altLang="en-US" dirty="0"/>
              <a:t>什么是网格表面的噪声？</a:t>
            </a:r>
            <a:endParaRPr lang="en-US" altLang="zh-CN" dirty="0"/>
          </a:p>
          <a:p>
            <a:pPr lvl="2"/>
            <a:r>
              <a:rPr kumimoji="1" lang="zh-CN" altLang="en-US" dirty="0"/>
              <a:t>表面的凹凸</a:t>
            </a:r>
          </a:p>
          <a:p>
            <a:pPr lvl="2"/>
            <a:r>
              <a:rPr kumimoji="1" lang="zh-CN" altLang="en-US" dirty="0"/>
              <a:t>表面的高频部分</a:t>
            </a:r>
          </a:p>
          <a:p>
            <a:pPr lvl="2"/>
            <a:r>
              <a:rPr lang="en-US" altLang="zh-CN" dirty="0"/>
              <a:t>…</a:t>
            </a:r>
          </a:p>
          <a:p>
            <a:pPr lvl="1"/>
            <a:r>
              <a:rPr kumimoji="1" lang="zh-CN" altLang="en-US" dirty="0"/>
              <a:t>没有精确的数学公式</a:t>
            </a:r>
            <a:endParaRPr lang="en-US" altLang="zh-CN" dirty="0"/>
          </a:p>
          <a:p>
            <a:pPr lvl="1"/>
            <a:r>
              <a:rPr lang="zh-CN" altLang="en-US" dirty="0"/>
              <a:t>检测困难</a:t>
            </a:r>
            <a:endParaRPr lang="en-US" altLang="zh-CN" dirty="0"/>
          </a:p>
          <a:p>
            <a:pPr lvl="2"/>
            <a:r>
              <a:rPr kumimoji="1" lang="zh-CN" altLang="en-US" dirty="0"/>
              <a:t>较弯曲的地方</a:t>
            </a:r>
            <a:endParaRPr lang="en-US" altLang="zh-CN" dirty="0"/>
          </a:p>
          <a:p>
            <a:pPr lvl="2"/>
            <a:r>
              <a:rPr kumimoji="1" lang="zh-CN" altLang="en-US" dirty="0"/>
              <a:t>高频部分</a:t>
            </a:r>
            <a:endParaRPr lang="en-US" altLang="zh-CN" dirty="0"/>
          </a:p>
          <a:p>
            <a:pPr lvl="2"/>
            <a:r>
              <a:rPr lang="en-US" altLang="zh-CN" dirty="0"/>
              <a:t>…</a:t>
            </a:r>
            <a:endParaRPr lang="zh-CN" altLang="en-US" dirty="0"/>
          </a:p>
          <a:p>
            <a:pPr lvl="3"/>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19</a:t>
            </a:fld>
            <a:endParaRPr lang="zh-CN" altLang="en-US"/>
          </a:p>
        </p:txBody>
      </p:sp>
      <p:pic>
        <p:nvPicPr>
          <p:cNvPr id="5" name="图片 4"/>
          <p:cNvPicPr>
            <a:picLocks noChangeAspect="1"/>
          </p:cNvPicPr>
          <p:nvPr/>
        </p:nvPicPr>
        <p:blipFill>
          <a:blip r:embed="rId3"/>
          <a:stretch>
            <a:fillRect/>
          </a:stretch>
        </p:blipFill>
        <p:spPr>
          <a:xfrm>
            <a:off x="5410356" y="2348880"/>
            <a:ext cx="3276444" cy="3231561"/>
          </a:xfrm>
          <a:prstGeom prst="rect">
            <a:avLst/>
          </a:prstGeom>
        </p:spPr>
      </p:pic>
    </p:spTree>
    <p:extLst>
      <p:ext uri="{BB962C8B-B14F-4D97-AF65-F5344CB8AC3E}">
        <p14:creationId xmlns:p14="http://schemas.microsoft.com/office/powerpoint/2010/main" val="4091151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p>
        </p:txBody>
      </p:sp>
      <p:sp>
        <p:nvSpPr>
          <p:cNvPr id="3" name="内容占位符 2"/>
          <p:cNvSpPr>
            <a:spLocks noGrp="1"/>
          </p:cNvSpPr>
          <p:nvPr>
            <p:ph idx="1"/>
          </p:nvPr>
        </p:nvSpPr>
        <p:spPr/>
        <p:txBody>
          <a:bodyPr/>
          <a:lstStyle/>
          <a:p>
            <a:pPr marL="0" indent="0">
              <a:buNone/>
            </a:pPr>
            <a:r>
              <a:rPr lang="en-US" altLang="zh-CN" sz="3600" b="1" dirty="0"/>
              <a:t>1. </a:t>
            </a:r>
            <a:r>
              <a:rPr lang="zh-CN" altLang="en-US" sz="3600" b="1" dirty="0"/>
              <a:t>基础</a:t>
            </a:r>
            <a:endParaRPr lang="en-US" altLang="zh-CN" sz="3600" b="1" dirty="0"/>
          </a:p>
          <a:p>
            <a:pPr marL="0" indent="0">
              <a:buNone/>
            </a:pPr>
            <a:r>
              <a:rPr lang="en-US" altLang="zh-CN" dirty="0">
                <a:solidFill>
                  <a:schemeClr val="bg1">
                    <a:lumMod val="50000"/>
                  </a:schemeClr>
                </a:solidFill>
              </a:rPr>
              <a:t>2. </a:t>
            </a:r>
            <a:r>
              <a:rPr lang="zh-CN" altLang="en-US" dirty="0">
                <a:solidFill>
                  <a:schemeClr val="bg1">
                    <a:lumMod val="50000"/>
                  </a:schemeClr>
                </a:solidFill>
              </a:rPr>
              <a:t>网格去噪</a:t>
            </a:r>
          </a:p>
          <a:p>
            <a:pPr marL="0" indent="0">
              <a:buNone/>
            </a:pPr>
            <a:r>
              <a:rPr lang="en-US" altLang="zh-CN" dirty="0">
                <a:solidFill>
                  <a:schemeClr val="bg1">
                    <a:lumMod val="50000"/>
                  </a:schemeClr>
                </a:solidFill>
              </a:rPr>
              <a:t>3. </a:t>
            </a:r>
            <a:r>
              <a:rPr lang="zh-CN" altLang="en-US" dirty="0">
                <a:solidFill>
                  <a:schemeClr val="bg1">
                    <a:lumMod val="50000"/>
                  </a:schemeClr>
                </a:solidFill>
              </a:rPr>
              <a:t>网格简化 </a:t>
            </a:r>
          </a:p>
          <a:p>
            <a:pPr marL="0" indent="0">
              <a:buNone/>
            </a:pPr>
            <a:r>
              <a:rPr lang="en-US" altLang="zh-CN" dirty="0">
                <a:solidFill>
                  <a:schemeClr val="bg1">
                    <a:lumMod val="50000"/>
                  </a:schemeClr>
                </a:solidFill>
              </a:rPr>
              <a:t>4. </a:t>
            </a:r>
            <a:r>
              <a:rPr lang="zh-CN" altLang="en-US" dirty="0">
                <a:solidFill>
                  <a:schemeClr val="bg1">
                    <a:lumMod val="50000"/>
                  </a:schemeClr>
                </a:solidFill>
              </a:rPr>
              <a:t>网格参数化</a:t>
            </a:r>
          </a:p>
          <a:p>
            <a:pPr marL="0" indent="0">
              <a:buNone/>
            </a:pPr>
            <a:r>
              <a:rPr lang="en-US" altLang="zh-CN" dirty="0">
                <a:solidFill>
                  <a:schemeClr val="bg1">
                    <a:lumMod val="50000"/>
                  </a:schemeClr>
                </a:solidFill>
              </a:rPr>
              <a:t>5. </a:t>
            </a:r>
            <a:r>
              <a:rPr lang="zh-CN" altLang="en-US" dirty="0">
                <a:solidFill>
                  <a:schemeClr val="bg1">
                    <a:lumMod val="50000"/>
                  </a:schemeClr>
                </a:solidFill>
              </a:rPr>
              <a:t>重新网格化</a:t>
            </a:r>
          </a:p>
          <a:p>
            <a:pPr marL="0" indent="0">
              <a:buNone/>
            </a:pPr>
            <a:r>
              <a:rPr lang="en-US" altLang="zh-CN" dirty="0">
                <a:solidFill>
                  <a:schemeClr val="bg1">
                    <a:lumMod val="50000"/>
                  </a:schemeClr>
                </a:solidFill>
              </a:rPr>
              <a:t>6. </a:t>
            </a:r>
            <a:r>
              <a:rPr lang="zh-CN" altLang="en-US" dirty="0">
                <a:solidFill>
                  <a:schemeClr val="bg1">
                    <a:lumMod val="50000"/>
                  </a:schemeClr>
                </a:solidFill>
              </a:rPr>
              <a:t>网格编辑</a:t>
            </a:r>
          </a:p>
          <a:p>
            <a:pPr marL="0" indent="0">
              <a:buNone/>
            </a:pPr>
            <a:r>
              <a:rPr lang="en-US" altLang="zh-CN" dirty="0">
                <a:solidFill>
                  <a:schemeClr val="bg1">
                    <a:lumMod val="50000"/>
                  </a:schemeClr>
                </a:solidFill>
              </a:rPr>
              <a:t>7. </a:t>
            </a:r>
            <a:r>
              <a:rPr lang="zh-CN" altLang="en-US" dirty="0">
                <a:solidFill>
                  <a:schemeClr val="bg1">
                    <a:lumMod val="50000"/>
                  </a:schemeClr>
                </a:solidFill>
              </a:rPr>
              <a:t>网格形变</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a:t>
            </a:fld>
            <a:endParaRPr lang="zh-CN" altLang="en-US"/>
          </a:p>
        </p:txBody>
      </p:sp>
    </p:spTree>
    <p:extLst>
      <p:ext uri="{BB962C8B-B14F-4D97-AF65-F5344CB8AC3E}">
        <p14:creationId xmlns:p14="http://schemas.microsoft.com/office/powerpoint/2010/main" val="2299822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2.2 </a:t>
            </a:r>
            <a:r>
              <a:rPr lang="zh-CN" altLang="en-US" b="1" dirty="0"/>
              <a:t>方法</a:t>
            </a:r>
          </a:p>
        </p:txBody>
      </p:sp>
      <p:sp>
        <p:nvSpPr>
          <p:cNvPr id="3" name="内容占位符 2"/>
          <p:cNvSpPr>
            <a:spLocks noGrp="1"/>
          </p:cNvSpPr>
          <p:nvPr>
            <p:ph idx="1"/>
          </p:nvPr>
        </p:nvSpPr>
        <p:spPr>
          <a:xfrm>
            <a:off x="457200" y="1600200"/>
            <a:ext cx="8867328" cy="4997152"/>
          </a:xfrm>
        </p:spPr>
        <p:txBody>
          <a:bodyPr/>
          <a:lstStyle/>
          <a:p>
            <a:r>
              <a:rPr kumimoji="1" lang="zh-CN" altLang="en-US" b="1" dirty="0"/>
              <a:t>目标</a:t>
            </a:r>
            <a:r>
              <a:rPr kumimoji="1" lang="zh-CN" altLang="en-US" dirty="0"/>
              <a:t> </a:t>
            </a:r>
            <a:endParaRPr lang="en-US" altLang="zh-CN" dirty="0"/>
          </a:p>
          <a:p>
            <a:pPr lvl="1"/>
            <a:r>
              <a:rPr kumimoji="1" lang="zh-CN" altLang="en-US" b="1" dirty="0"/>
              <a:t>消除高频噪声</a:t>
            </a:r>
            <a:r>
              <a:rPr kumimoji="1" lang="zh-CN" altLang="en-US" dirty="0"/>
              <a:t>：量化模型表面的高频信息</a:t>
            </a:r>
          </a:p>
          <a:p>
            <a:pPr lvl="1"/>
            <a:r>
              <a:rPr kumimoji="1" lang="zh-CN" altLang="en-US" b="1" dirty="0"/>
              <a:t>保留全局特征</a:t>
            </a:r>
            <a:r>
              <a:rPr kumimoji="1" lang="zh-CN" altLang="en-US" dirty="0"/>
              <a:t>：全局特征的几何表示</a:t>
            </a:r>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20</a:t>
            </a:fld>
            <a:endParaRPr lang="zh-CN" altLang="en-US"/>
          </a:p>
        </p:txBody>
      </p:sp>
      <p:pic>
        <p:nvPicPr>
          <p:cNvPr id="6" name="Picture 6" descr="signal"/>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6525" y="3425399"/>
            <a:ext cx="3641625" cy="273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nois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97267" y="3662958"/>
            <a:ext cx="2474733" cy="1856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csignal"/>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30185" y="3662958"/>
            <a:ext cx="3235572" cy="2426679"/>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9"/>
          <p:cNvSpPr txBox="1">
            <a:spLocks noChangeArrowheads="1"/>
          </p:cNvSpPr>
          <p:nvPr/>
        </p:nvSpPr>
        <p:spPr bwMode="auto">
          <a:xfrm>
            <a:off x="4370522" y="4632024"/>
            <a:ext cx="3454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spcBef>
                <a:spcPct val="50000"/>
              </a:spcBef>
            </a:pPr>
            <a:r>
              <a:rPr lang="en-US" altLang="zh-CN" sz="3200" dirty="0">
                <a:ea typeface="宋体" charset="-122"/>
              </a:rPr>
              <a:t>+</a:t>
            </a:r>
          </a:p>
        </p:txBody>
      </p:sp>
      <p:sp>
        <p:nvSpPr>
          <p:cNvPr id="10" name="Text Box 10"/>
          <p:cNvSpPr txBox="1">
            <a:spLocks noChangeArrowheads="1"/>
          </p:cNvSpPr>
          <p:nvPr/>
        </p:nvSpPr>
        <p:spPr bwMode="auto">
          <a:xfrm>
            <a:off x="1994258" y="4564442"/>
            <a:ext cx="3454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spcBef>
                <a:spcPct val="50000"/>
              </a:spcBef>
            </a:pPr>
            <a:r>
              <a:rPr lang="en-US" altLang="zh-CN" sz="3200" dirty="0">
                <a:ea typeface="宋体" charset="-122"/>
              </a:rPr>
              <a:t>=</a:t>
            </a:r>
          </a:p>
        </p:txBody>
      </p:sp>
      <p:pic>
        <p:nvPicPr>
          <p:cNvPr id="12" name="Picture 12" descr="bfiltered"/>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34034" y="3407309"/>
            <a:ext cx="3766558" cy="2824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右箭头 12"/>
          <p:cNvSpPr/>
          <p:nvPr/>
        </p:nvSpPr>
        <p:spPr>
          <a:xfrm>
            <a:off x="6197155" y="4623519"/>
            <a:ext cx="1080120" cy="46166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 Box 10"/>
          <p:cNvSpPr txBox="1">
            <a:spLocks noChangeArrowheads="1"/>
          </p:cNvSpPr>
          <p:nvPr/>
        </p:nvSpPr>
        <p:spPr bwMode="auto">
          <a:xfrm>
            <a:off x="5409324" y="4161854"/>
            <a:ext cx="16924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spcBef>
                <a:spcPct val="50000"/>
              </a:spcBef>
            </a:pPr>
            <a:r>
              <a:rPr lang="zh-CN" altLang="en-US" sz="2400" dirty="0">
                <a:ea typeface="宋体" charset="-122"/>
              </a:rPr>
              <a:t>平滑</a:t>
            </a:r>
            <a:endParaRPr lang="en-US" altLang="zh-CN" sz="2400" dirty="0">
              <a:ea typeface="宋体" charset="-122"/>
            </a:endParaRPr>
          </a:p>
        </p:txBody>
      </p:sp>
      <p:sp>
        <p:nvSpPr>
          <p:cNvPr id="15" name="文本框 14"/>
          <p:cNvSpPr txBox="1"/>
          <p:nvPr/>
        </p:nvSpPr>
        <p:spPr>
          <a:xfrm>
            <a:off x="2858016" y="6091457"/>
            <a:ext cx="993898" cy="461665"/>
          </a:xfrm>
          <a:prstGeom prst="rect">
            <a:avLst/>
          </a:prstGeom>
          <a:solidFill>
            <a:schemeClr val="bg1"/>
          </a:solidFill>
        </p:spPr>
        <p:txBody>
          <a:bodyPr wrap="square" rtlCol="0">
            <a:spAutoFit/>
          </a:bodyPr>
          <a:lstStyle/>
          <a:p>
            <a:r>
              <a:rPr lang="zh-CN" altLang="en-US" sz="2400" dirty="0"/>
              <a:t>噪声</a:t>
            </a:r>
          </a:p>
        </p:txBody>
      </p:sp>
      <p:sp>
        <p:nvSpPr>
          <p:cNvPr id="16" name="文本框 15"/>
          <p:cNvSpPr txBox="1"/>
          <p:nvPr/>
        </p:nvSpPr>
        <p:spPr>
          <a:xfrm>
            <a:off x="4983238" y="6069312"/>
            <a:ext cx="993898" cy="461665"/>
          </a:xfrm>
          <a:prstGeom prst="rect">
            <a:avLst/>
          </a:prstGeom>
          <a:solidFill>
            <a:schemeClr val="bg1"/>
          </a:solidFill>
        </p:spPr>
        <p:txBody>
          <a:bodyPr wrap="square" rtlCol="0">
            <a:spAutoFit/>
          </a:bodyPr>
          <a:lstStyle/>
          <a:p>
            <a:r>
              <a:rPr lang="zh-CN" altLang="en-US" sz="2400" dirty="0"/>
              <a:t>特征</a:t>
            </a:r>
          </a:p>
        </p:txBody>
      </p:sp>
      <p:cxnSp>
        <p:nvCxnSpPr>
          <p:cNvPr id="11" name="直接箭头连接符 10"/>
          <p:cNvCxnSpPr>
            <a:stCxn id="15" idx="0"/>
          </p:cNvCxnSpPr>
          <p:nvPr/>
        </p:nvCxnSpPr>
        <p:spPr>
          <a:xfrm flipH="1" flipV="1">
            <a:off x="3334633" y="5373216"/>
            <a:ext cx="20332" cy="7182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a:off x="5659395" y="4572000"/>
            <a:ext cx="510176" cy="1631092"/>
          </a:xfrm>
          <a:custGeom>
            <a:avLst/>
            <a:gdLst>
              <a:gd name="connsiteX0" fmla="*/ 0 w 510176"/>
              <a:gd name="connsiteY0" fmla="*/ 1631092 h 1631092"/>
              <a:gd name="connsiteX1" fmla="*/ 506627 w 510176"/>
              <a:gd name="connsiteY1" fmla="*/ 976184 h 1631092"/>
              <a:gd name="connsiteX2" fmla="*/ 185351 w 510176"/>
              <a:gd name="connsiteY2" fmla="*/ 0 h 1631092"/>
            </a:gdLst>
            <a:ahLst/>
            <a:cxnLst>
              <a:cxn ang="0">
                <a:pos x="connsiteX0" y="connsiteY0"/>
              </a:cxn>
              <a:cxn ang="0">
                <a:pos x="connsiteX1" y="connsiteY1"/>
              </a:cxn>
              <a:cxn ang="0">
                <a:pos x="connsiteX2" y="connsiteY2"/>
              </a:cxn>
            </a:cxnLst>
            <a:rect l="l" t="t" r="r" b="b"/>
            <a:pathLst>
              <a:path w="510176" h="1631092">
                <a:moveTo>
                  <a:pt x="0" y="1631092"/>
                </a:moveTo>
                <a:cubicBezTo>
                  <a:pt x="237867" y="1439562"/>
                  <a:pt x="475735" y="1248033"/>
                  <a:pt x="506627" y="976184"/>
                </a:cubicBezTo>
                <a:cubicBezTo>
                  <a:pt x="537519" y="704335"/>
                  <a:pt x="361435" y="352167"/>
                  <a:pt x="185351" y="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1568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2.2 </a:t>
            </a:r>
            <a:r>
              <a:rPr kumimoji="1" lang="zh-CN" altLang="en-US" b="1" dirty="0"/>
              <a:t>方法</a:t>
            </a:r>
            <a:endParaRPr lang="zh-CN" altLang="en-US" b="1" dirty="0"/>
          </a:p>
        </p:txBody>
      </p:sp>
      <p:sp>
        <p:nvSpPr>
          <p:cNvPr id="3" name="内容占位符 2"/>
          <p:cNvSpPr>
            <a:spLocks noGrp="1"/>
          </p:cNvSpPr>
          <p:nvPr>
            <p:ph idx="1"/>
          </p:nvPr>
        </p:nvSpPr>
        <p:spPr/>
        <p:txBody>
          <a:bodyPr/>
          <a:lstStyle/>
          <a:p>
            <a:r>
              <a:rPr kumimoji="1" lang="zh-CN" altLang="en-US" b="1" dirty="0"/>
              <a:t>形状演化策略</a:t>
            </a:r>
            <a:endParaRPr kumimoji="1" lang="en-US" altLang="zh-CN" b="1" dirty="0"/>
          </a:p>
          <a:p>
            <a:pPr lvl="1"/>
            <a:r>
              <a:rPr kumimoji="1" lang="zh-CN" altLang="en-US" dirty="0"/>
              <a:t>移动网格顶点</a:t>
            </a:r>
            <a:endParaRPr lang="en-US" altLang="zh-CN" dirty="0"/>
          </a:p>
          <a:p>
            <a:pPr lvl="2"/>
            <a:r>
              <a:rPr kumimoji="1" lang="zh-CN" altLang="en-US" dirty="0"/>
              <a:t>保持拓扑：不改变连接关系</a:t>
            </a:r>
            <a:endParaRPr lang="en-US" altLang="zh-CN" dirty="0"/>
          </a:p>
          <a:p>
            <a:pPr lvl="2"/>
            <a:r>
              <a:rPr kumimoji="1" lang="zh-CN" altLang="en-US" dirty="0"/>
              <a:t>保持形状：减少曲率变化</a:t>
            </a:r>
            <a:endParaRPr kumimoji="1" lang="en-US" altLang="zh-CN" dirty="0"/>
          </a:p>
          <a:p>
            <a:pPr lvl="1"/>
            <a:r>
              <a:rPr lang="zh-CN" altLang="en-US" dirty="0"/>
              <a:t>描述为形状演化</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21</a:t>
            </a:fld>
            <a:endParaRPr lang="zh-CN" altLang="en-US"/>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6349542" y="806231"/>
            <a:ext cx="1525852" cy="2920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组合 6"/>
          <p:cNvGrpSpPr/>
          <p:nvPr/>
        </p:nvGrpSpPr>
        <p:grpSpPr>
          <a:xfrm>
            <a:off x="5623899" y="2973413"/>
            <a:ext cx="3366540" cy="1331910"/>
            <a:chOff x="323528" y="3562962"/>
            <a:chExt cx="6408712" cy="2535490"/>
          </a:xfrm>
        </p:grpSpPr>
        <p:pic>
          <p:nvPicPr>
            <p:cNvPr id="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4058" b="4058"/>
            <a:stretch/>
          </p:blipFill>
          <p:spPr bwMode="auto">
            <a:xfrm>
              <a:off x="323528" y="4465280"/>
              <a:ext cx="6408712" cy="1633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任意多边形 7"/>
            <p:cNvSpPr/>
            <p:nvPr/>
          </p:nvSpPr>
          <p:spPr>
            <a:xfrm>
              <a:off x="550985" y="3622431"/>
              <a:ext cx="2450123" cy="586154"/>
            </a:xfrm>
            <a:custGeom>
              <a:avLst/>
              <a:gdLst>
                <a:gd name="connsiteX0" fmla="*/ 0 w 2450123"/>
                <a:gd name="connsiteY0" fmla="*/ 586154 h 586154"/>
                <a:gd name="connsiteX1" fmla="*/ 656492 w 2450123"/>
                <a:gd name="connsiteY1" fmla="*/ 0 h 586154"/>
                <a:gd name="connsiteX2" fmla="*/ 879230 w 2450123"/>
                <a:gd name="connsiteY2" fmla="*/ 316523 h 586154"/>
                <a:gd name="connsiteX3" fmla="*/ 1078523 w 2450123"/>
                <a:gd name="connsiteY3" fmla="*/ 152400 h 586154"/>
                <a:gd name="connsiteX4" fmla="*/ 1477107 w 2450123"/>
                <a:gd name="connsiteY4" fmla="*/ 515815 h 586154"/>
                <a:gd name="connsiteX5" fmla="*/ 2016369 w 2450123"/>
                <a:gd name="connsiteY5" fmla="*/ 46892 h 586154"/>
                <a:gd name="connsiteX6" fmla="*/ 2450123 w 2450123"/>
                <a:gd name="connsiteY6" fmla="*/ 457200 h 58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123" h="586154">
                  <a:moveTo>
                    <a:pt x="0" y="586154"/>
                  </a:moveTo>
                  <a:lnTo>
                    <a:pt x="656492" y="0"/>
                  </a:lnTo>
                  <a:lnTo>
                    <a:pt x="879230" y="316523"/>
                  </a:lnTo>
                  <a:lnTo>
                    <a:pt x="1078523" y="152400"/>
                  </a:lnTo>
                  <a:lnTo>
                    <a:pt x="1477107" y="515815"/>
                  </a:lnTo>
                  <a:lnTo>
                    <a:pt x="2016369" y="46892"/>
                  </a:lnTo>
                  <a:lnTo>
                    <a:pt x="2450123" y="457200"/>
                  </a:lnTo>
                </a:path>
              </a:pathLst>
            </a:cu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flipV="1">
              <a:off x="4031069" y="3886163"/>
              <a:ext cx="2530624" cy="1"/>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92369" y="4161693"/>
              <a:ext cx="93785" cy="937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52455" y="3562962"/>
              <a:ext cx="93785" cy="937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363470" y="3874440"/>
              <a:ext cx="93785" cy="937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574485" y="3717032"/>
              <a:ext cx="93785" cy="937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957935" y="4055295"/>
              <a:ext cx="93785" cy="937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508883" y="3621578"/>
              <a:ext cx="93785" cy="937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929208" y="4006733"/>
              <a:ext cx="93785" cy="937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995936" y="3839271"/>
              <a:ext cx="93785" cy="937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656022" y="3839271"/>
              <a:ext cx="93785" cy="937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867037" y="3839271"/>
              <a:ext cx="93785" cy="937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078052" y="3839271"/>
              <a:ext cx="93785" cy="937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461502" y="3839271"/>
              <a:ext cx="93785" cy="937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012450" y="3839271"/>
              <a:ext cx="93785" cy="937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6479667" y="3839271"/>
              <a:ext cx="93785" cy="937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1136952" y="4961564"/>
            <a:ext cx="6689327" cy="1792626"/>
            <a:chOff x="323528" y="3873500"/>
            <a:chExt cx="8644103" cy="2316473"/>
          </a:xfrm>
        </p:grpSpPr>
        <p:pic>
          <p:nvPicPr>
            <p:cNvPr id="26"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b="22284"/>
            <a:stretch/>
          </p:blipFill>
          <p:spPr bwMode="auto">
            <a:xfrm>
              <a:off x="323528" y="4360914"/>
              <a:ext cx="8644103" cy="1829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7" name="直接箭头连接符 26"/>
            <p:cNvCxnSpPr/>
            <p:nvPr/>
          </p:nvCxnSpPr>
          <p:spPr>
            <a:xfrm flipH="1">
              <a:off x="828402" y="4293096"/>
              <a:ext cx="72008"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对象 27"/>
            <p:cNvGraphicFramePr>
              <a:graphicFrameLocks noChangeAspect="1"/>
            </p:cNvGraphicFramePr>
            <p:nvPr>
              <p:extLst>
                <p:ext uri="{D42A27DB-BD31-4B8C-83A1-F6EECF244321}">
                  <p14:modId xmlns:p14="http://schemas.microsoft.com/office/powerpoint/2010/main" val="3673624340"/>
                </p:ext>
              </p:extLst>
            </p:nvPr>
          </p:nvGraphicFramePr>
          <p:xfrm>
            <a:off x="828402" y="3916673"/>
            <a:ext cx="503238" cy="481012"/>
          </p:xfrm>
          <a:graphic>
            <a:graphicData uri="http://schemas.openxmlformats.org/presentationml/2006/ole">
              <mc:AlternateContent xmlns:mc="http://schemas.openxmlformats.org/markup-compatibility/2006">
                <mc:Choice xmlns:v="urn:schemas-microsoft-com:vml" Requires="v">
                  <p:oleObj spid="_x0000_s53538" name="Equation" r:id="rId7" imgW="241200" imgH="228600" progId="Equation.DSMT4">
                    <p:embed/>
                  </p:oleObj>
                </mc:Choice>
                <mc:Fallback>
                  <p:oleObj name="Equation" r:id="rId7" imgW="241200" imgH="228600" progId="Equation.DSMT4">
                    <p:embed/>
                    <p:pic>
                      <p:nvPicPr>
                        <p:cNvPr id="0" name=""/>
                        <p:cNvPicPr>
                          <a:picLocks noChangeAspect="1" noChangeArrowheads="1"/>
                        </p:cNvPicPr>
                        <p:nvPr/>
                      </p:nvPicPr>
                      <p:blipFill>
                        <a:blip r:embed="rId8"/>
                        <a:srcRect/>
                        <a:stretch>
                          <a:fillRect/>
                        </a:stretch>
                      </p:blipFill>
                      <p:spPr bwMode="auto">
                        <a:xfrm>
                          <a:off x="828402" y="3916673"/>
                          <a:ext cx="503238" cy="481012"/>
                        </a:xfrm>
                        <a:prstGeom prst="rect">
                          <a:avLst/>
                        </a:prstGeom>
                        <a:noFill/>
                        <a:ln>
                          <a:noFill/>
                        </a:ln>
                        <a:effectLst/>
                      </p:spPr>
                    </p:pic>
                  </p:oleObj>
                </mc:Fallback>
              </mc:AlternateContent>
            </a:graphicData>
          </a:graphic>
        </p:graphicFrame>
        <p:cxnSp>
          <p:nvCxnSpPr>
            <p:cNvPr id="29" name="直接箭头连接符 28"/>
            <p:cNvCxnSpPr/>
            <p:nvPr/>
          </p:nvCxnSpPr>
          <p:spPr>
            <a:xfrm flipH="1">
              <a:off x="3165630" y="4249270"/>
              <a:ext cx="72008"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对象 29"/>
            <p:cNvGraphicFramePr>
              <a:graphicFrameLocks noChangeAspect="1"/>
            </p:cNvGraphicFramePr>
            <p:nvPr>
              <p:extLst>
                <p:ext uri="{D42A27DB-BD31-4B8C-83A1-F6EECF244321}">
                  <p14:modId xmlns:p14="http://schemas.microsoft.com/office/powerpoint/2010/main" val="499680743"/>
                </p:ext>
              </p:extLst>
            </p:nvPr>
          </p:nvGraphicFramePr>
          <p:xfrm>
            <a:off x="3140075" y="3873500"/>
            <a:ext cx="555625" cy="481013"/>
          </p:xfrm>
          <a:graphic>
            <a:graphicData uri="http://schemas.openxmlformats.org/presentationml/2006/ole">
              <mc:AlternateContent xmlns:mc="http://schemas.openxmlformats.org/markup-compatibility/2006">
                <mc:Choice xmlns:v="urn:schemas-microsoft-com:vml" Requires="v">
                  <p:oleObj spid="_x0000_s53539" name="Equation" r:id="rId9" imgW="266400" imgH="228600" progId="Equation.DSMT4">
                    <p:embed/>
                  </p:oleObj>
                </mc:Choice>
                <mc:Fallback>
                  <p:oleObj name="Equation" r:id="rId9" imgW="266400" imgH="228600" progId="Equation.DSMT4">
                    <p:embed/>
                    <p:pic>
                      <p:nvPicPr>
                        <p:cNvPr id="0" name=""/>
                        <p:cNvPicPr>
                          <a:picLocks noChangeAspect="1" noChangeArrowheads="1"/>
                        </p:cNvPicPr>
                        <p:nvPr/>
                      </p:nvPicPr>
                      <p:blipFill>
                        <a:blip r:embed="rId10"/>
                        <a:srcRect/>
                        <a:stretch>
                          <a:fillRect/>
                        </a:stretch>
                      </p:blipFill>
                      <p:spPr bwMode="auto">
                        <a:xfrm>
                          <a:off x="3140075" y="3873500"/>
                          <a:ext cx="555625" cy="481013"/>
                        </a:xfrm>
                        <a:prstGeom prst="rect">
                          <a:avLst/>
                        </a:prstGeom>
                        <a:noFill/>
                        <a:ln>
                          <a:noFill/>
                        </a:ln>
                        <a:effectLst/>
                      </p:spPr>
                    </p:pic>
                  </p:oleObj>
                </mc:Fallback>
              </mc:AlternateContent>
            </a:graphicData>
          </a:graphic>
        </p:graphicFrame>
      </p:grpSp>
      <p:graphicFrame>
        <p:nvGraphicFramePr>
          <p:cNvPr id="33" name="对象 32"/>
          <p:cNvGraphicFramePr>
            <a:graphicFrameLocks noChangeAspect="1"/>
          </p:cNvGraphicFramePr>
          <p:nvPr>
            <p:extLst>
              <p:ext uri="{D42A27DB-BD31-4B8C-83A1-F6EECF244321}">
                <p14:modId xmlns:p14="http://schemas.microsoft.com/office/powerpoint/2010/main" val="843832836"/>
              </p:ext>
            </p:extLst>
          </p:nvPr>
        </p:nvGraphicFramePr>
        <p:xfrm>
          <a:off x="7665174" y="6495936"/>
          <a:ext cx="185738" cy="320675"/>
        </p:xfrm>
        <a:graphic>
          <a:graphicData uri="http://schemas.openxmlformats.org/presentationml/2006/ole">
            <mc:AlternateContent xmlns:mc="http://schemas.openxmlformats.org/markup-compatibility/2006">
              <mc:Choice xmlns:v="urn:schemas-microsoft-com:vml" Requires="v">
                <p:oleObj spid="_x0000_s53540" name="Equation" r:id="rId11" imgW="88560" imgH="152280" progId="Equation.DSMT4">
                  <p:embed/>
                </p:oleObj>
              </mc:Choice>
              <mc:Fallback>
                <p:oleObj name="Equation" r:id="rId11" imgW="88560" imgH="152280" progId="Equation.DSMT4">
                  <p:embed/>
                  <p:pic>
                    <p:nvPicPr>
                      <p:cNvPr id="0" name=""/>
                      <p:cNvPicPr>
                        <a:picLocks noChangeAspect="1" noChangeArrowheads="1"/>
                      </p:cNvPicPr>
                      <p:nvPr/>
                    </p:nvPicPr>
                    <p:blipFill>
                      <a:blip r:embed="rId12"/>
                      <a:srcRect/>
                      <a:stretch>
                        <a:fillRect/>
                      </a:stretch>
                    </p:blipFill>
                    <p:spPr bwMode="auto">
                      <a:xfrm>
                        <a:off x="7665174" y="6495936"/>
                        <a:ext cx="185738" cy="320675"/>
                      </a:xfrm>
                      <a:prstGeom prst="rect">
                        <a:avLst/>
                      </a:prstGeom>
                      <a:noFill/>
                      <a:ln>
                        <a:noFill/>
                      </a:ln>
                      <a:effectLst/>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1961835770"/>
              </p:ext>
            </p:extLst>
          </p:nvPr>
        </p:nvGraphicFramePr>
        <p:xfrm>
          <a:off x="2803922" y="4307799"/>
          <a:ext cx="2917825" cy="481013"/>
        </p:xfrm>
        <a:graphic>
          <a:graphicData uri="http://schemas.openxmlformats.org/presentationml/2006/ole">
            <mc:AlternateContent xmlns:mc="http://schemas.openxmlformats.org/markup-compatibility/2006">
              <mc:Choice xmlns:v="urn:schemas-microsoft-com:vml" Requires="v">
                <p:oleObj spid="_x0000_s53541" name="Equation" r:id="rId13" imgW="1396800" imgH="228600" progId="Equation.DSMT4">
                  <p:embed/>
                </p:oleObj>
              </mc:Choice>
              <mc:Fallback>
                <p:oleObj name="Equation" r:id="rId13" imgW="1396800" imgH="228600" progId="Equation.DSMT4">
                  <p:embed/>
                  <p:pic>
                    <p:nvPicPr>
                      <p:cNvPr id="0" name=""/>
                      <p:cNvPicPr>
                        <a:picLocks noChangeAspect="1" noChangeArrowheads="1"/>
                      </p:cNvPicPr>
                      <p:nvPr/>
                    </p:nvPicPr>
                    <p:blipFill>
                      <a:blip r:embed="rId14"/>
                      <a:srcRect/>
                      <a:stretch>
                        <a:fillRect/>
                      </a:stretch>
                    </p:blipFill>
                    <p:spPr bwMode="auto">
                      <a:xfrm>
                        <a:off x="2803922" y="4307799"/>
                        <a:ext cx="2917825" cy="481013"/>
                      </a:xfrm>
                      <a:prstGeom prst="rect">
                        <a:avLst/>
                      </a:prstGeom>
                      <a:noFill/>
                      <a:ln>
                        <a:noFill/>
                      </a:ln>
                      <a:effectLst/>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674965252"/>
              </p:ext>
            </p:extLst>
          </p:nvPr>
        </p:nvGraphicFramePr>
        <p:xfrm>
          <a:off x="998486" y="4131959"/>
          <a:ext cx="1460500" cy="827087"/>
        </p:xfrm>
        <a:graphic>
          <a:graphicData uri="http://schemas.openxmlformats.org/presentationml/2006/ole">
            <mc:AlternateContent xmlns:mc="http://schemas.openxmlformats.org/markup-compatibility/2006">
              <mc:Choice xmlns:v="urn:schemas-microsoft-com:vml" Requires="v">
                <p:oleObj spid="_x0000_s53542" name="Equation" r:id="rId15" imgW="698400" imgH="393480" progId="Equation.DSMT4">
                  <p:embed/>
                </p:oleObj>
              </mc:Choice>
              <mc:Fallback>
                <p:oleObj name="Equation" r:id="rId15" imgW="698400" imgH="393480" progId="Equation.DSMT4">
                  <p:embed/>
                  <p:pic>
                    <p:nvPicPr>
                      <p:cNvPr id="0" name=""/>
                      <p:cNvPicPr>
                        <a:picLocks noChangeAspect="1" noChangeArrowheads="1"/>
                      </p:cNvPicPr>
                      <p:nvPr/>
                    </p:nvPicPr>
                    <p:blipFill>
                      <a:blip r:embed="rId16"/>
                      <a:srcRect/>
                      <a:stretch>
                        <a:fillRect/>
                      </a:stretch>
                    </p:blipFill>
                    <p:spPr bwMode="auto">
                      <a:xfrm>
                        <a:off x="998486" y="4131959"/>
                        <a:ext cx="1460500" cy="827087"/>
                      </a:xfrm>
                      <a:prstGeom prst="rect">
                        <a:avLst/>
                      </a:prstGeom>
                      <a:noFill/>
                      <a:ln>
                        <a:noFill/>
                      </a:ln>
                      <a:effectLst/>
                    </p:spPr>
                  </p:pic>
                </p:oleObj>
              </mc:Fallback>
            </mc:AlternateContent>
          </a:graphicData>
        </a:graphic>
      </p:graphicFrame>
      <p:sp>
        <p:nvSpPr>
          <p:cNvPr id="9" name="右箭头 8"/>
          <p:cNvSpPr/>
          <p:nvPr/>
        </p:nvSpPr>
        <p:spPr>
          <a:xfrm>
            <a:off x="2494910" y="4394336"/>
            <a:ext cx="273087" cy="302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74029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2.2 </a:t>
            </a:r>
            <a:r>
              <a:rPr kumimoji="1" lang="zh-CN" altLang="en-US" b="1" dirty="0"/>
              <a:t>方法</a:t>
            </a:r>
            <a:endParaRPr lang="zh-CN" altLang="en-US" b="1" dirty="0"/>
          </a:p>
        </p:txBody>
      </p:sp>
      <p:sp>
        <p:nvSpPr>
          <p:cNvPr id="3" name="内容占位符 2"/>
          <p:cNvSpPr>
            <a:spLocks noGrp="1"/>
          </p:cNvSpPr>
          <p:nvPr>
            <p:ph idx="1"/>
          </p:nvPr>
        </p:nvSpPr>
        <p:spPr/>
        <p:txBody>
          <a:bodyPr/>
          <a:lstStyle/>
          <a:p>
            <a:r>
              <a:rPr kumimoji="1" lang="zh-CN" altLang="en-US" b="1" dirty="0"/>
              <a:t>形状演化策略</a:t>
            </a:r>
            <a:endParaRPr kumimoji="1" lang="en-US" altLang="zh-CN" b="1" dirty="0"/>
          </a:p>
          <a:p>
            <a:pPr lvl="1"/>
            <a:r>
              <a:rPr kumimoji="1" lang="zh-CN" altLang="en-US" dirty="0"/>
              <a:t>直接方案</a:t>
            </a:r>
            <a:endParaRPr kumimoji="1" lang="en-US" altLang="zh-CN" dirty="0"/>
          </a:p>
          <a:p>
            <a:pPr lvl="2"/>
            <a:r>
              <a:rPr lang="zh-CN" altLang="en-US" dirty="0"/>
              <a:t>直接拉普拉斯平滑 </a:t>
            </a:r>
          </a:p>
          <a:p>
            <a:pPr lvl="2"/>
            <a:r>
              <a:rPr lang="zh-CN" altLang="en-US" dirty="0"/>
              <a:t>加权拉普拉斯平滑</a:t>
            </a:r>
            <a:endParaRPr lang="en-US" altLang="zh-CN" dirty="0"/>
          </a:p>
          <a:p>
            <a:pPr lvl="1"/>
            <a:r>
              <a:rPr lang="zh-CN" altLang="en-US" dirty="0"/>
              <a:t>间接方案</a:t>
            </a:r>
            <a:endParaRPr lang="en-US" altLang="zh-CN" dirty="0"/>
          </a:p>
          <a:p>
            <a:pPr lvl="2"/>
            <a:r>
              <a:rPr kumimoji="1" lang="zh-CN" altLang="en-US" dirty="0"/>
              <a:t>全局拉普拉斯平滑</a:t>
            </a:r>
            <a:endParaRPr lang="zh-CN" altLang="en-US" dirty="0"/>
          </a:p>
          <a:p>
            <a:pPr lvl="2"/>
            <a:endParaRPr lang="zh-CN" altLang="en-US" dirty="0"/>
          </a:p>
          <a:p>
            <a:pPr lvl="3"/>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22</a:t>
            </a:fld>
            <a:endParaRPr lang="zh-CN" altLang="en-US"/>
          </a:p>
        </p:txBody>
      </p:sp>
      <p:graphicFrame>
        <p:nvGraphicFramePr>
          <p:cNvPr id="36" name="对象 35"/>
          <p:cNvGraphicFramePr>
            <a:graphicFrameLocks noChangeAspect="1"/>
          </p:cNvGraphicFramePr>
          <p:nvPr>
            <p:extLst>
              <p:ext uri="{D42A27DB-BD31-4B8C-83A1-F6EECF244321}">
                <p14:modId xmlns:p14="http://schemas.microsoft.com/office/powerpoint/2010/main" val="789099627"/>
              </p:ext>
            </p:extLst>
          </p:nvPr>
        </p:nvGraphicFramePr>
        <p:xfrm>
          <a:off x="5148064" y="2864458"/>
          <a:ext cx="2360612" cy="481012"/>
        </p:xfrm>
        <a:graphic>
          <a:graphicData uri="http://schemas.openxmlformats.org/presentationml/2006/ole">
            <mc:AlternateContent xmlns:mc="http://schemas.openxmlformats.org/markup-compatibility/2006">
              <mc:Choice xmlns:v="urn:schemas-microsoft-com:vml" Requires="v">
                <p:oleObj spid="_x0000_s54560" name="Equation" r:id="rId4" imgW="1130040" imgH="228600" progId="Equation.DSMT4">
                  <p:embed/>
                </p:oleObj>
              </mc:Choice>
              <mc:Fallback>
                <p:oleObj name="Equation" r:id="rId4" imgW="1130040" imgH="228600" progId="Equation.DSMT4">
                  <p:embed/>
                  <p:pic>
                    <p:nvPicPr>
                      <p:cNvPr id="0" name=""/>
                      <p:cNvPicPr>
                        <a:picLocks noChangeAspect="1" noChangeArrowheads="1"/>
                      </p:cNvPicPr>
                      <p:nvPr/>
                    </p:nvPicPr>
                    <p:blipFill>
                      <a:blip r:embed="rId5"/>
                      <a:srcRect/>
                      <a:stretch>
                        <a:fillRect/>
                      </a:stretch>
                    </p:blipFill>
                    <p:spPr bwMode="auto">
                      <a:xfrm>
                        <a:off x="5148064" y="2864458"/>
                        <a:ext cx="2360612" cy="481012"/>
                      </a:xfrm>
                      <a:prstGeom prst="rect">
                        <a:avLst/>
                      </a:prstGeom>
                      <a:noFill/>
                      <a:ln>
                        <a:noFill/>
                      </a:ln>
                      <a:effectLst/>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2828691617"/>
              </p:ext>
            </p:extLst>
          </p:nvPr>
        </p:nvGraphicFramePr>
        <p:xfrm>
          <a:off x="5163370" y="4057642"/>
          <a:ext cx="2519363" cy="481013"/>
        </p:xfrm>
        <a:graphic>
          <a:graphicData uri="http://schemas.openxmlformats.org/presentationml/2006/ole">
            <mc:AlternateContent xmlns:mc="http://schemas.openxmlformats.org/markup-compatibility/2006">
              <mc:Choice xmlns:v="urn:schemas-microsoft-com:vml" Requires="v">
                <p:oleObj spid="_x0000_s54561" name="Equation" r:id="rId6" imgW="1206360" imgH="228600" progId="Equation.DSMT4">
                  <p:embed/>
                </p:oleObj>
              </mc:Choice>
              <mc:Fallback>
                <p:oleObj name="Equation" r:id="rId6" imgW="1206360" imgH="228600" progId="Equation.DSMT4">
                  <p:embed/>
                  <p:pic>
                    <p:nvPicPr>
                      <p:cNvPr id="0" name=""/>
                      <p:cNvPicPr>
                        <a:picLocks noChangeAspect="1" noChangeArrowheads="1"/>
                      </p:cNvPicPr>
                      <p:nvPr/>
                    </p:nvPicPr>
                    <p:blipFill>
                      <a:blip r:embed="rId7"/>
                      <a:srcRect/>
                      <a:stretch>
                        <a:fillRect/>
                      </a:stretch>
                    </p:blipFill>
                    <p:spPr bwMode="auto">
                      <a:xfrm>
                        <a:off x="5163370" y="4057642"/>
                        <a:ext cx="2519363" cy="481013"/>
                      </a:xfrm>
                      <a:prstGeom prst="rect">
                        <a:avLst/>
                      </a:prstGeom>
                      <a:noFill/>
                      <a:ln>
                        <a:noFill/>
                      </a:ln>
                      <a:effectLst/>
                    </p:spPr>
                  </p:pic>
                </p:oleObj>
              </mc:Fallback>
            </mc:AlternateContent>
          </a:graphicData>
        </a:graphic>
      </p:graphicFrame>
      <p:sp>
        <p:nvSpPr>
          <p:cNvPr id="31" name="右大括号 30"/>
          <p:cNvSpPr/>
          <p:nvPr/>
        </p:nvSpPr>
        <p:spPr>
          <a:xfrm>
            <a:off x="4139952" y="2708920"/>
            <a:ext cx="432048" cy="79208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2" name="右箭头 31"/>
          <p:cNvSpPr/>
          <p:nvPr/>
        </p:nvSpPr>
        <p:spPr>
          <a:xfrm>
            <a:off x="4644008" y="2852936"/>
            <a:ext cx="432048" cy="48101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4572000" y="4057643"/>
            <a:ext cx="432048" cy="48101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1136952" y="4960938"/>
            <a:ext cx="6689327" cy="1793252"/>
            <a:chOff x="323528" y="3872691"/>
            <a:chExt cx="8644103" cy="2317282"/>
          </a:xfrm>
        </p:grpSpPr>
        <p:pic>
          <p:nvPicPr>
            <p:cNvPr id="40" name="Picture 5"/>
            <p:cNvPicPr>
              <a:picLocks noChangeAspect="1" noChangeArrowheads="1"/>
            </p:cNvPicPr>
            <p:nvPr/>
          </p:nvPicPr>
          <p:blipFill rotWithShape="1">
            <a:blip r:embed="rId8">
              <a:extLst>
                <a:ext uri="{28A0092B-C50C-407E-A947-70E740481C1C}">
                  <a14:useLocalDpi xmlns:a14="http://schemas.microsoft.com/office/drawing/2010/main" val="0"/>
                </a:ext>
              </a:extLst>
            </a:blip>
            <a:srcRect b="22284"/>
            <a:stretch/>
          </p:blipFill>
          <p:spPr bwMode="auto">
            <a:xfrm>
              <a:off x="323528" y="4360914"/>
              <a:ext cx="8644103" cy="1829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1" name="直接箭头连接符 40"/>
            <p:cNvCxnSpPr/>
            <p:nvPr/>
          </p:nvCxnSpPr>
          <p:spPr>
            <a:xfrm flipH="1">
              <a:off x="828402" y="4293096"/>
              <a:ext cx="72008"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2" name="对象 41"/>
            <p:cNvGraphicFramePr>
              <a:graphicFrameLocks noChangeAspect="1"/>
            </p:cNvGraphicFramePr>
            <p:nvPr>
              <p:extLst>
                <p:ext uri="{D42A27DB-BD31-4B8C-83A1-F6EECF244321}">
                  <p14:modId xmlns:p14="http://schemas.microsoft.com/office/powerpoint/2010/main" val="2876836838"/>
                </p:ext>
              </p:extLst>
            </p:nvPr>
          </p:nvGraphicFramePr>
          <p:xfrm>
            <a:off x="905737" y="3915770"/>
            <a:ext cx="346688" cy="482081"/>
          </p:xfrm>
          <a:graphic>
            <a:graphicData uri="http://schemas.openxmlformats.org/presentationml/2006/ole">
              <mc:AlternateContent xmlns:mc="http://schemas.openxmlformats.org/markup-compatibility/2006">
                <mc:Choice xmlns:v="urn:schemas-microsoft-com:vml" Requires="v">
                  <p:oleObj spid="_x0000_s54562" name="Equation" r:id="rId9" imgW="164880" imgH="228600" progId="Equation.DSMT4">
                    <p:embed/>
                  </p:oleObj>
                </mc:Choice>
                <mc:Fallback>
                  <p:oleObj name="Equation" r:id="rId9" imgW="164880" imgH="228600" progId="Equation.DSMT4">
                    <p:embed/>
                    <p:pic>
                      <p:nvPicPr>
                        <p:cNvPr id="0" name=""/>
                        <p:cNvPicPr>
                          <a:picLocks noChangeAspect="1" noChangeArrowheads="1"/>
                        </p:cNvPicPr>
                        <p:nvPr/>
                      </p:nvPicPr>
                      <p:blipFill>
                        <a:blip r:embed="rId10"/>
                        <a:srcRect/>
                        <a:stretch>
                          <a:fillRect/>
                        </a:stretch>
                      </p:blipFill>
                      <p:spPr bwMode="auto">
                        <a:xfrm>
                          <a:off x="905737" y="3915770"/>
                          <a:ext cx="346688" cy="482081"/>
                        </a:xfrm>
                        <a:prstGeom prst="rect">
                          <a:avLst/>
                        </a:prstGeom>
                        <a:noFill/>
                        <a:ln>
                          <a:noFill/>
                        </a:ln>
                        <a:effectLst/>
                      </p:spPr>
                    </p:pic>
                  </p:oleObj>
                </mc:Fallback>
              </mc:AlternateContent>
            </a:graphicData>
          </a:graphic>
        </p:graphicFrame>
        <p:cxnSp>
          <p:nvCxnSpPr>
            <p:cNvPr id="43" name="直接箭头连接符 42"/>
            <p:cNvCxnSpPr/>
            <p:nvPr/>
          </p:nvCxnSpPr>
          <p:spPr>
            <a:xfrm flipH="1">
              <a:off x="3165630" y="4249270"/>
              <a:ext cx="72008"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对象 43"/>
            <p:cNvGraphicFramePr>
              <a:graphicFrameLocks noChangeAspect="1"/>
            </p:cNvGraphicFramePr>
            <p:nvPr>
              <p:extLst>
                <p:ext uri="{D42A27DB-BD31-4B8C-83A1-F6EECF244321}">
                  <p14:modId xmlns:p14="http://schemas.microsoft.com/office/powerpoint/2010/main" val="2694425466"/>
                </p:ext>
              </p:extLst>
            </p:nvPr>
          </p:nvGraphicFramePr>
          <p:xfrm>
            <a:off x="3152025" y="3872691"/>
            <a:ext cx="529262" cy="482079"/>
          </p:xfrm>
          <a:graphic>
            <a:graphicData uri="http://schemas.openxmlformats.org/presentationml/2006/ole">
              <mc:AlternateContent xmlns:mc="http://schemas.openxmlformats.org/markup-compatibility/2006">
                <mc:Choice xmlns:v="urn:schemas-microsoft-com:vml" Requires="v">
                  <p:oleObj spid="_x0000_s54563" name="Equation" r:id="rId11" imgW="253800" imgH="228600" progId="Equation.DSMT4">
                    <p:embed/>
                  </p:oleObj>
                </mc:Choice>
                <mc:Fallback>
                  <p:oleObj name="Equation" r:id="rId11" imgW="253800" imgH="228600" progId="Equation.DSMT4">
                    <p:embed/>
                    <p:pic>
                      <p:nvPicPr>
                        <p:cNvPr id="0" name=""/>
                        <p:cNvPicPr>
                          <a:picLocks noChangeAspect="1" noChangeArrowheads="1"/>
                        </p:cNvPicPr>
                        <p:nvPr/>
                      </p:nvPicPr>
                      <p:blipFill>
                        <a:blip r:embed="rId12"/>
                        <a:srcRect/>
                        <a:stretch>
                          <a:fillRect/>
                        </a:stretch>
                      </p:blipFill>
                      <p:spPr bwMode="auto">
                        <a:xfrm>
                          <a:off x="3152025" y="3872691"/>
                          <a:ext cx="529262" cy="482079"/>
                        </a:xfrm>
                        <a:prstGeom prst="rect">
                          <a:avLst/>
                        </a:prstGeom>
                        <a:noFill/>
                        <a:ln>
                          <a:noFill/>
                        </a:ln>
                        <a:effectLst/>
                      </p:spPr>
                    </p:pic>
                  </p:oleObj>
                </mc:Fallback>
              </mc:AlternateContent>
            </a:graphicData>
          </a:graphic>
        </p:graphicFrame>
      </p:grpSp>
      <p:graphicFrame>
        <p:nvGraphicFramePr>
          <p:cNvPr id="45" name="对象 44"/>
          <p:cNvGraphicFramePr>
            <a:graphicFrameLocks noChangeAspect="1"/>
          </p:cNvGraphicFramePr>
          <p:nvPr>
            <p:extLst>
              <p:ext uri="{D42A27DB-BD31-4B8C-83A1-F6EECF244321}">
                <p14:modId xmlns:p14="http://schemas.microsoft.com/office/powerpoint/2010/main" val="1026155540"/>
              </p:ext>
            </p:extLst>
          </p:nvPr>
        </p:nvGraphicFramePr>
        <p:xfrm>
          <a:off x="7665174" y="6495936"/>
          <a:ext cx="185738" cy="320675"/>
        </p:xfrm>
        <a:graphic>
          <a:graphicData uri="http://schemas.openxmlformats.org/presentationml/2006/ole">
            <mc:AlternateContent xmlns:mc="http://schemas.openxmlformats.org/markup-compatibility/2006">
              <mc:Choice xmlns:v="urn:schemas-microsoft-com:vml" Requires="v">
                <p:oleObj spid="_x0000_s54564" name="Equation" r:id="rId13" imgW="88560" imgH="152280" progId="Equation.DSMT4">
                  <p:embed/>
                </p:oleObj>
              </mc:Choice>
              <mc:Fallback>
                <p:oleObj name="Equation" r:id="rId13" imgW="88560" imgH="152280" progId="Equation.DSMT4">
                  <p:embed/>
                  <p:pic>
                    <p:nvPicPr>
                      <p:cNvPr id="0" name=""/>
                      <p:cNvPicPr>
                        <a:picLocks noChangeAspect="1" noChangeArrowheads="1"/>
                      </p:cNvPicPr>
                      <p:nvPr/>
                    </p:nvPicPr>
                    <p:blipFill>
                      <a:blip r:embed="rId14"/>
                      <a:srcRect/>
                      <a:stretch>
                        <a:fillRect/>
                      </a:stretch>
                    </p:blipFill>
                    <p:spPr bwMode="auto">
                      <a:xfrm>
                        <a:off x="7665174" y="6495936"/>
                        <a:ext cx="185738" cy="3206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7281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a:t>2.2 </a:t>
            </a:r>
            <a:r>
              <a:rPr kumimoji="1" lang="zh-CN" altLang="en-US" b="1" dirty="0"/>
              <a:t>方法</a:t>
            </a:r>
            <a:endParaRPr lang="zh-CN" altLang="en-US" dirty="0"/>
          </a:p>
        </p:txBody>
      </p:sp>
      <p:sp>
        <p:nvSpPr>
          <p:cNvPr id="3" name="内容占位符 2"/>
          <p:cNvSpPr>
            <a:spLocks noGrp="1"/>
          </p:cNvSpPr>
          <p:nvPr>
            <p:ph idx="1"/>
          </p:nvPr>
        </p:nvSpPr>
        <p:spPr/>
        <p:txBody>
          <a:bodyPr/>
          <a:lstStyle/>
          <a:p>
            <a:r>
              <a:rPr lang="en-US" altLang="zh-CN" b="1" dirty="0"/>
              <a:t>2.2.1 </a:t>
            </a:r>
            <a:r>
              <a:rPr lang="zh-CN" altLang="en-US" b="1" dirty="0"/>
              <a:t>直接拉普拉斯平滑</a:t>
            </a:r>
            <a:endParaRPr lang="en-US" altLang="zh-CN" b="1" dirty="0"/>
          </a:p>
          <a:p>
            <a:pPr lvl="1"/>
            <a:r>
              <a:rPr kumimoji="1" lang="zh-CN" altLang="en-US" dirty="0"/>
              <a:t>将顶点移动到相邻顶点的平均位置</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23</a:t>
            </a:fld>
            <a:endParaRPr lang="zh-CN" altLang="en-US"/>
          </a:p>
        </p:txBody>
      </p:sp>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40266"/>
          <a:stretch/>
        </p:blipFill>
        <p:spPr bwMode="auto">
          <a:xfrm>
            <a:off x="1002432" y="3903629"/>
            <a:ext cx="6521896" cy="27324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aphicFrame>
        <p:nvGraphicFramePr>
          <p:cNvPr id="6" name="对象 5"/>
          <p:cNvGraphicFramePr>
            <a:graphicFrameLocks noChangeAspect="1"/>
          </p:cNvGraphicFramePr>
          <p:nvPr>
            <p:extLst>
              <p:ext uri="{D42A27DB-BD31-4B8C-83A1-F6EECF244321}">
                <p14:modId xmlns:p14="http://schemas.microsoft.com/office/powerpoint/2010/main" val="850493572"/>
              </p:ext>
            </p:extLst>
          </p:nvPr>
        </p:nvGraphicFramePr>
        <p:xfrm>
          <a:off x="2564031" y="2745810"/>
          <a:ext cx="2432620" cy="495685"/>
        </p:xfrm>
        <a:graphic>
          <a:graphicData uri="http://schemas.openxmlformats.org/presentationml/2006/ole">
            <mc:AlternateContent xmlns:mc="http://schemas.openxmlformats.org/markup-compatibility/2006">
              <mc:Choice xmlns:v="urn:schemas-microsoft-com:vml" Requires="v">
                <p:oleObj spid="_x0000_s26385" name="Equation" r:id="rId5" imgW="1130040" imgH="228600" progId="Equation.DSMT4">
                  <p:embed/>
                </p:oleObj>
              </mc:Choice>
              <mc:Fallback>
                <p:oleObj name="Equation" r:id="rId5" imgW="1130040" imgH="228600" progId="Equation.DSMT4">
                  <p:embed/>
                  <p:pic>
                    <p:nvPicPr>
                      <p:cNvPr id="0" name=""/>
                      <p:cNvPicPr>
                        <a:picLocks noChangeAspect="1" noChangeArrowheads="1"/>
                      </p:cNvPicPr>
                      <p:nvPr/>
                    </p:nvPicPr>
                    <p:blipFill>
                      <a:blip r:embed="rId6"/>
                      <a:srcRect/>
                      <a:stretch>
                        <a:fillRect/>
                      </a:stretch>
                    </p:blipFill>
                    <p:spPr bwMode="auto">
                      <a:xfrm>
                        <a:off x="2564031" y="2745810"/>
                        <a:ext cx="2432620" cy="495685"/>
                      </a:xfrm>
                      <a:prstGeom prst="rect">
                        <a:avLst/>
                      </a:prstGeom>
                      <a:noFill/>
                      <a:ln>
                        <a:noFill/>
                      </a:ln>
                      <a:effec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608565924"/>
              </p:ext>
            </p:extLst>
          </p:nvPr>
        </p:nvGraphicFramePr>
        <p:xfrm>
          <a:off x="2594516" y="3327648"/>
          <a:ext cx="4217987" cy="533400"/>
        </p:xfrm>
        <a:graphic>
          <a:graphicData uri="http://schemas.openxmlformats.org/presentationml/2006/ole">
            <mc:AlternateContent xmlns:mc="http://schemas.openxmlformats.org/markup-compatibility/2006">
              <mc:Choice xmlns:v="urn:schemas-microsoft-com:vml" Requires="v">
                <p:oleObj spid="_x0000_s26386" name="Equation" r:id="rId7" imgW="2019240" imgH="253800" progId="Equation.DSMT4">
                  <p:embed/>
                </p:oleObj>
              </mc:Choice>
              <mc:Fallback>
                <p:oleObj name="Equation" r:id="rId7" imgW="2019240" imgH="253800" progId="Equation.DSMT4">
                  <p:embed/>
                  <p:pic>
                    <p:nvPicPr>
                      <p:cNvPr id="0" name=""/>
                      <p:cNvPicPr>
                        <a:picLocks noChangeAspect="1" noChangeArrowheads="1"/>
                      </p:cNvPicPr>
                      <p:nvPr/>
                    </p:nvPicPr>
                    <p:blipFill>
                      <a:blip r:embed="rId8"/>
                      <a:srcRect/>
                      <a:stretch>
                        <a:fillRect/>
                      </a:stretch>
                    </p:blipFill>
                    <p:spPr bwMode="auto">
                      <a:xfrm>
                        <a:off x="2594516" y="3327648"/>
                        <a:ext cx="4217987" cy="533400"/>
                      </a:xfrm>
                      <a:prstGeom prst="rect">
                        <a:avLst/>
                      </a:prstGeom>
                      <a:noFill/>
                      <a:ln>
                        <a:noFill/>
                      </a:ln>
                      <a:effectLst/>
                    </p:spPr>
                  </p:pic>
                </p:oleObj>
              </mc:Fallback>
            </mc:AlternateContent>
          </a:graphicData>
        </a:graphic>
      </p:graphicFrame>
      <p:sp>
        <p:nvSpPr>
          <p:cNvPr id="8" name="任意多边形 7"/>
          <p:cNvSpPr/>
          <p:nvPr/>
        </p:nvSpPr>
        <p:spPr>
          <a:xfrm>
            <a:off x="2123728" y="3148871"/>
            <a:ext cx="2129987" cy="386862"/>
          </a:xfrm>
          <a:custGeom>
            <a:avLst/>
            <a:gdLst>
              <a:gd name="connsiteX0" fmla="*/ 2129987 w 2129987"/>
              <a:gd name="connsiteY0" fmla="*/ 0 h 386862"/>
              <a:gd name="connsiteX1" fmla="*/ 113617 w 2129987"/>
              <a:gd name="connsiteY1" fmla="*/ 257908 h 386862"/>
              <a:gd name="connsiteX2" fmla="*/ 430141 w 2129987"/>
              <a:gd name="connsiteY2" fmla="*/ 386862 h 386862"/>
            </a:gdLst>
            <a:ahLst/>
            <a:cxnLst>
              <a:cxn ang="0">
                <a:pos x="connsiteX0" y="connsiteY0"/>
              </a:cxn>
              <a:cxn ang="0">
                <a:pos x="connsiteX1" y="connsiteY1"/>
              </a:cxn>
              <a:cxn ang="0">
                <a:pos x="connsiteX2" y="connsiteY2"/>
              </a:cxn>
            </a:cxnLst>
            <a:rect l="l" t="t" r="r" b="b"/>
            <a:pathLst>
              <a:path w="2129987" h="386862">
                <a:moveTo>
                  <a:pt x="2129987" y="0"/>
                </a:moveTo>
                <a:cubicBezTo>
                  <a:pt x="1263456" y="96715"/>
                  <a:pt x="396925" y="193431"/>
                  <a:pt x="113617" y="257908"/>
                </a:cubicBezTo>
                <a:cubicBezTo>
                  <a:pt x="-169691" y="322385"/>
                  <a:pt x="130225" y="354623"/>
                  <a:pt x="430141" y="386862"/>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矩形 8"/>
          <p:cNvSpPr/>
          <p:nvPr/>
        </p:nvSpPr>
        <p:spPr>
          <a:xfrm>
            <a:off x="6876256" y="3970339"/>
            <a:ext cx="576064" cy="538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3730748754"/>
              </p:ext>
            </p:extLst>
          </p:nvPr>
        </p:nvGraphicFramePr>
        <p:xfrm>
          <a:off x="5912494" y="4296508"/>
          <a:ext cx="477837" cy="374650"/>
        </p:xfrm>
        <a:graphic>
          <a:graphicData uri="http://schemas.openxmlformats.org/presentationml/2006/ole">
            <mc:AlternateContent xmlns:mc="http://schemas.openxmlformats.org/markup-compatibility/2006">
              <mc:Choice xmlns:v="urn:schemas-microsoft-com:vml" Requires="v">
                <p:oleObj spid="_x0000_s26387" name="Equation" r:id="rId9" imgW="228600" imgH="177480" progId="Equation.DSMT4">
                  <p:embed/>
                </p:oleObj>
              </mc:Choice>
              <mc:Fallback>
                <p:oleObj name="Equation" r:id="rId9" imgW="228600" imgH="177480" progId="Equation.DSMT4">
                  <p:embed/>
                  <p:pic>
                    <p:nvPicPr>
                      <p:cNvPr id="0" name=""/>
                      <p:cNvPicPr>
                        <a:picLocks noChangeAspect="1" noChangeArrowheads="1"/>
                      </p:cNvPicPr>
                      <p:nvPr/>
                    </p:nvPicPr>
                    <p:blipFill>
                      <a:blip r:embed="rId10"/>
                      <a:srcRect/>
                      <a:stretch>
                        <a:fillRect/>
                      </a:stretch>
                    </p:blipFill>
                    <p:spPr bwMode="auto">
                      <a:xfrm>
                        <a:off x="5912494" y="4296508"/>
                        <a:ext cx="477837" cy="374650"/>
                      </a:xfrm>
                      <a:prstGeom prst="rect">
                        <a:avLst/>
                      </a:prstGeom>
                      <a:noFill/>
                      <a:ln>
                        <a:noFill/>
                      </a:ln>
                      <a:effectLst/>
                    </p:spPr>
                  </p:pic>
                </p:oleObj>
              </mc:Fallback>
            </mc:AlternateContent>
          </a:graphicData>
        </a:graphic>
      </p:graphicFrame>
      <p:sp>
        <p:nvSpPr>
          <p:cNvPr id="11" name="文本框 10"/>
          <p:cNvSpPr txBox="1"/>
          <p:nvPr/>
        </p:nvSpPr>
        <p:spPr>
          <a:xfrm>
            <a:off x="1691277" y="6098127"/>
            <a:ext cx="1440563" cy="769441"/>
          </a:xfrm>
          <a:prstGeom prst="rect">
            <a:avLst/>
          </a:prstGeom>
          <a:solidFill>
            <a:schemeClr val="bg1"/>
          </a:solidFill>
        </p:spPr>
        <p:txBody>
          <a:bodyPr wrap="square" rtlCol="0">
            <a:spAutoFit/>
          </a:bodyPr>
          <a:lstStyle/>
          <a:p>
            <a:r>
              <a:rPr lang="zh-CN" altLang="en-US" sz="2400" dirty="0"/>
              <a:t>平均位置</a:t>
            </a:r>
            <a:endParaRPr lang="en-US" altLang="zh-CN" sz="2400" dirty="0"/>
          </a:p>
          <a:p>
            <a:endParaRPr lang="en-US" altLang="zh-CN" sz="2000" dirty="0"/>
          </a:p>
        </p:txBody>
      </p:sp>
      <p:sp>
        <p:nvSpPr>
          <p:cNvPr id="12" name="文本框 11"/>
          <p:cNvSpPr txBox="1"/>
          <p:nvPr/>
        </p:nvSpPr>
        <p:spPr>
          <a:xfrm>
            <a:off x="3491880" y="4296508"/>
            <a:ext cx="1440160" cy="646331"/>
          </a:xfrm>
          <a:prstGeom prst="rect">
            <a:avLst/>
          </a:prstGeom>
          <a:solidFill>
            <a:schemeClr val="bg1"/>
          </a:solidFill>
        </p:spPr>
        <p:txBody>
          <a:bodyPr wrap="square" rtlCol="0">
            <a:spAutoFit/>
          </a:bodyPr>
          <a:lstStyle/>
          <a:p>
            <a:r>
              <a:rPr lang="zh-CN" altLang="en-US" dirty="0"/>
              <a:t>移动顶点</a:t>
            </a:r>
            <a:endParaRPr lang="en-US" altLang="zh-CN" dirty="0"/>
          </a:p>
          <a:p>
            <a:endParaRPr lang="zh-CN" altLang="en-US" dirty="0"/>
          </a:p>
        </p:txBody>
      </p:sp>
      <p:cxnSp>
        <p:nvCxnSpPr>
          <p:cNvPr id="13" name="直接连接符 12"/>
          <p:cNvCxnSpPr/>
          <p:nvPr/>
        </p:nvCxnSpPr>
        <p:spPr>
          <a:xfrm>
            <a:off x="1691680" y="6636111"/>
            <a:ext cx="1800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任意多边形 13"/>
          <p:cNvSpPr/>
          <p:nvPr/>
        </p:nvSpPr>
        <p:spPr>
          <a:xfrm>
            <a:off x="6215449" y="4089623"/>
            <a:ext cx="383059" cy="247599"/>
          </a:xfrm>
          <a:custGeom>
            <a:avLst/>
            <a:gdLst>
              <a:gd name="connsiteX0" fmla="*/ 0 w 383059"/>
              <a:gd name="connsiteY0" fmla="*/ 247599 h 247599"/>
              <a:gd name="connsiteX1" fmla="*/ 172994 w 383059"/>
              <a:gd name="connsiteY1" fmla="*/ 463 h 247599"/>
              <a:gd name="connsiteX2" fmla="*/ 383059 w 383059"/>
              <a:gd name="connsiteY2" fmla="*/ 198172 h 247599"/>
            </a:gdLst>
            <a:ahLst/>
            <a:cxnLst>
              <a:cxn ang="0">
                <a:pos x="connsiteX0" y="connsiteY0"/>
              </a:cxn>
              <a:cxn ang="0">
                <a:pos x="connsiteX1" y="connsiteY1"/>
              </a:cxn>
              <a:cxn ang="0">
                <a:pos x="connsiteX2" y="connsiteY2"/>
              </a:cxn>
            </a:cxnLst>
            <a:rect l="l" t="t" r="r" b="b"/>
            <a:pathLst>
              <a:path w="383059" h="247599">
                <a:moveTo>
                  <a:pt x="0" y="247599"/>
                </a:moveTo>
                <a:cubicBezTo>
                  <a:pt x="54575" y="128150"/>
                  <a:pt x="109151" y="8701"/>
                  <a:pt x="172994" y="463"/>
                </a:cubicBezTo>
                <a:cubicBezTo>
                  <a:pt x="236837" y="-7775"/>
                  <a:pt x="309948" y="95198"/>
                  <a:pt x="383059" y="198172"/>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90820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0835" t="30482" r="9773" b="20864"/>
          <a:stretch/>
        </p:blipFill>
        <p:spPr bwMode="auto">
          <a:xfrm>
            <a:off x="251520" y="2659371"/>
            <a:ext cx="4320480" cy="1872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a:bodyPr>
          <a:lstStyle/>
          <a:p>
            <a:r>
              <a:rPr kumimoji="1" lang="en-US" altLang="zh-CN" b="1" dirty="0"/>
              <a:t>2.2 </a:t>
            </a:r>
            <a:r>
              <a:rPr kumimoji="1" lang="zh-CN" altLang="en-US" b="1" dirty="0"/>
              <a:t>方法</a:t>
            </a:r>
            <a:endParaRPr lang="zh-CN" altLang="en-US" b="1" dirty="0"/>
          </a:p>
        </p:txBody>
      </p:sp>
      <p:sp>
        <p:nvSpPr>
          <p:cNvPr id="3" name="内容占位符 2"/>
          <p:cNvSpPr>
            <a:spLocks noGrp="1"/>
          </p:cNvSpPr>
          <p:nvPr>
            <p:ph idx="1"/>
          </p:nvPr>
        </p:nvSpPr>
        <p:spPr/>
        <p:txBody>
          <a:bodyPr/>
          <a:lstStyle/>
          <a:p>
            <a:r>
              <a:rPr lang="en-US" altLang="zh-CN" b="1" dirty="0"/>
              <a:t>2.2.1 </a:t>
            </a:r>
            <a:r>
              <a:rPr lang="zh-CN" altLang="en-US" b="1" dirty="0"/>
              <a:t>直接拉普拉斯平滑</a:t>
            </a:r>
            <a:endParaRPr lang="en-US" altLang="zh-CN" b="1" dirty="0"/>
          </a:p>
          <a:p>
            <a:pPr lvl="1"/>
            <a:r>
              <a:rPr kumimoji="1" lang="zh-CN" altLang="en-US" dirty="0"/>
              <a:t>示例</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24</a:t>
            </a:fld>
            <a:endParaRPr lang="zh-CN" altLang="en-US"/>
          </a:p>
        </p:txBody>
      </p:sp>
      <p:pic>
        <p:nvPicPr>
          <p:cNvPr id="1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1185" t="32642" r="11187" b="17742"/>
          <a:stretch/>
        </p:blipFill>
        <p:spPr bwMode="auto">
          <a:xfrm>
            <a:off x="4572000" y="2564904"/>
            <a:ext cx="4546848" cy="1963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1596" t="30013" r="10777" b="21335"/>
          <a:stretch/>
        </p:blipFill>
        <p:spPr bwMode="auto">
          <a:xfrm>
            <a:off x="395536" y="4509120"/>
            <a:ext cx="4176464" cy="1850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1869" t="29928" r="10445" b="20919"/>
          <a:stretch/>
        </p:blipFill>
        <p:spPr bwMode="auto">
          <a:xfrm>
            <a:off x="4679504" y="4485853"/>
            <a:ext cx="4464496" cy="1984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椭圆 5"/>
          <p:cNvSpPr/>
          <p:nvPr/>
        </p:nvSpPr>
        <p:spPr>
          <a:xfrm>
            <a:off x="971600" y="334131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椭圆 14"/>
          <p:cNvSpPr/>
          <p:nvPr/>
        </p:nvSpPr>
        <p:spPr>
          <a:xfrm>
            <a:off x="2339752" y="2659371"/>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1619672" y="366876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285694" y="436121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2987824" y="298127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3707904" y="298127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4355976" y="434942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p:nvSpPr>
        <p:spPr>
          <a:xfrm>
            <a:off x="4572000" y="434942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5292080" y="398938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084168" y="290926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p:nvSpPr>
        <p:spPr>
          <a:xfrm>
            <a:off x="6732240" y="326930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p:nvSpPr>
        <p:spPr>
          <a:xfrm>
            <a:off x="7524328" y="269324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p:nvSpPr>
        <p:spPr>
          <a:xfrm>
            <a:off x="8964488" y="434942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p:nvSpPr>
        <p:spPr>
          <a:xfrm>
            <a:off x="8964488" y="623731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p:nvSpPr>
        <p:spPr>
          <a:xfrm>
            <a:off x="7524328" y="515719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p:nvSpPr>
        <p:spPr>
          <a:xfrm>
            <a:off x="6804248" y="551723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a:off x="6084168" y="522920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p:cNvSpPr/>
          <p:nvPr/>
        </p:nvSpPr>
        <p:spPr>
          <a:xfrm>
            <a:off x="5364088" y="573325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p:cNvSpPr/>
          <p:nvPr/>
        </p:nvSpPr>
        <p:spPr>
          <a:xfrm>
            <a:off x="4644008" y="630932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p:cNvSpPr/>
          <p:nvPr/>
        </p:nvSpPr>
        <p:spPr>
          <a:xfrm>
            <a:off x="4427984" y="616530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椭圆 38"/>
          <p:cNvSpPr/>
          <p:nvPr/>
        </p:nvSpPr>
        <p:spPr>
          <a:xfrm>
            <a:off x="3779912" y="537321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p:cNvSpPr/>
          <p:nvPr/>
        </p:nvSpPr>
        <p:spPr>
          <a:xfrm>
            <a:off x="3059832" y="544522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椭圆 40"/>
          <p:cNvSpPr/>
          <p:nvPr/>
        </p:nvSpPr>
        <p:spPr>
          <a:xfrm>
            <a:off x="2411760" y="479715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椭圆 41"/>
          <p:cNvSpPr/>
          <p:nvPr/>
        </p:nvSpPr>
        <p:spPr>
          <a:xfrm>
            <a:off x="1691680" y="537321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椭圆 42"/>
          <p:cNvSpPr/>
          <p:nvPr/>
        </p:nvSpPr>
        <p:spPr>
          <a:xfrm>
            <a:off x="1043608" y="544522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椭圆 43"/>
          <p:cNvSpPr/>
          <p:nvPr/>
        </p:nvSpPr>
        <p:spPr>
          <a:xfrm>
            <a:off x="395536" y="623731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椭圆 44"/>
          <p:cNvSpPr/>
          <p:nvPr/>
        </p:nvSpPr>
        <p:spPr>
          <a:xfrm>
            <a:off x="8244408" y="362934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椭圆 45"/>
          <p:cNvSpPr/>
          <p:nvPr/>
        </p:nvSpPr>
        <p:spPr>
          <a:xfrm>
            <a:off x="8244408" y="5866141"/>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7288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1" dirty="0"/>
              <a:t>2.2 </a:t>
            </a:r>
            <a:r>
              <a:rPr kumimoji="1" lang="zh-CN" altLang="en-US" b="1" dirty="0"/>
              <a:t>方法</a:t>
            </a:r>
            <a:endParaRPr lang="zh-CN" altLang="en-US" b="1" dirty="0"/>
          </a:p>
        </p:txBody>
      </p:sp>
      <p:sp>
        <p:nvSpPr>
          <p:cNvPr id="3" name="内容占位符 2"/>
          <p:cNvSpPr>
            <a:spLocks noGrp="1"/>
          </p:cNvSpPr>
          <p:nvPr>
            <p:ph idx="1"/>
          </p:nvPr>
        </p:nvSpPr>
        <p:spPr/>
        <p:txBody>
          <a:bodyPr>
            <a:normAutofit/>
          </a:bodyPr>
          <a:lstStyle/>
          <a:p>
            <a:r>
              <a:rPr lang="en-US" altLang="zh-CN" b="1" dirty="0"/>
              <a:t>2.2.1 </a:t>
            </a:r>
            <a:r>
              <a:rPr lang="zh-CN" altLang="en-US" b="1" dirty="0"/>
              <a:t>直接拉普拉斯平滑</a:t>
            </a:r>
            <a:endParaRPr lang="en-US" altLang="zh-CN" b="1" dirty="0"/>
          </a:p>
          <a:p>
            <a:pPr lvl="1"/>
            <a:r>
              <a:rPr lang="zh-CN" altLang="en-US" dirty="0"/>
              <a:t>特点</a:t>
            </a:r>
            <a:endParaRPr lang="en-US" altLang="zh-CN" dirty="0"/>
          </a:p>
          <a:p>
            <a:pPr lvl="2"/>
            <a:r>
              <a:rPr lang="zh-CN" altLang="en-US" dirty="0"/>
              <a:t>循环迭代执行</a:t>
            </a:r>
          </a:p>
          <a:p>
            <a:pPr lvl="2"/>
            <a:r>
              <a:rPr lang="zh-CN" altLang="en-US" dirty="0"/>
              <a:t>等价于某种能量函数最小化</a:t>
            </a:r>
            <a:endParaRPr lang="en-US" altLang="zh-CN" dirty="0"/>
          </a:p>
          <a:p>
            <a:pPr lvl="3"/>
            <a:r>
              <a:rPr lang="zh-CN" altLang="en-US" dirty="0"/>
              <a:t>能量：网格中边长平方之和</a:t>
            </a:r>
          </a:p>
          <a:p>
            <a:pPr lvl="3"/>
            <a:r>
              <a:rPr lang="zh-CN" altLang="en-US" dirty="0"/>
              <a:t>参数：𝜆 </a:t>
            </a:r>
            <a:r>
              <a:rPr lang="en-US" altLang="zh-CN" dirty="0"/>
              <a:t>&gt;</a:t>
            </a:r>
            <a:r>
              <a:rPr lang="zh-CN" altLang="en-US" dirty="0"/>
              <a:t> </a:t>
            </a:r>
            <a:r>
              <a:rPr lang="en-US" altLang="zh-CN" dirty="0"/>
              <a:t>0 </a:t>
            </a:r>
            <a:r>
              <a:rPr lang="zh-CN" altLang="en-US" dirty="0"/>
              <a:t>控制收敛速度</a:t>
            </a:r>
          </a:p>
          <a:p>
            <a:pPr lvl="2"/>
            <a:r>
              <a:rPr lang="zh-CN" altLang="en-US" dirty="0"/>
              <a:t>不反映网格形状</a:t>
            </a:r>
            <a:endParaRPr lang="en-US" altLang="zh-CN" dirty="0"/>
          </a:p>
          <a:p>
            <a:pPr lvl="3"/>
            <a:r>
              <a:rPr lang="zh-CN" altLang="en-US" dirty="0"/>
              <a:t>拉普拉斯坐标对旋转敏感</a:t>
            </a:r>
            <a:endParaRPr lang="en-US" altLang="zh-CN" dirty="0"/>
          </a:p>
          <a:p>
            <a:pPr lvl="3"/>
            <a:r>
              <a:rPr lang="zh-CN" altLang="en-US" dirty="0"/>
              <a:t>局部几何形状会发生扭曲</a:t>
            </a:r>
          </a:p>
          <a:p>
            <a:endParaRPr lang="zh-CN" altLang="en-US" dirty="0"/>
          </a:p>
          <a:p>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25</a:t>
            </a:fld>
            <a:endParaRPr lang="zh-CN" altLang="en-US"/>
          </a:p>
        </p:txBody>
      </p:sp>
      <p:pic>
        <p:nvPicPr>
          <p:cNvPr id="5" name="图片 4"/>
          <p:cNvPicPr>
            <a:picLocks noChangeAspect="1"/>
          </p:cNvPicPr>
          <p:nvPr/>
        </p:nvPicPr>
        <p:blipFill rotWithShape="1">
          <a:blip r:embed="rId3"/>
          <a:srcRect r="73689"/>
          <a:stretch/>
        </p:blipFill>
        <p:spPr>
          <a:xfrm>
            <a:off x="5777276" y="1583797"/>
            <a:ext cx="1531028" cy="2514286"/>
          </a:xfrm>
          <a:prstGeom prst="rect">
            <a:avLst/>
          </a:prstGeom>
        </p:spPr>
      </p:pic>
      <p:pic>
        <p:nvPicPr>
          <p:cNvPr id="6" name="图片 5"/>
          <p:cNvPicPr>
            <a:picLocks noChangeAspect="1"/>
          </p:cNvPicPr>
          <p:nvPr/>
        </p:nvPicPr>
        <p:blipFill rotWithShape="1">
          <a:blip r:embed="rId3"/>
          <a:srcRect l="25477" r="49774"/>
          <a:stretch/>
        </p:blipFill>
        <p:spPr>
          <a:xfrm>
            <a:off x="7452320" y="1583797"/>
            <a:ext cx="1440160" cy="2514286"/>
          </a:xfrm>
          <a:prstGeom prst="rect">
            <a:avLst/>
          </a:prstGeom>
        </p:spPr>
      </p:pic>
      <p:pic>
        <p:nvPicPr>
          <p:cNvPr id="7" name="图片 6"/>
          <p:cNvPicPr>
            <a:picLocks noChangeAspect="1"/>
          </p:cNvPicPr>
          <p:nvPr/>
        </p:nvPicPr>
        <p:blipFill rotWithShape="1">
          <a:blip r:embed="rId3"/>
          <a:srcRect l="50753" r="25736"/>
          <a:stretch/>
        </p:blipFill>
        <p:spPr>
          <a:xfrm>
            <a:off x="5946218" y="4207189"/>
            <a:ext cx="1368152" cy="2514286"/>
          </a:xfrm>
          <a:prstGeom prst="rect">
            <a:avLst/>
          </a:prstGeom>
        </p:spPr>
      </p:pic>
      <p:pic>
        <p:nvPicPr>
          <p:cNvPr id="8" name="图片 7"/>
          <p:cNvPicPr>
            <a:picLocks noChangeAspect="1"/>
          </p:cNvPicPr>
          <p:nvPr/>
        </p:nvPicPr>
        <p:blipFill rotWithShape="1">
          <a:blip r:embed="rId3"/>
          <a:srcRect l="75485"/>
          <a:stretch/>
        </p:blipFill>
        <p:spPr>
          <a:xfrm>
            <a:off x="7620000" y="4190288"/>
            <a:ext cx="1426560" cy="2514286"/>
          </a:xfrm>
          <a:prstGeom prst="rect">
            <a:avLst/>
          </a:prstGeom>
        </p:spPr>
      </p:pic>
    </p:spTree>
    <p:extLst>
      <p:ext uri="{BB962C8B-B14F-4D97-AF65-F5344CB8AC3E}">
        <p14:creationId xmlns:p14="http://schemas.microsoft.com/office/powerpoint/2010/main" val="3157606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对象 16"/>
          <p:cNvGraphicFramePr>
            <a:graphicFrameLocks noChangeAspect="1"/>
          </p:cNvGraphicFramePr>
          <p:nvPr>
            <p:extLst>
              <p:ext uri="{D42A27DB-BD31-4B8C-83A1-F6EECF244321}">
                <p14:modId xmlns:p14="http://schemas.microsoft.com/office/powerpoint/2010/main" val="2468769245"/>
              </p:ext>
            </p:extLst>
          </p:nvPr>
        </p:nvGraphicFramePr>
        <p:xfrm>
          <a:off x="1403648" y="5145881"/>
          <a:ext cx="2971800" cy="587375"/>
        </p:xfrm>
        <a:graphic>
          <a:graphicData uri="http://schemas.openxmlformats.org/presentationml/2006/ole">
            <mc:AlternateContent xmlns:mc="http://schemas.openxmlformats.org/markup-compatibility/2006">
              <mc:Choice xmlns:v="urn:schemas-microsoft-com:vml" Requires="v">
                <p:oleObj spid="_x0000_s51768" name="Equation" r:id="rId4" imgW="1218960" imgH="241200" progId="Equation.DSMT4">
                  <p:embed/>
                </p:oleObj>
              </mc:Choice>
              <mc:Fallback>
                <p:oleObj name="Equation" r:id="rId4" imgW="1218960" imgH="241200" progId="Equation.DSMT4">
                  <p:embed/>
                  <p:pic>
                    <p:nvPicPr>
                      <p:cNvPr id="0" name=""/>
                      <p:cNvPicPr>
                        <a:picLocks noChangeAspect="1" noChangeArrowheads="1"/>
                      </p:cNvPicPr>
                      <p:nvPr/>
                    </p:nvPicPr>
                    <p:blipFill>
                      <a:blip r:embed="rId5"/>
                      <a:srcRect/>
                      <a:stretch>
                        <a:fillRect/>
                      </a:stretch>
                    </p:blipFill>
                    <p:spPr bwMode="auto">
                      <a:xfrm>
                        <a:off x="1403648" y="5145881"/>
                        <a:ext cx="2971800" cy="587375"/>
                      </a:xfrm>
                      <a:prstGeom prst="rect">
                        <a:avLst/>
                      </a:prstGeom>
                      <a:solidFill>
                        <a:schemeClr val="bg1"/>
                      </a:solidFill>
                      <a:ln w="9525">
                        <a:solidFill>
                          <a:schemeClr val="bg1"/>
                        </a:solidFill>
                        <a:miter lim="800000"/>
                        <a:headEnd/>
                        <a:tailEnd/>
                      </a:ln>
                    </p:spPr>
                  </p:pic>
                </p:oleObj>
              </mc:Fallback>
            </mc:AlternateContent>
          </a:graphicData>
        </a:graphic>
      </p:graphicFrame>
      <p:pic>
        <p:nvPicPr>
          <p:cNvPr id="11" name="图片 10"/>
          <p:cNvPicPr>
            <a:picLocks noChangeAspect="1"/>
          </p:cNvPicPr>
          <p:nvPr/>
        </p:nvPicPr>
        <p:blipFill>
          <a:blip r:embed="rId6"/>
          <a:stretch>
            <a:fillRect/>
          </a:stretch>
        </p:blipFill>
        <p:spPr>
          <a:xfrm>
            <a:off x="5279952" y="3681165"/>
            <a:ext cx="3471339" cy="3294456"/>
          </a:xfrm>
          <a:prstGeom prst="rect">
            <a:avLst/>
          </a:prstGeom>
        </p:spPr>
      </p:pic>
      <p:sp>
        <p:nvSpPr>
          <p:cNvPr id="2" name="标题 1"/>
          <p:cNvSpPr>
            <a:spLocks noGrp="1"/>
          </p:cNvSpPr>
          <p:nvPr>
            <p:ph type="title"/>
          </p:nvPr>
        </p:nvSpPr>
        <p:spPr>
          <a:xfrm>
            <a:off x="457200" y="274638"/>
            <a:ext cx="8686800" cy="1143000"/>
          </a:xfrm>
        </p:spPr>
        <p:txBody>
          <a:bodyPr>
            <a:normAutofit/>
          </a:bodyPr>
          <a:lstStyle/>
          <a:p>
            <a:r>
              <a:rPr kumimoji="1" lang="en-US" altLang="zh-CN" b="1" dirty="0"/>
              <a:t>2.2 </a:t>
            </a:r>
            <a:r>
              <a:rPr kumimoji="1" lang="zh-CN" altLang="en-US" b="1" dirty="0"/>
              <a:t>方法</a:t>
            </a:r>
            <a:endParaRPr lang="zh-CN" altLang="en-US" b="1" dirty="0"/>
          </a:p>
        </p:txBody>
      </p:sp>
      <p:sp>
        <p:nvSpPr>
          <p:cNvPr id="3" name="内容占位符 2"/>
          <p:cNvSpPr>
            <a:spLocks noGrp="1"/>
          </p:cNvSpPr>
          <p:nvPr>
            <p:ph idx="1"/>
          </p:nvPr>
        </p:nvSpPr>
        <p:spPr/>
        <p:txBody>
          <a:bodyPr/>
          <a:lstStyle/>
          <a:p>
            <a:r>
              <a:rPr kumimoji="1" lang="en-US" altLang="zh-CN" b="1" dirty="0"/>
              <a:t>2.2.2 </a:t>
            </a:r>
            <a:r>
              <a:rPr kumimoji="1" lang="zh-CN" altLang="en-US" b="1" dirty="0"/>
              <a:t>加权拉普拉斯平滑</a:t>
            </a:r>
            <a:endParaRPr lang="en-US" altLang="zh-CN" b="1" dirty="0"/>
          </a:p>
          <a:p>
            <a:pPr lvl="1"/>
            <a:r>
              <a:rPr kumimoji="1" lang="zh-CN" altLang="en-US" dirty="0"/>
              <a:t>伞型权重</a:t>
            </a:r>
            <a:endParaRPr lang="en-US" altLang="zh-CN" dirty="0"/>
          </a:p>
          <a:p>
            <a:pPr lvl="1"/>
            <a:endParaRPr lang="en-US" altLang="zh-CN" dirty="0"/>
          </a:p>
          <a:p>
            <a:pPr lvl="1"/>
            <a:r>
              <a:rPr kumimoji="1" lang="zh-CN" altLang="en-US" dirty="0"/>
              <a:t>均值权重</a:t>
            </a:r>
            <a:endParaRPr kumimoji="1" lang="en-US" altLang="zh-CN" dirty="0"/>
          </a:p>
          <a:p>
            <a:pPr lvl="1"/>
            <a:endParaRPr kumimoji="1" lang="en-US" altLang="zh-CN" dirty="0"/>
          </a:p>
          <a:p>
            <a:pPr lvl="2"/>
            <a:r>
              <a:rPr lang="zh-CN" altLang="en-US" dirty="0"/>
              <a:t>简单的平均，获得的精度较低</a:t>
            </a:r>
            <a:endParaRPr lang="en-US" altLang="zh-CN" dirty="0"/>
          </a:p>
          <a:p>
            <a:pPr lvl="1"/>
            <a:r>
              <a:rPr kumimoji="1" lang="zh-CN" altLang="en-US" dirty="0"/>
              <a:t>余切权重</a:t>
            </a:r>
            <a:endParaRPr kumimoji="1" lang="en-US" altLang="zh-CN" dirty="0"/>
          </a:p>
          <a:p>
            <a:pPr lvl="2"/>
            <a:endParaRPr lang="en-US" altLang="zh-CN" dirty="0"/>
          </a:p>
          <a:p>
            <a:pPr lvl="2"/>
            <a:r>
              <a:rPr lang="zh-CN" altLang="en-US" dirty="0"/>
              <a:t>可获得较好的网格变形结果</a:t>
            </a:r>
            <a:endParaRPr kumimoji="1" lang="zh-CN" altLang="en-US" dirty="0"/>
          </a:p>
          <a:p>
            <a:pPr lvl="2"/>
            <a:endParaRPr kumimoji="1" lang="en-US" altLang="zh-CN" dirty="0"/>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26</a:t>
            </a:fld>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1512858659"/>
              </p:ext>
            </p:extLst>
          </p:nvPr>
        </p:nvGraphicFramePr>
        <p:xfrm>
          <a:off x="5254625" y="2020888"/>
          <a:ext cx="3127375" cy="1608137"/>
        </p:xfrm>
        <a:graphic>
          <a:graphicData uri="http://schemas.openxmlformats.org/presentationml/2006/ole">
            <mc:AlternateContent xmlns:mc="http://schemas.openxmlformats.org/markup-compatibility/2006">
              <mc:Choice xmlns:v="urn:schemas-microsoft-com:vml" Requires="v">
                <p:oleObj spid="_x0000_s51769" name="Equation" r:id="rId7" imgW="1282680" imgH="660240" progId="Equation.DSMT4">
                  <p:embed/>
                </p:oleObj>
              </mc:Choice>
              <mc:Fallback>
                <p:oleObj name="Equation" r:id="rId7" imgW="1282680" imgH="660240" progId="Equation.DSMT4">
                  <p:embed/>
                  <p:pic>
                    <p:nvPicPr>
                      <p:cNvPr id="0" name=""/>
                      <p:cNvPicPr>
                        <a:picLocks noChangeAspect="1" noChangeArrowheads="1"/>
                      </p:cNvPicPr>
                      <p:nvPr/>
                    </p:nvPicPr>
                    <p:blipFill>
                      <a:blip r:embed="rId8"/>
                      <a:srcRect/>
                      <a:stretch>
                        <a:fillRect/>
                      </a:stretch>
                    </p:blipFill>
                    <p:spPr bwMode="auto">
                      <a:xfrm>
                        <a:off x="5254625" y="2020888"/>
                        <a:ext cx="3127375" cy="1608137"/>
                      </a:xfrm>
                      <a:prstGeom prst="rect">
                        <a:avLst/>
                      </a:prstGeom>
                      <a:solidFill>
                        <a:schemeClr val="bg1"/>
                      </a:solidFill>
                      <a:ln w="9525">
                        <a:solidFill>
                          <a:schemeClr val="bg1"/>
                        </a:solidFill>
                        <a:miter lim="800000"/>
                        <a:headEnd/>
                        <a:tailEnd/>
                      </a:ln>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710107080"/>
              </p:ext>
            </p:extLst>
          </p:nvPr>
        </p:nvGraphicFramePr>
        <p:xfrm>
          <a:off x="1351879" y="2655764"/>
          <a:ext cx="990600" cy="557212"/>
        </p:xfrm>
        <a:graphic>
          <a:graphicData uri="http://schemas.openxmlformats.org/presentationml/2006/ole">
            <mc:AlternateContent xmlns:mc="http://schemas.openxmlformats.org/markup-compatibility/2006">
              <mc:Choice xmlns:v="urn:schemas-microsoft-com:vml" Requires="v">
                <p:oleObj spid="_x0000_s51770" name="Equation" r:id="rId9" imgW="406080" imgH="228600" progId="Equation.DSMT4">
                  <p:embed/>
                </p:oleObj>
              </mc:Choice>
              <mc:Fallback>
                <p:oleObj name="Equation" r:id="rId9" imgW="406080" imgH="228600" progId="Equation.DSMT4">
                  <p:embed/>
                  <p:pic>
                    <p:nvPicPr>
                      <p:cNvPr id="0" name=""/>
                      <p:cNvPicPr>
                        <a:picLocks noChangeAspect="1" noChangeArrowheads="1"/>
                      </p:cNvPicPr>
                      <p:nvPr/>
                    </p:nvPicPr>
                    <p:blipFill>
                      <a:blip r:embed="rId10"/>
                      <a:srcRect/>
                      <a:stretch>
                        <a:fillRect/>
                      </a:stretch>
                    </p:blipFill>
                    <p:spPr bwMode="auto">
                      <a:xfrm>
                        <a:off x="1351879" y="2655764"/>
                        <a:ext cx="990600" cy="557212"/>
                      </a:xfrm>
                      <a:prstGeom prst="rect">
                        <a:avLst/>
                      </a:prstGeom>
                      <a:solidFill>
                        <a:schemeClr val="bg1"/>
                      </a:solidFill>
                      <a:ln w="9525">
                        <a:solidFill>
                          <a:schemeClr val="bg1"/>
                        </a:solidFill>
                        <a:miter lim="800000"/>
                        <a:headEnd/>
                        <a:tailEnd/>
                      </a:ln>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26543020"/>
              </p:ext>
            </p:extLst>
          </p:nvPr>
        </p:nvGraphicFramePr>
        <p:xfrm>
          <a:off x="1351879" y="3681165"/>
          <a:ext cx="3992563" cy="587375"/>
        </p:xfrm>
        <a:graphic>
          <a:graphicData uri="http://schemas.openxmlformats.org/presentationml/2006/ole">
            <mc:AlternateContent xmlns:mc="http://schemas.openxmlformats.org/markup-compatibility/2006">
              <mc:Choice xmlns:v="urn:schemas-microsoft-com:vml" Requires="v">
                <p:oleObj spid="_x0000_s51771" name="Equation" r:id="rId11" imgW="1638000" imgH="241200" progId="Equation.DSMT4">
                  <p:embed/>
                </p:oleObj>
              </mc:Choice>
              <mc:Fallback>
                <p:oleObj name="Equation" r:id="rId11" imgW="1638000" imgH="241200" progId="Equation.DSMT4">
                  <p:embed/>
                  <p:pic>
                    <p:nvPicPr>
                      <p:cNvPr id="0" name=""/>
                      <p:cNvPicPr>
                        <a:picLocks noChangeAspect="1" noChangeArrowheads="1"/>
                      </p:cNvPicPr>
                      <p:nvPr/>
                    </p:nvPicPr>
                    <p:blipFill>
                      <a:blip r:embed="rId12"/>
                      <a:srcRect/>
                      <a:stretch>
                        <a:fillRect/>
                      </a:stretch>
                    </p:blipFill>
                    <p:spPr bwMode="auto">
                      <a:xfrm>
                        <a:off x="1351879" y="3681165"/>
                        <a:ext cx="3992563" cy="587375"/>
                      </a:xfrm>
                      <a:prstGeom prst="rect">
                        <a:avLst/>
                      </a:prstGeom>
                      <a:solidFill>
                        <a:schemeClr val="bg1"/>
                      </a:solidFill>
                      <a:ln w="9525">
                        <a:solidFill>
                          <a:schemeClr val="bg1"/>
                        </a:solidFill>
                        <a:miter lim="800000"/>
                        <a:headEnd/>
                        <a:tailEnd/>
                      </a:ln>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68426157"/>
              </p:ext>
            </p:extLst>
          </p:nvPr>
        </p:nvGraphicFramePr>
        <p:xfrm>
          <a:off x="6686459" y="6625281"/>
          <a:ext cx="263705" cy="296668"/>
        </p:xfrm>
        <a:graphic>
          <a:graphicData uri="http://schemas.openxmlformats.org/presentationml/2006/ole">
            <mc:AlternateContent xmlns:mc="http://schemas.openxmlformats.org/markup-compatibility/2006">
              <mc:Choice xmlns:v="urn:schemas-microsoft-com:vml" Requires="v">
                <p:oleObj spid="_x0000_s51772" name="Equation" r:id="rId13" imgW="203040" imgH="228600" progId="Equation.DSMT4">
                  <p:embed/>
                </p:oleObj>
              </mc:Choice>
              <mc:Fallback>
                <p:oleObj name="Equation" r:id="rId13" imgW="203040" imgH="228600" progId="Equation.DSMT4">
                  <p:embed/>
                  <p:pic>
                    <p:nvPicPr>
                      <p:cNvPr id="0" name=""/>
                      <p:cNvPicPr>
                        <a:picLocks noChangeAspect="1" noChangeArrowheads="1"/>
                      </p:cNvPicPr>
                      <p:nvPr/>
                    </p:nvPicPr>
                    <p:blipFill>
                      <a:blip r:embed="rId14"/>
                      <a:srcRect/>
                      <a:stretch>
                        <a:fillRect/>
                      </a:stretch>
                    </p:blipFill>
                    <p:spPr bwMode="auto">
                      <a:xfrm>
                        <a:off x="6686459" y="6625281"/>
                        <a:ext cx="263705" cy="296668"/>
                      </a:xfrm>
                      <a:prstGeom prst="rect">
                        <a:avLst/>
                      </a:prstGeom>
                      <a:solidFill>
                        <a:schemeClr val="bg1"/>
                      </a:solidFill>
                      <a:ln w="9525">
                        <a:solidFill>
                          <a:schemeClr val="bg1"/>
                        </a:solidFill>
                        <a:miter lim="800000"/>
                        <a:headEnd/>
                        <a:tailEnd/>
                      </a:ln>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649652288"/>
              </p:ext>
            </p:extLst>
          </p:nvPr>
        </p:nvGraphicFramePr>
        <p:xfrm>
          <a:off x="6792207" y="4631008"/>
          <a:ext cx="315913" cy="296863"/>
        </p:xfrm>
        <a:graphic>
          <a:graphicData uri="http://schemas.openxmlformats.org/presentationml/2006/ole">
            <mc:AlternateContent xmlns:mc="http://schemas.openxmlformats.org/markup-compatibility/2006">
              <mc:Choice xmlns:v="urn:schemas-microsoft-com:vml" Requires="v">
                <p:oleObj spid="_x0000_s51773" name="Equation" r:id="rId15" imgW="241200" imgH="228600" progId="Equation.DSMT4">
                  <p:embed/>
                </p:oleObj>
              </mc:Choice>
              <mc:Fallback>
                <p:oleObj name="Equation" r:id="rId15" imgW="241200" imgH="228600" progId="Equation.DSMT4">
                  <p:embed/>
                  <p:pic>
                    <p:nvPicPr>
                      <p:cNvPr id="0" name=""/>
                      <p:cNvPicPr>
                        <a:picLocks noChangeAspect="1" noChangeArrowheads="1"/>
                      </p:cNvPicPr>
                      <p:nvPr/>
                    </p:nvPicPr>
                    <p:blipFill>
                      <a:blip r:embed="rId16"/>
                      <a:srcRect/>
                      <a:stretch>
                        <a:fillRect/>
                      </a:stretch>
                    </p:blipFill>
                    <p:spPr bwMode="auto">
                      <a:xfrm>
                        <a:off x="6792207" y="4631008"/>
                        <a:ext cx="315913" cy="296863"/>
                      </a:xfrm>
                      <a:prstGeom prst="rect">
                        <a:avLst/>
                      </a:prstGeom>
                      <a:solidFill>
                        <a:schemeClr val="bg1"/>
                      </a:solidFill>
                      <a:ln w="9525">
                        <a:solidFill>
                          <a:schemeClr val="bg1"/>
                        </a:solidFill>
                        <a:miter lim="800000"/>
                        <a:headEnd/>
                        <a:tailEnd/>
                      </a:ln>
                    </p:spPr>
                  </p:pic>
                </p:oleObj>
              </mc:Fallback>
            </mc:AlternateContent>
          </a:graphicData>
        </a:graphic>
      </p:graphicFrame>
      <p:sp>
        <p:nvSpPr>
          <p:cNvPr id="5" name="弧形 4"/>
          <p:cNvSpPr/>
          <p:nvPr/>
        </p:nvSpPr>
        <p:spPr>
          <a:xfrm rot="6398749">
            <a:off x="6782806" y="4908770"/>
            <a:ext cx="576064" cy="57606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3" name="对象 12"/>
          <p:cNvGraphicFramePr>
            <a:graphicFrameLocks noChangeAspect="1"/>
          </p:cNvGraphicFramePr>
          <p:nvPr>
            <p:extLst>
              <p:ext uri="{D42A27DB-BD31-4B8C-83A1-F6EECF244321}">
                <p14:modId xmlns:p14="http://schemas.microsoft.com/office/powerpoint/2010/main" val="1867641359"/>
              </p:ext>
            </p:extLst>
          </p:nvPr>
        </p:nvGraphicFramePr>
        <p:xfrm>
          <a:off x="7200822" y="5498347"/>
          <a:ext cx="215900" cy="314325"/>
        </p:xfrm>
        <a:graphic>
          <a:graphicData uri="http://schemas.openxmlformats.org/presentationml/2006/ole">
            <mc:AlternateContent xmlns:mc="http://schemas.openxmlformats.org/markup-compatibility/2006">
              <mc:Choice xmlns:v="urn:schemas-microsoft-com:vml" Requires="v">
                <p:oleObj spid="_x0000_s51774" name="Equation" r:id="rId17" imgW="164880" imgH="241200" progId="Equation.DSMT4">
                  <p:embed/>
                </p:oleObj>
              </mc:Choice>
              <mc:Fallback>
                <p:oleObj name="Equation" r:id="rId17" imgW="164880" imgH="241200" progId="Equation.DSMT4">
                  <p:embed/>
                  <p:pic>
                    <p:nvPicPr>
                      <p:cNvPr id="0" name=""/>
                      <p:cNvPicPr>
                        <a:picLocks noChangeAspect="1" noChangeArrowheads="1"/>
                      </p:cNvPicPr>
                      <p:nvPr/>
                    </p:nvPicPr>
                    <p:blipFill>
                      <a:blip r:embed="rId18"/>
                      <a:srcRect/>
                      <a:stretch>
                        <a:fillRect/>
                      </a:stretch>
                    </p:blipFill>
                    <p:spPr bwMode="auto">
                      <a:xfrm>
                        <a:off x="7200822" y="5498347"/>
                        <a:ext cx="215900" cy="314325"/>
                      </a:xfrm>
                      <a:prstGeom prst="rect">
                        <a:avLst/>
                      </a:prstGeom>
                      <a:solidFill>
                        <a:schemeClr val="bg1"/>
                      </a:solidFill>
                      <a:ln w="9525">
                        <a:solidFill>
                          <a:schemeClr val="bg1"/>
                        </a:solidFill>
                        <a:miter lim="800000"/>
                        <a:headEnd/>
                        <a:tailEnd/>
                      </a:ln>
                    </p:spPr>
                  </p:pic>
                </p:oleObj>
              </mc:Fallback>
            </mc:AlternateContent>
          </a:graphicData>
        </a:graphic>
      </p:graphicFrame>
    </p:spTree>
    <p:extLst>
      <p:ext uri="{BB962C8B-B14F-4D97-AF65-F5344CB8AC3E}">
        <p14:creationId xmlns:p14="http://schemas.microsoft.com/office/powerpoint/2010/main" val="2748321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1143000"/>
          </a:xfrm>
        </p:spPr>
        <p:txBody>
          <a:bodyPr>
            <a:normAutofit/>
          </a:bodyPr>
          <a:lstStyle/>
          <a:p>
            <a:r>
              <a:rPr kumimoji="1" lang="en-US" altLang="zh-CN" b="1" dirty="0"/>
              <a:t>2.2 </a:t>
            </a:r>
            <a:r>
              <a:rPr kumimoji="1" lang="zh-CN" altLang="en-US" b="1" dirty="0"/>
              <a:t>方法</a:t>
            </a:r>
            <a:endParaRPr lang="zh-CN" altLang="en-US" b="1" dirty="0"/>
          </a:p>
        </p:txBody>
      </p:sp>
      <p:sp>
        <p:nvSpPr>
          <p:cNvPr id="3" name="内容占位符 2"/>
          <p:cNvSpPr>
            <a:spLocks noGrp="1"/>
          </p:cNvSpPr>
          <p:nvPr>
            <p:ph idx="1"/>
          </p:nvPr>
        </p:nvSpPr>
        <p:spPr/>
        <p:txBody>
          <a:bodyPr/>
          <a:lstStyle/>
          <a:p>
            <a:r>
              <a:rPr kumimoji="1" lang="en-US" altLang="zh-CN" b="1" dirty="0"/>
              <a:t>2.2.2 </a:t>
            </a:r>
            <a:r>
              <a:rPr kumimoji="1" lang="zh-CN" altLang="en-US" b="1" dirty="0"/>
              <a:t>加权拉普拉斯平滑</a:t>
            </a:r>
            <a:endParaRPr kumimoji="1" lang="en-US" altLang="zh-CN" b="1" dirty="0"/>
          </a:p>
          <a:p>
            <a:pPr lvl="1"/>
            <a:r>
              <a:rPr lang="zh-CN" altLang="en-US" dirty="0"/>
              <a:t>结果</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27</a:t>
            </a:fld>
            <a:endParaRPr lang="zh-CN" altLang="en-US"/>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488" y="2672668"/>
            <a:ext cx="5977024" cy="3444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本框 4"/>
          <p:cNvSpPr txBox="1"/>
          <p:nvPr/>
        </p:nvSpPr>
        <p:spPr>
          <a:xfrm>
            <a:off x="2180728" y="6063898"/>
            <a:ext cx="1296144" cy="461665"/>
          </a:xfrm>
          <a:prstGeom prst="rect">
            <a:avLst/>
          </a:prstGeom>
          <a:noFill/>
        </p:spPr>
        <p:txBody>
          <a:bodyPr wrap="square" rtlCol="0">
            <a:spAutoFit/>
          </a:bodyPr>
          <a:lstStyle/>
          <a:p>
            <a:r>
              <a:rPr lang="zh-CN" altLang="en-US" sz="2400" dirty="0"/>
              <a:t>原始</a:t>
            </a:r>
          </a:p>
        </p:txBody>
      </p:sp>
      <p:sp>
        <p:nvSpPr>
          <p:cNvPr id="12" name="文本框 11"/>
          <p:cNvSpPr txBox="1"/>
          <p:nvPr/>
        </p:nvSpPr>
        <p:spPr>
          <a:xfrm>
            <a:off x="3901592" y="6063898"/>
            <a:ext cx="2270056" cy="461665"/>
          </a:xfrm>
          <a:prstGeom prst="rect">
            <a:avLst/>
          </a:prstGeom>
          <a:noFill/>
        </p:spPr>
        <p:txBody>
          <a:bodyPr wrap="square" rtlCol="0">
            <a:spAutoFit/>
          </a:bodyPr>
          <a:lstStyle/>
          <a:p>
            <a:r>
              <a:rPr lang="zh-CN" altLang="en-US" sz="2400" dirty="0"/>
              <a:t>直接拉普拉斯</a:t>
            </a:r>
          </a:p>
        </p:txBody>
      </p:sp>
      <p:sp>
        <p:nvSpPr>
          <p:cNvPr id="13" name="文本框 12"/>
          <p:cNvSpPr txBox="1"/>
          <p:nvPr/>
        </p:nvSpPr>
        <p:spPr>
          <a:xfrm>
            <a:off x="5831921" y="6027003"/>
            <a:ext cx="2089592" cy="830997"/>
          </a:xfrm>
          <a:prstGeom prst="rect">
            <a:avLst/>
          </a:prstGeom>
          <a:noFill/>
        </p:spPr>
        <p:txBody>
          <a:bodyPr wrap="square" rtlCol="0">
            <a:spAutoFit/>
          </a:bodyPr>
          <a:lstStyle/>
          <a:p>
            <a:pPr algn="ctr"/>
            <a:r>
              <a:rPr lang="zh-CN" altLang="en-US" sz="2400" dirty="0"/>
              <a:t>加权拉普拉斯</a:t>
            </a:r>
            <a:r>
              <a:rPr lang="en-US" altLang="zh-CN" sz="2400" dirty="0"/>
              <a:t>(</a:t>
            </a:r>
            <a:r>
              <a:rPr lang="zh-CN" altLang="en-US" sz="2400" dirty="0"/>
              <a:t>余切</a:t>
            </a:r>
            <a:r>
              <a:rPr lang="en-US" altLang="zh-CN" sz="2400" dirty="0"/>
              <a:t>)</a:t>
            </a:r>
            <a:endParaRPr lang="zh-CN" altLang="en-US" sz="2400" dirty="0"/>
          </a:p>
        </p:txBody>
      </p:sp>
    </p:spTree>
    <p:extLst>
      <p:ext uri="{BB962C8B-B14F-4D97-AF65-F5344CB8AC3E}">
        <p14:creationId xmlns:p14="http://schemas.microsoft.com/office/powerpoint/2010/main" val="835803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1" dirty="0"/>
              <a:t>2.2 </a:t>
            </a:r>
            <a:r>
              <a:rPr kumimoji="1" lang="zh-CN" altLang="en-US" b="1" dirty="0"/>
              <a:t>方法</a:t>
            </a:r>
            <a:endParaRPr lang="zh-CN" altLang="en-US" b="1" dirty="0"/>
          </a:p>
        </p:txBody>
      </p:sp>
      <p:sp>
        <p:nvSpPr>
          <p:cNvPr id="3" name="内容占位符 2"/>
          <p:cNvSpPr>
            <a:spLocks noGrp="1"/>
          </p:cNvSpPr>
          <p:nvPr>
            <p:ph idx="1"/>
          </p:nvPr>
        </p:nvSpPr>
        <p:spPr/>
        <p:txBody>
          <a:bodyPr/>
          <a:lstStyle/>
          <a:p>
            <a:r>
              <a:rPr lang="en-US" altLang="zh-CN" b="1" dirty="0"/>
              <a:t>2.2.3 </a:t>
            </a:r>
            <a:r>
              <a:rPr lang="zh-CN" altLang="en-US" b="1" dirty="0"/>
              <a:t>全局拉普拉斯平滑</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28</a:t>
            </a:fld>
            <a:endParaRPr lang="zh-CN" alt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160" y="2340811"/>
            <a:ext cx="8486775" cy="386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本框 5"/>
          <p:cNvSpPr txBox="1"/>
          <p:nvPr/>
        </p:nvSpPr>
        <p:spPr>
          <a:xfrm>
            <a:off x="4707924" y="5622392"/>
            <a:ext cx="3680499" cy="461665"/>
          </a:xfrm>
          <a:prstGeom prst="rect">
            <a:avLst/>
          </a:prstGeom>
          <a:solidFill>
            <a:schemeClr val="bg1"/>
          </a:solidFill>
        </p:spPr>
        <p:txBody>
          <a:bodyPr wrap="square" rtlCol="0">
            <a:spAutoFit/>
          </a:bodyPr>
          <a:lstStyle/>
          <a:p>
            <a:pPr>
              <a:spcBef>
                <a:spcPct val="20000"/>
              </a:spcBef>
            </a:pPr>
            <a:r>
              <a:rPr lang="zh-CN" altLang="en-US" sz="2400" dirty="0">
                <a:latin typeface="Helvetica" pitchFamily="34" charset="0"/>
                <a:cs typeface="Helvetica" pitchFamily="34" charset="0"/>
              </a:rPr>
              <a:t>网格的拉普拉斯算子</a:t>
            </a:r>
          </a:p>
        </p:txBody>
      </p:sp>
      <p:sp>
        <p:nvSpPr>
          <p:cNvPr id="7" name="文本框 6"/>
          <p:cNvSpPr txBox="1"/>
          <p:nvPr/>
        </p:nvSpPr>
        <p:spPr>
          <a:xfrm>
            <a:off x="7584923" y="4581128"/>
            <a:ext cx="1523581" cy="400110"/>
          </a:xfrm>
          <a:prstGeom prst="rect">
            <a:avLst/>
          </a:prstGeom>
          <a:solidFill>
            <a:schemeClr val="bg1"/>
          </a:solidFill>
        </p:spPr>
        <p:txBody>
          <a:bodyPr wrap="square" rtlCol="0">
            <a:spAutoFit/>
          </a:bodyPr>
          <a:lstStyle/>
          <a:p>
            <a:pPr>
              <a:spcBef>
                <a:spcPct val="20000"/>
              </a:spcBef>
            </a:pPr>
            <a:r>
              <a:rPr lang="zh-CN" altLang="en-US" sz="2000" dirty="0">
                <a:latin typeface="Helvetica" pitchFamily="34" charset="0"/>
                <a:cs typeface="Helvetica" pitchFamily="34" charset="0"/>
              </a:rPr>
              <a:t>其他 </a:t>
            </a:r>
          </a:p>
        </p:txBody>
      </p:sp>
      <mc:AlternateContent xmlns:mc="http://schemas.openxmlformats.org/markup-compatibility/2006" xmlns:a14="http://schemas.microsoft.com/office/drawing/2010/main">
        <mc:Choice Requires="a14">
          <p:sp>
            <p:nvSpPr>
              <p:cNvPr id="8" name="文本框 7"/>
              <p:cNvSpPr txBox="1"/>
              <p:nvPr/>
            </p:nvSpPr>
            <p:spPr>
              <a:xfrm>
                <a:off x="1187624" y="2195572"/>
                <a:ext cx="7200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187624" y="2195572"/>
                <a:ext cx="720080"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755576" y="3975073"/>
                <a:ext cx="249043"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755576" y="3975073"/>
                <a:ext cx="249043" cy="299313"/>
              </a:xfrm>
              <a:prstGeom prst="rect">
                <a:avLst/>
              </a:prstGeom>
              <a:blipFill>
                <a:blip r:embed="rId5"/>
                <a:stretch>
                  <a:fillRect l="-14634" r="-17073"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758709" y="3033380"/>
                <a:ext cx="249043"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758709" y="3033380"/>
                <a:ext cx="249043" cy="299313"/>
              </a:xfrm>
              <a:prstGeom prst="rect">
                <a:avLst/>
              </a:prstGeom>
              <a:blipFill>
                <a:blip r:embed="rId6"/>
                <a:stretch>
                  <a:fillRect l="-14634" r="-17073"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018701" y="4281815"/>
                <a:ext cx="249043"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018701" y="4281815"/>
                <a:ext cx="249043" cy="299313"/>
              </a:xfrm>
              <a:prstGeom prst="rect">
                <a:avLst/>
              </a:prstGeom>
              <a:blipFill>
                <a:blip r:embed="rId7"/>
                <a:stretch>
                  <a:fillRect l="-14634" r="-17073"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3098821" y="4005064"/>
                <a:ext cx="249043"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3098821" y="4005064"/>
                <a:ext cx="249043" cy="299313"/>
              </a:xfrm>
              <a:prstGeom prst="rect">
                <a:avLst/>
              </a:prstGeom>
              <a:blipFill>
                <a:blip r:embed="rId8"/>
                <a:stretch>
                  <a:fillRect l="-14634" r="-17073"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3098821" y="3068960"/>
                <a:ext cx="249043"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3098821" y="3068960"/>
                <a:ext cx="249043" cy="299313"/>
              </a:xfrm>
              <a:prstGeom prst="rect">
                <a:avLst/>
              </a:prstGeom>
              <a:blipFill>
                <a:blip r:embed="rId9"/>
                <a:stretch>
                  <a:fillRect l="-14634" r="-17073" b="-24000"/>
                </a:stretch>
              </a:blipFill>
            </p:spPr>
            <p:txBody>
              <a:bodyPr/>
              <a:lstStyle/>
              <a:p>
                <a:r>
                  <a:rPr lang="zh-CN" altLang="en-US">
                    <a:noFill/>
                  </a:rPr>
                  <a:t> </a:t>
                </a:r>
              </a:p>
            </p:txBody>
          </p:sp>
        </mc:Fallback>
      </mc:AlternateContent>
      <p:sp>
        <p:nvSpPr>
          <p:cNvPr id="14" name="任意多边形 13"/>
          <p:cNvSpPr/>
          <p:nvPr/>
        </p:nvSpPr>
        <p:spPr>
          <a:xfrm>
            <a:off x="3113903" y="3583459"/>
            <a:ext cx="1594021" cy="2030056"/>
          </a:xfrm>
          <a:custGeom>
            <a:avLst/>
            <a:gdLst>
              <a:gd name="connsiteX0" fmla="*/ 0 w 1594021"/>
              <a:gd name="connsiteY0" fmla="*/ 1742303 h 2030056"/>
              <a:gd name="connsiteX1" fmla="*/ 753762 w 1594021"/>
              <a:gd name="connsiteY1" fmla="*/ 1890584 h 2030056"/>
              <a:gd name="connsiteX2" fmla="*/ 1594021 w 1594021"/>
              <a:gd name="connsiteY2" fmla="*/ 0 h 2030056"/>
            </a:gdLst>
            <a:ahLst/>
            <a:cxnLst>
              <a:cxn ang="0">
                <a:pos x="connsiteX0" y="connsiteY0"/>
              </a:cxn>
              <a:cxn ang="0">
                <a:pos x="connsiteX1" y="connsiteY1"/>
              </a:cxn>
              <a:cxn ang="0">
                <a:pos x="connsiteX2" y="connsiteY2"/>
              </a:cxn>
            </a:cxnLst>
            <a:rect l="l" t="t" r="r" b="b"/>
            <a:pathLst>
              <a:path w="1594021" h="2030056">
                <a:moveTo>
                  <a:pt x="0" y="1742303"/>
                </a:moveTo>
                <a:cubicBezTo>
                  <a:pt x="244046" y="1961635"/>
                  <a:pt x="488092" y="2180968"/>
                  <a:pt x="753762" y="1890584"/>
                </a:cubicBezTo>
                <a:cubicBezTo>
                  <a:pt x="1019432" y="1600200"/>
                  <a:pt x="1306726" y="800100"/>
                  <a:pt x="1594021" y="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716492" y="5689989"/>
            <a:ext cx="1831233" cy="461665"/>
          </a:xfrm>
          <a:prstGeom prst="rect">
            <a:avLst/>
          </a:prstGeom>
          <a:solidFill>
            <a:schemeClr val="bg1"/>
          </a:solidFill>
        </p:spPr>
        <p:txBody>
          <a:bodyPr wrap="square" rtlCol="0">
            <a:spAutoFit/>
          </a:bodyPr>
          <a:lstStyle/>
          <a:p>
            <a:pPr>
              <a:spcBef>
                <a:spcPct val="20000"/>
              </a:spcBef>
            </a:pPr>
            <a:r>
              <a:rPr lang="zh-CN" altLang="en-US" sz="2400" dirty="0">
                <a:latin typeface="Helvetica" pitchFamily="34" charset="0"/>
                <a:cs typeface="Helvetica" pitchFamily="34" charset="0"/>
              </a:rPr>
              <a:t>线性方程组</a:t>
            </a:r>
          </a:p>
        </p:txBody>
      </p:sp>
    </p:spTree>
    <p:extLst>
      <p:ext uri="{BB962C8B-B14F-4D97-AF65-F5344CB8AC3E}">
        <p14:creationId xmlns:p14="http://schemas.microsoft.com/office/powerpoint/2010/main" val="1101497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1" dirty="0"/>
              <a:t>2.2 </a:t>
            </a:r>
            <a:r>
              <a:rPr kumimoji="1" lang="zh-CN" altLang="en-US" b="1" dirty="0"/>
              <a:t>方法</a:t>
            </a:r>
            <a:endParaRPr lang="zh-CN" altLang="en-US" b="1" dirty="0"/>
          </a:p>
        </p:txBody>
      </p:sp>
      <p:sp>
        <p:nvSpPr>
          <p:cNvPr id="3" name="内容占位符 2"/>
          <p:cNvSpPr>
            <a:spLocks noGrp="1"/>
          </p:cNvSpPr>
          <p:nvPr>
            <p:ph idx="1"/>
          </p:nvPr>
        </p:nvSpPr>
        <p:spPr/>
        <p:txBody>
          <a:bodyPr/>
          <a:lstStyle/>
          <a:p>
            <a:r>
              <a:rPr kumimoji="1" lang="en-US" altLang="zh-CN" b="1" dirty="0"/>
              <a:t>2.2.3 </a:t>
            </a:r>
            <a:r>
              <a:rPr kumimoji="1" lang="zh-CN" altLang="en-US" b="1" dirty="0"/>
              <a:t>全局拉普拉斯平滑</a:t>
            </a:r>
            <a:endParaRPr kumimoji="1" lang="en-US" altLang="zh-CN" b="1" dirty="0"/>
          </a:p>
          <a:p>
            <a:pPr lvl="1"/>
            <a:r>
              <a:rPr kumimoji="1" lang="zh-CN" altLang="en-US" dirty="0"/>
              <a:t>求解拉普拉斯方程</a:t>
            </a:r>
            <a:endParaRPr kumimoji="1" lang="en-US" altLang="zh-CN" dirty="0"/>
          </a:p>
          <a:p>
            <a:pPr lvl="2"/>
            <a:r>
              <a:rPr kumimoji="1" lang="zh-CN" altLang="en-US" dirty="0"/>
              <a:t>齐次方程</a:t>
            </a:r>
            <a:endParaRPr kumimoji="1" lang="en-US" altLang="zh-CN" dirty="0"/>
          </a:p>
          <a:p>
            <a:pPr lvl="2"/>
            <a:r>
              <a:rPr kumimoji="1" lang="en-US" altLang="zh-CN" dirty="0"/>
              <a:t>k</a:t>
            </a:r>
            <a:r>
              <a:rPr kumimoji="1" lang="zh-CN" altLang="en-US" dirty="0"/>
              <a:t>是网格中连通区域的数量</a:t>
            </a:r>
            <a:endParaRPr kumimoji="1" lang="en-US" altLang="zh-CN" dirty="0"/>
          </a:p>
          <a:p>
            <a:pPr lvl="2"/>
            <a:r>
              <a:rPr kumimoji="1" lang="zh-CN" altLang="en-US" dirty="0"/>
              <a:t>需要加上某些限制</a:t>
            </a:r>
          </a:p>
          <a:p>
            <a:endParaRPr kumimoji="1" lang="zh-CN" altLang="en-US" dirty="0"/>
          </a:p>
          <a:p>
            <a:pPr marL="0" indent="0">
              <a:buNone/>
            </a:pP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29</a:t>
            </a:fld>
            <a:endParaRPr lang="zh-CN" altLang="en-US" dirty="0"/>
          </a:p>
        </p:txBody>
      </p:sp>
      <p:sp>
        <p:nvSpPr>
          <p:cNvPr id="7" name="内容占位符 2"/>
          <p:cNvSpPr txBox="1">
            <a:spLocks/>
          </p:cNvSpPr>
          <p:nvPr/>
        </p:nvSpPr>
        <p:spPr>
          <a:xfrm>
            <a:off x="2438400" y="5782828"/>
            <a:ext cx="1989584" cy="5258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60000"/>
              <a:buNone/>
            </a:pPr>
            <a:r>
              <a:rPr kumimoji="1" lang="zh-CN" altLang="en-US" sz="2400" dirty="0"/>
              <a:t>秩</a:t>
            </a:r>
            <a:r>
              <a:rPr kumimoji="1" lang="en-US" altLang="zh-CN" sz="2400" dirty="0">
                <a:latin typeface="Times New Roman" panose="02020603050405020304" pitchFamily="18" charset="0"/>
                <a:cs typeface="Times New Roman" panose="02020603050405020304" pitchFamily="18" charset="0"/>
              </a:rPr>
              <a:t>(L) = n-k</a:t>
            </a:r>
            <a:r>
              <a:rPr kumimoji="1" lang="zh-CN" altLang="en-US" sz="2400" dirty="0"/>
              <a:t>；</a:t>
            </a:r>
          </a:p>
        </p:txBody>
      </p:sp>
      <p:graphicFrame>
        <p:nvGraphicFramePr>
          <p:cNvPr id="8" name="对象 7"/>
          <p:cNvGraphicFramePr>
            <a:graphicFrameLocks noChangeAspect="1"/>
          </p:cNvGraphicFramePr>
          <p:nvPr>
            <p:extLst>
              <p:ext uri="{D42A27DB-BD31-4B8C-83A1-F6EECF244321}">
                <p14:modId xmlns:p14="http://schemas.microsoft.com/office/powerpoint/2010/main" val="2670668294"/>
              </p:ext>
            </p:extLst>
          </p:nvPr>
        </p:nvGraphicFramePr>
        <p:xfrm>
          <a:off x="1331640" y="3959583"/>
          <a:ext cx="4891088" cy="1731963"/>
        </p:xfrm>
        <a:graphic>
          <a:graphicData uri="http://schemas.openxmlformats.org/presentationml/2006/ole">
            <mc:AlternateContent xmlns:mc="http://schemas.openxmlformats.org/markup-compatibility/2006">
              <mc:Choice xmlns:v="urn:schemas-microsoft-com:vml" Requires="v">
                <p:oleObj spid="_x0000_s27140" name="Equation" r:id="rId4" imgW="2006280" imgH="711000" progId="Equation.DSMT4">
                  <p:embed/>
                </p:oleObj>
              </mc:Choice>
              <mc:Fallback>
                <p:oleObj name="Equation" r:id="rId4" imgW="2006280" imgH="711000" progId="Equation.DSMT4">
                  <p:embed/>
                  <p:pic>
                    <p:nvPicPr>
                      <p:cNvPr id="0" name=""/>
                      <p:cNvPicPr>
                        <a:picLocks noChangeAspect="1" noChangeArrowheads="1"/>
                      </p:cNvPicPr>
                      <p:nvPr/>
                    </p:nvPicPr>
                    <p:blipFill>
                      <a:blip r:embed="rId5"/>
                      <a:srcRect/>
                      <a:stretch>
                        <a:fillRect/>
                      </a:stretch>
                    </p:blipFill>
                    <p:spPr bwMode="auto">
                      <a:xfrm>
                        <a:off x="1331640" y="3959583"/>
                        <a:ext cx="4891088" cy="1731963"/>
                      </a:xfrm>
                      <a:prstGeom prst="rect">
                        <a:avLst/>
                      </a:prstGeom>
                      <a:solidFill>
                        <a:schemeClr val="bg1"/>
                      </a:solidFill>
                      <a:ln w="9525">
                        <a:solidFill>
                          <a:schemeClr val="bg1"/>
                        </a:solidFill>
                        <a:miter lim="800000"/>
                        <a:headEnd/>
                        <a:tailEnd/>
                      </a:ln>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300734519"/>
              </p:ext>
            </p:extLst>
          </p:nvPr>
        </p:nvGraphicFramePr>
        <p:xfrm>
          <a:off x="4325955" y="5716917"/>
          <a:ext cx="2136775" cy="555625"/>
        </p:xfrm>
        <a:graphic>
          <a:graphicData uri="http://schemas.openxmlformats.org/presentationml/2006/ole">
            <mc:AlternateContent xmlns:mc="http://schemas.openxmlformats.org/markup-compatibility/2006">
              <mc:Choice xmlns:v="urn:schemas-microsoft-com:vml" Requires="v">
                <p:oleObj spid="_x0000_s27141" name="Equation" r:id="rId6" imgW="876240" imgH="228600" progId="Equation.DSMT4">
                  <p:embed/>
                </p:oleObj>
              </mc:Choice>
              <mc:Fallback>
                <p:oleObj name="Equation" r:id="rId6" imgW="876240" imgH="228600" progId="Equation.DSMT4">
                  <p:embed/>
                  <p:pic>
                    <p:nvPicPr>
                      <p:cNvPr id="0" name=""/>
                      <p:cNvPicPr>
                        <a:picLocks noChangeAspect="1" noChangeArrowheads="1"/>
                      </p:cNvPicPr>
                      <p:nvPr/>
                    </p:nvPicPr>
                    <p:blipFill>
                      <a:blip r:embed="rId7"/>
                      <a:srcRect/>
                      <a:stretch>
                        <a:fillRect/>
                      </a:stretch>
                    </p:blipFill>
                    <p:spPr bwMode="auto">
                      <a:xfrm>
                        <a:off x="4325955" y="5716917"/>
                        <a:ext cx="2136775" cy="555625"/>
                      </a:xfrm>
                      <a:prstGeom prst="rect">
                        <a:avLst/>
                      </a:prstGeom>
                      <a:solidFill>
                        <a:schemeClr val="bg1"/>
                      </a:solidFill>
                      <a:ln w="9525">
                        <a:solidFill>
                          <a:schemeClr val="bg1"/>
                        </a:solidFill>
                        <a:miter lim="800000"/>
                        <a:headEnd/>
                        <a:tailEnd/>
                      </a:ln>
                    </p:spPr>
                  </p:pic>
                </p:oleObj>
              </mc:Fallback>
            </mc:AlternateContent>
          </a:graphicData>
        </a:graphic>
      </p:graphicFrame>
    </p:spTree>
    <p:extLst>
      <p:ext uri="{BB962C8B-B14F-4D97-AF65-F5344CB8AC3E}">
        <p14:creationId xmlns:p14="http://schemas.microsoft.com/office/powerpoint/2010/main" val="4268733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1.1 </a:t>
            </a:r>
            <a:r>
              <a:rPr lang="zh-CN" altLang="en-US" b="1" dirty="0"/>
              <a:t>几何数字化</a:t>
            </a:r>
            <a:endParaRPr lang="zh-CN" altLang="en-US" dirty="0"/>
          </a:p>
        </p:txBody>
      </p:sp>
      <p:sp>
        <p:nvSpPr>
          <p:cNvPr id="3" name="内容占位符 2"/>
          <p:cNvSpPr>
            <a:spLocks noGrp="1"/>
          </p:cNvSpPr>
          <p:nvPr>
            <p:ph idx="1"/>
          </p:nvPr>
        </p:nvSpPr>
        <p:spPr/>
        <p:txBody>
          <a:bodyPr/>
          <a:lstStyle/>
          <a:p>
            <a:r>
              <a:rPr lang="zh-CN" altLang="en-US" dirty="0"/>
              <a:t>媒体数字化进程</a:t>
            </a:r>
            <a:endParaRPr lang="en-US" altLang="zh-CN" dirty="0"/>
          </a:p>
          <a:p>
            <a:pPr lvl="1"/>
            <a:r>
              <a:rPr lang="zh-CN" altLang="en-US" dirty="0"/>
              <a:t>声音、图像、视频、几何</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3</a:t>
            </a:fld>
            <a:endParaRPr lang="zh-CN" altLang="en-US"/>
          </a:p>
        </p:txBody>
      </p:sp>
      <p:grpSp>
        <p:nvGrpSpPr>
          <p:cNvPr id="11" name="组合 10"/>
          <p:cNvGrpSpPr/>
          <p:nvPr/>
        </p:nvGrpSpPr>
        <p:grpSpPr>
          <a:xfrm>
            <a:off x="328864" y="2889087"/>
            <a:ext cx="8486271" cy="3816424"/>
            <a:chOff x="457200" y="2558900"/>
            <a:chExt cx="8486271" cy="3816424"/>
          </a:xfrm>
        </p:grpSpPr>
        <p:pic>
          <p:nvPicPr>
            <p:cNvPr id="5" name="Picture 4" descr="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58900"/>
              <a:ext cx="8230323" cy="381642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813072" y="2904704"/>
              <a:ext cx="3758928" cy="523220"/>
            </a:xfrm>
            <a:prstGeom prst="rect">
              <a:avLst/>
            </a:prstGeom>
            <a:solidFill>
              <a:schemeClr val="bg1"/>
            </a:solidFill>
            <a:effectLst>
              <a:outerShdw blurRad="50800" dist="50800" dir="5400000" algn="ctr" rotWithShape="0">
                <a:schemeClr val="bg1"/>
              </a:outerShdw>
            </a:effectLst>
          </p:spPr>
          <p:txBody>
            <a:bodyPr wrap="square" rtlCol="0">
              <a:spAutoFit/>
            </a:bodyPr>
            <a:lstStyle/>
            <a:p>
              <a:r>
                <a:rPr kumimoji="1" lang="zh-CN" altLang="en-US" sz="2800" dirty="0"/>
                <a:t>媒体数字化</a:t>
              </a:r>
            </a:p>
          </p:txBody>
        </p:sp>
        <p:sp>
          <p:nvSpPr>
            <p:cNvPr id="7" name="文本框 6"/>
            <p:cNvSpPr txBox="1"/>
            <p:nvPr/>
          </p:nvSpPr>
          <p:spPr>
            <a:xfrm>
              <a:off x="1578693" y="3512465"/>
              <a:ext cx="3456384" cy="461665"/>
            </a:xfrm>
            <a:prstGeom prst="rect">
              <a:avLst/>
            </a:prstGeom>
            <a:solidFill>
              <a:schemeClr val="bg1"/>
            </a:solidFill>
            <a:effectLst>
              <a:outerShdw blurRad="50800" dist="50800" dir="5400000" algn="ctr" rotWithShape="0">
                <a:schemeClr val="bg1"/>
              </a:outerShdw>
            </a:effectLst>
          </p:spPr>
          <p:txBody>
            <a:bodyPr wrap="square" rtlCol="0">
              <a:spAutoFit/>
            </a:bodyPr>
            <a:lstStyle/>
            <a:p>
              <a:r>
                <a:rPr kumimoji="1" lang="zh-CN" altLang="en-US" sz="2400" dirty="0"/>
                <a:t>声音</a:t>
              </a:r>
            </a:p>
          </p:txBody>
        </p:sp>
        <p:sp>
          <p:nvSpPr>
            <p:cNvPr id="8" name="文本框 7"/>
            <p:cNvSpPr txBox="1"/>
            <p:nvPr/>
          </p:nvSpPr>
          <p:spPr>
            <a:xfrm>
              <a:off x="3090861" y="5886362"/>
              <a:ext cx="1008112" cy="461665"/>
            </a:xfrm>
            <a:prstGeom prst="rect">
              <a:avLst/>
            </a:prstGeom>
            <a:solidFill>
              <a:schemeClr val="bg1"/>
            </a:solidFill>
            <a:effectLst>
              <a:outerShdw blurRad="50800" dist="50800" dir="5400000" algn="ctr" rotWithShape="0">
                <a:schemeClr val="bg1"/>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400"/>
                <a:t>图像</a:t>
              </a:r>
              <a:endParaRPr kumimoji="1" lang="zh-CN" altLang="en-US" sz="2400" dirty="0"/>
            </a:p>
          </p:txBody>
        </p:sp>
        <p:sp>
          <p:nvSpPr>
            <p:cNvPr id="9" name="文本框 8"/>
            <p:cNvSpPr txBox="1"/>
            <p:nvPr/>
          </p:nvSpPr>
          <p:spPr>
            <a:xfrm>
              <a:off x="4891061" y="3567012"/>
              <a:ext cx="1008112" cy="461665"/>
            </a:xfrm>
            <a:prstGeom prst="rect">
              <a:avLst/>
            </a:prstGeom>
            <a:solidFill>
              <a:schemeClr val="bg1"/>
            </a:solidFill>
            <a:effectLst>
              <a:outerShdw blurRad="50800" dist="50800" dir="5400000" algn="ctr" rotWithShape="0">
                <a:schemeClr val="bg1"/>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400" dirty="0"/>
                <a:t>视频</a:t>
              </a:r>
            </a:p>
          </p:txBody>
        </p:sp>
        <p:sp>
          <p:nvSpPr>
            <p:cNvPr id="10" name="文本框 9"/>
            <p:cNvSpPr txBox="1"/>
            <p:nvPr/>
          </p:nvSpPr>
          <p:spPr>
            <a:xfrm>
              <a:off x="6979293" y="5455967"/>
              <a:ext cx="1964178" cy="461665"/>
            </a:xfrm>
            <a:prstGeom prst="rect">
              <a:avLst/>
            </a:prstGeom>
            <a:solidFill>
              <a:schemeClr val="bg1"/>
            </a:solidFill>
            <a:effectLst>
              <a:outerShdw blurRad="50800" dist="50800" dir="5400000" algn="ctr" rotWithShape="0">
                <a:schemeClr val="bg1"/>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400" dirty="0"/>
                <a:t>几何</a:t>
              </a:r>
            </a:p>
          </p:txBody>
        </p:sp>
      </p:grpSp>
    </p:spTree>
    <p:extLst>
      <p:ext uri="{BB962C8B-B14F-4D97-AF65-F5344CB8AC3E}">
        <p14:creationId xmlns:p14="http://schemas.microsoft.com/office/powerpoint/2010/main" val="367763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1" dirty="0"/>
              <a:t>2.2 </a:t>
            </a:r>
            <a:r>
              <a:rPr kumimoji="1" lang="zh-CN" altLang="en-US" b="1" dirty="0"/>
              <a:t>方法</a:t>
            </a:r>
            <a:endParaRPr lang="zh-CN" altLang="en-US" b="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30</a:t>
            </a:fld>
            <a:endParaRPr lang="zh-CN" altLang="en-US"/>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7110" y="3268073"/>
            <a:ext cx="6767449" cy="3315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本框 4"/>
          <p:cNvSpPr txBox="1"/>
          <p:nvPr/>
        </p:nvSpPr>
        <p:spPr>
          <a:xfrm>
            <a:off x="1553046" y="5282231"/>
            <a:ext cx="1146746" cy="461665"/>
          </a:xfrm>
          <a:prstGeom prst="rect">
            <a:avLst/>
          </a:prstGeom>
          <a:solidFill>
            <a:schemeClr val="bg1"/>
          </a:solidFill>
        </p:spPr>
        <p:txBody>
          <a:bodyPr wrap="square" rtlCol="0">
            <a:spAutoFit/>
          </a:bodyPr>
          <a:lstStyle/>
          <a:p>
            <a:r>
              <a:rPr kumimoji="1" lang="zh-CN" altLang="en-US" sz="2400" dirty="0">
                <a:latin typeface="Helvetica" pitchFamily="34" charset="0"/>
                <a:cs typeface="Helvetica" pitchFamily="34" charset="0"/>
              </a:rPr>
              <a:t>控制点</a:t>
            </a:r>
          </a:p>
        </p:txBody>
      </p:sp>
      <p:sp>
        <p:nvSpPr>
          <p:cNvPr id="7" name="文本框 6"/>
          <p:cNvSpPr txBox="1"/>
          <p:nvPr/>
        </p:nvSpPr>
        <p:spPr>
          <a:xfrm>
            <a:off x="3569313" y="5282231"/>
            <a:ext cx="1308679" cy="461665"/>
          </a:xfrm>
          <a:prstGeom prst="rect">
            <a:avLst/>
          </a:prstGeom>
          <a:solidFill>
            <a:schemeClr val="bg1"/>
          </a:solidFill>
        </p:spPr>
        <p:txBody>
          <a:bodyPr wrap="square" rtlCol="0">
            <a:spAutoFit/>
          </a:bodyPr>
          <a:lstStyle/>
          <a:p>
            <a:r>
              <a:rPr kumimoji="1" lang="zh-CN" altLang="en-US" sz="2400" dirty="0">
                <a:latin typeface="Helvetica" pitchFamily="34" charset="0"/>
                <a:cs typeface="Helvetica" pitchFamily="34" charset="0"/>
              </a:rPr>
              <a:t>控制点</a:t>
            </a:r>
          </a:p>
        </p:txBody>
      </p:sp>
      <p:sp>
        <p:nvSpPr>
          <p:cNvPr id="3" name="内容占位符 2"/>
          <p:cNvSpPr>
            <a:spLocks noGrp="1"/>
          </p:cNvSpPr>
          <p:nvPr>
            <p:ph idx="1"/>
          </p:nvPr>
        </p:nvSpPr>
        <p:spPr/>
        <p:txBody>
          <a:bodyPr/>
          <a:lstStyle/>
          <a:p>
            <a:r>
              <a:rPr kumimoji="1" lang="en-US" altLang="zh-CN" b="1" dirty="0"/>
              <a:t>2.2.3 </a:t>
            </a:r>
            <a:r>
              <a:rPr kumimoji="1" lang="zh-CN" altLang="en-US" b="1" dirty="0"/>
              <a:t>全局拉普拉斯平滑</a:t>
            </a:r>
            <a:endParaRPr kumimoji="1" lang="en-US" altLang="zh-CN" b="1" dirty="0"/>
          </a:p>
          <a:p>
            <a:pPr lvl="1"/>
            <a:r>
              <a:rPr kumimoji="1" lang="zh-CN" altLang="en-US" dirty="0"/>
              <a:t>求解拉普拉斯方程</a:t>
            </a:r>
            <a:endParaRPr kumimoji="1" lang="en-US" altLang="zh-CN" dirty="0"/>
          </a:p>
          <a:p>
            <a:pPr lvl="2"/>
            <a:r>
              <a:rPr kumimoji="1" lang="zh-CN" altLang="en-US" dirty="0"/>
              <a:t>加上部分控制点进行约束</a:t>
            </a:r>
            <a:endParaRPr kumimoji="1" lang="en-US" altLang="zh-CN" dirty="0"/>
          </a:p>
          <a:p>
            <a:pPr lvl="2"/>
            <a:r>
              <a:rPr kumimoji="1" lang="zh-CN" altLang="en-US" dirty="0"/>
              <a:t>秩</a:t>
            </a:r>
            <a:r>
              <a:rPr kumimoji="1" lang="en-US" altLang="zh-CN" dirty="0">
                <a:latin typeface="Times New Roman" panose="02020603050405020304" pitchFamily="18" charset="0"/>
                <a:cs typeface="Times New Roman" panose="02020603050405020304" pitchFamily="18" charset="0"/>
              </a:rPr>
              <a:t>(L)=n</a:t>
            </a:r>
            <a:endParaRPr kumimoji="1" lang="zh-CN" altLang="en-US" dirty="0">
              <a:latin typeface="Times New Roman" panose="02020603050405020304" pitchFamily="18" charset="0"/>
              <a:cs typeface="Times New Roman" panose="02020603050405020304" pitchFamily="18" charset="0"/>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802597771"/>
              </p:ext>
            </p:extLst>
          </p:nvPr>
        </p:nvGraphicFramePr>
        <p:xfrm>
          <a:off x="674489" y="5743896"/>
          <a:ext cx="4099235" cy="1017202"/>
        </p:xfrm>
        <a:graphic>
          <a:graphicData uri="http://schemas.openxmlformats.org/presentationml/2006/ole">
            <mc:AlternateContent xmlns:mc="http://schemas.openxmlformats.org/markup-compatibility/2006">
              <mc:Choice xmlns:v="urn:schemas-microsoft-com:vml" Requires="v">
                <p:oleObj spid="_x0000_s31971" name="Equation" r:id="rId5" imgW="1841400" imgH="457200" progId="Equation.DSMT4">
                  <p:embed/>
                </p:oleObj>
              </mc:Choice>
              <mc:Fallback>
                <p:oleObj name="Equation" r:id="rId5" imgW="1841400" imgH="457200" progId="Equation.DSMT4">
                  <p:embed/>
                  <p:pic>
                    <p:nvPicPr>
                      <p:cNvPr id="0" name=""/>
                      <p:cNvPicPr>
                        <a:picLocks noChangeAspect="1" noChangeArrowheads="1"/>
                      </p:cNvPicPr>
                      <p:nvPr/>
                    </p:nvPicPr>
                    <p:blipFill>
                      <a:blip r:embed="rId6"/>
                      <a:srcRect/>
                      <a:stretch>
                        <a:fillRect/>
                      </a:stretch>
                    </p:blipFill>
                    <p:spPr bwMode="auto">
                      <a:xfrm>
                        <a:off x="674489" y="5743896"/>
                        <a:ext cx="4099235" cy="1017202"/>
                      </a:xfrm>
                      <a:prstGeom prst="rect">
                        <a:avLst/>
                      </a:prstGeom>
                      <a:solidFill>
                        <a:schemeClr val="bg1"/>
                      </a:solidFill>
                      <a:ln w="9525">
                        <a:solidFill>
                          <a:schemeClr val="bg1"/>
                        </a:solidFill>
                        <a:miter lim="800000"/>
                        <a:headEnd/>
                        <a:tailEnd/>
                      </a:ln>
                    </p:spPr>
                  </p:pic>
                </p:oleObj>
              </mc:Fallback>
            </mc:AlternateContent>
          </a:graphicData>
        </a:graphic>
      </p:graphicFrame>
      <p:pic>
        <p:nvPicPr>
          <p:cNvPr id="10"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5119"/>
          <a:stretch/>
        </p:blipFill>
        <p:spPr bwMode="auto">
          <a:xfrm>
            <a:off x="5378219" y="1771157"/>
            <a:ext cx="3296543" cy="1485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0633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57200" y="2638987"/>
            <a:ext cx="5400600" cy="2698689"/>
            <a:chOff x="457200" y="2240738"/>
            <a:chExt cx="5400600" cy="2698689"/>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783"/>
            <a:stretch/>
          </p:blipFill>
          <p:spPr bwMode="auto">
            <a:xfrm>
              <a:off x="457200" y="2240738"/>
              <a:ext cx="5400600" cy="2593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本框 5"/>
            <p:cNvSpPr txBox="1"/>
            <p:nvPr/>
          </p:nvSpPr>
          <p:spPr>
            <a:xfrm>
              <a:off x="1223075" y="4293096"/>
              <a:ext cx="3348925" cy="646331"/>
            </a:xfrm>
            <a:prstGeom prst="rect">
              <a:avLst/>
            </a:prstGeom>
            <a:solidFill>
              <a:schemeClr val="bg1"/>
            </a:solidFill>
          </p:spPr>
          <p:txBody>
            <a:bodyPr wrap="square" rtlCol="0">
              <a:spAutoFit/>
            </a:bodyPr>
            <a:lstStyle/>
            <a:p>
              <a:r>
                <a:rPr kumimoji="1" lang="en-US" altLang="zh-CN" dirty="0"/>
                <a:t>3070</a:t>
              </a:r>
              <a:r>
                <a:rPr kumimoji="1" lang="zh-CN" altLang="en-US" dirty="0"/>
                <a:t>个顶点，</a:t>
              </a:r>
              <a:r>
                <a:rPr kumimoji="1" lang="en-US" altLang="zh-CN" dirty="0"/>
                <a:t>6144</a:t>
              </a:r>
              <a:r>
                <a:rPr kumimoji="1" lang="zh-CN" altLang="en-US" dirty="0"/>
                <a:t>个三角形</a:t>
              </a:r>
            </a:p>
            <a:p>
              <a:endParaRPr kumimoji="1" lang="zh-CN" altLang="en-US" dirty="0"/>
            </a:p>
          </p:txBody>
        </p:sp>
      </p:grpSp>
      <p:sp>
        <p:nvSpPr>
          <p:cNvPr id="2" name="标题 1"/>
          <p:cNvSpPr>
            <a:spLocks noGrp="1"/>
          </p:cNvSpPr>
          <p:nvPr>
            <p:ph type="title"/>
          </p:nvPr>
        </p:nvSpPr>
        <p:spPr/>
        <p:txBody>
          <a:bodyPr>
            <a:normAutofit/>
          </a:bodyPr>
          <a:lstStyle/>
          <a:p>
            <a:r>
              <a:rPr kumimoji="1" lang="en-US" altLang="zh-CN" b="1" dirty="0"/>
              <a:t>2.2 </a:t>
            </a:r>
            <a:r>
              <a:rPr kumimoji="1" lang="zh-CN" altLang="en-US" b="1" dirty="0"/>
              <a:t>方法</a:t>
            </a:r>
            <a:endParaRPr lang="zh-CN" altLang="en-US" b="1" dirty="0"/>
          </a:p>
        </p:txBody>
      </p:sp>
      <p:sp>
        <p:nvSpPr>
          <p:cNvPr id="3" name="内容占位符 2"/>
          <p:cNvSpPr>
            <a:spLocks noGrp="1"/>
          </p:cNvSpPr>
          <p:nvPr>
            <p:ph idx="1"/>
          </p:nvPr>
        </p:nvSpPr>
        <p:spPr/>
        <p:txBody>
          <a:bodyPr/>
          <a:lstStyle/>
          <a:p>
            <a:r>
              <a:rPr kumimoji="1" lang="en-US" altLang="zh-CN" b="1" dirty="0"/>
              <a:t>2.2.3 </a:t>
            </a:r>
            <a:r>
              <a:rPr kumimoji="1" lang="zh-CN" altLang="en-US" b="1" dirty="0"/>
              <a:t>全局拉普拉斯平滑</a:t>
            </a:r>
            <a:endParaRPr kumimoji="1" lang="en-US" altLang="zh-CN" b="1" dirty="0"/>
          </a:p>
          <a:p>
            <a:pPr lvl="1"/>
            <a:r>
              <a:rPr kumimoji="1" lang="zh-CN" altLang="en-US" dirty="0"/>
              <a:t>结果</a:t>
            </a:r>
            <a:endParaRPr kumimoji="1"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31</a:t>
            </a:fld>
            <a:endParaRPr lang="zh-CN" altLang="en-US"/>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533" y="4036491"/>
            <a:ext cx="4304601" cy="2832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文本框 9"/>
          <p:cNvSpPr txBox="1"/>
          <p:nvPr/>
        </p:nvSpPr>
        <p:spPr>
          <a:xfrm>
            <a:off x="5181202" y="6242746"/>
            <a:ext cx="3771932" cy="646331"/>
          </a:xfrm>
          <a:prstGeom prst="rect">
            <a:avLst/>
          </a:prstGeom>
          <a:solidFill>
            <a:schemeClr val="bg1"/>
          </a:solidFill>
        </p:spPr>
        <p:txBody>
          <a:bodyPr wrap="square" rtlCol="0">
            <a:spAutoFit/>
          </a:bodyPr>
          <a:lstStyle/>
          <a:p>
            <a:r>
              <a:rPr kumimoji="1" lang="en-US" altLang="zh-CN" dirty="0"/>
              <a:t>134359</a:t>
            </a:r>
            <a:r>
              <a:rPr kumimoji="1" lang="zh-CN" altLang="en-US" dirty="0"/>
              <a:t>个顶点，</a:t>
            </a:r>
            <a:r>
              <a:rPr kumimoji="1" lang="en-US" altLang="zh-CN" dirty="0"/>
              <a:t>268714</a:t>
            </a:r>
            <a:r>
              <a:rPr kumimoji="1" lang="zh-CN" altLang="en-US" dirty="0"/>
              <a:t>个三角形</a:t>
            </a:r>
          </a:p>
          <a:p>
            <a:endParaRPr kumimoji="1" lang="zh-CN" altLang="en-US" dirty="0"/>
          </a:p>
        </p:txBody>
      </p:sp>
    </p:spTree>
    <p:extLst>
      <p:ext uri="{BB962C8B-B14F-4D97-AF65-F5344CB8AC3E}">
        <p14:creationId xmlns:p14="http://schemas.microsoft.com/office/powerpoint/2010/main" val="3578428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p>
        </p:txBody>
      </p:sp>
      <p:sp>
        <p:nvSpPr>
          <p:cNvPr id="3" name="内容占位符 2"/>
          <p:cNvSpPr>
            <a:spLocks noGrp="1"/>
          </p:cNvSpPr>
          <p:nvPr>
            <p:ph idx="1"/>
          </p:nvPr>
        </p:nvSpPr>
        <p:spPr/>
        <p:txBody>
          <a:bodyPr/>
          <a:lstStyle/>
          <a:p>
            <a:pPr marL="0" indent="0">
              <a:buNone/>
            </a:pPr>
            <a:r>
              <a:rPr lang="en-US" altLang="zh-CN" dirty="0">
                <a:solidFill>
                  <a:schemeClr val="bg1">
                    <a:lumMod val="50000"/>
                  </a:schemeClr>
                </a:solidFill>
              </a:rPr>
              <a:t>1. </a:t>
            </a:r>
            <a:r>
              <a:rPr lang="zh-CN" altLang="en-US" dirty="0">
                <a:solidFill>
                  <a:schemeClr val="bg1">
                    <a:lumMod val="50000"/>
                  </a:schemeClr>
                </a:solidFill>
              </a:rPr>
              <a:t>基础</a:t>
            </a:r>
            <a:endParaRPr lang="en-US" altLang="zh-CN" dirty="0">
              <a:solidFill>
                <a:schemeClr val="bg1">
                  <a:lumMod val="50000"/>
                </a:schemeClr>
              </a:solidFill>
            </a:endParaRPr>
          </a:p>
          <a:p>
            <a:pPr marL="0" indent="0">
              <a:buNone/>
            </a:pPr>
            <a:r>
              <a:rPr lang="en-US" altLang="zh-CN" dirty="0">
                <a:solidFill>
                  <a:schemeClr val="bg1">
                    <a:lumMod val="50000"/>
                  </a:schemeClr>
                </a:solidFill>
              </a:rPr>
              <a:t>2. </a:t>
            </a:r>
            <a:r>
              <a:rPr lang="zh-CN" altLang="en-US" dirty="0">
                <a:solidFill>
                  <a:schemeClr val="bg1">
                    <a:lumMod val="50000"/>
                  </a:schemeClr>
                </a:solidFill>
              </a:rPr>
              <a:t>网格去噪</a:t>
            </a:r>
          </a:p>
          <a:p>
            <a:pPr marL="0" indent="0">
              <a:buNone/>
            </a:pPr>
            <a:r>
              <a:rPr lang="en-US" altLang="zh-CN" sz="3600" b="1" dirty="0"/>
              <a:t>3. </a:t>
            </a:r>
            <a:r>
              <a:rPr lang="zh-CN" altLang="en-US" sz="3600" b="1" dirty="0"/>
              <a:t>网格简化</a:t>
            </a:r>
            <a:r>
              <a:rPr lang="zh-CN" altLang="en-US" dirty="0">
                <a:solidFill>
                  <a:schemeClr val="bg1">
                    <a:lumMod val="50000"/>
                  </a:schemeClr>
                </a:solidFill>
              </a:rPr>
              <a:t> </a:t>
            </a:r>
          </a:p>
          <a:p>
            <a:pPr marL="0" indent="0">
              <a:buNone/>
            </a:pPr>
            <a:r>
              <a:rPr lang="en-US" altLang="zh-CN" dirty="0">
                <a:solidFill>
                  <a:schemeClr val="bg1">
                    <a:lumMod val="50000"/>
                  </a:schemeClr>
                </a:solidFill>
              </a:rPr>
              <a:t>4. </a:t>
            </a:r>
            <a:r>
              <a:rPr lang="zh-CN" altLang="en-US" dirty="0">
                <a:solidFill>
                  <a:schemeClr val="bg1">
                    <a:lumMod val="50000"/>
                  </a:schemeClr>
                </a:solidFill>
              </a:rPr>
              <a:t>网格参数化</a:t>
            </a:r>
          </a:p>
          <a:p>
            <a:pPr marL="0" indent="0">
              <a:buNone/>
            </a:pPr>
            <a:r>
              <a:rPr lang="en-US" altLang="zh-CN" dirty="0">
                <a:solidFill>
                  <a:schemeClr val="bg1">
                    <a:lumMod val="50000"/>
                  </a:schemeClr>
                </a:solidFill>
              </a:rPr>
              <a:t>5. </a:t>
            </a:r>
            <a:r>
              <a:rPr lang="zh-CN" altLang="en-US" dirty="0">
                <a:solidFill>
                  <a:schemeClr val="bg1">
                    <a:lumMod val="50000"/>
                  </a:schemeClr>
                </a:solidFill>
              </a:rPr>
              <a:t>重新网格化</a:t>
            </a:r>
          </a:p>
          <a:p>
            <a:pPr marL="0" indent="0">
              <a:buNone/>
            </a:pPr>
            <a:r>
              <a:rPr lang="en-US" altLang="zh-CN" dirty="0">
                <a:solidFill>
                  <a:schemeClr val="bg1">
                    <a:lumMod val="50000"/>
                  </a:schemeClr>
                </a:solidFill>
              </a:rPr>
              <a:t>6. </a:t>
            </a:r>
            <a:r>
              <a:rPr lang="zh-CN" altLang="en-US" dirty="0">
                <a:solidFill>
                  <a:schemeClr val="bg1">
                    <a:lumMod val="50000"/>
                  </a:schemeClr>
                </a:solidFill>
              </a:rPr>
              <a:t>网格编辑</a:t>
            </a:r>
          </a:p>
          <a:p>
            <a:pPr marL="0" indent="0">
              <a:buNone/>
            </a:pPr>
            <a:r>
              <a:rPr lang="en-US" altLang="zh-CN" dirty="0">
                <a:solidFill>
                  <a:schemeClr val="bg1">
                    <a:lumMod val="50000"/>
                  </a:schemeClr>
                </a:solidFill>
              </a:rPr>
              <a:t>7. </a:t>
            </a:r>
            <a:r>
              <a:rPr lang="zh-CN" altLang="en-US" dirty="0">
                <a:solidFill>
                  <a:schemeClr val="bg1">
                    <a:lumMod val="50000"/>
                  </a:schemeClr>
                </a:solidFill>
              </a:rPr>
              <a:t>网格形变</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32</a:t>
            </a:fld>
            <a:endParaRPr lang="zh-CN" altLang="en-US"/>
          </a:p>
        </p:txBody>
      </p:sp>
    </p:spTree>
    <p:extLst>
      <p:ext uri="{BB962C8B-B14F-4D97-AF65-F5344CB8AC3E}">
        <p14:creationId xmlns:p14="http://schemas.microsoft.com/office/powerpoint/2010/main" val="4201501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 </a:t>
            </a:r>
            <a:r>
              <a:rPr lang="zh-CN" altLang="en-US" b="1" dirty="0"/>
              <a:t>概念</a:t>
            </a:r>
          </a:p>
        </p:txBody>
      </p:sp>
      <p:sp>
        <p:nvSpPr>
          <p:cNvPr id="3" name="内容占位符 2"/>
          <p:cNvSpPr>
            <a:spLocks noGrp="1"/>
          </p:cNvSpPr>
          <p:nvPr>
            <p:ph idx="1"/>
          </p:nvPr>
        </p:nvSpPr>
        <p:spPr/>
        <p:txBody>
          <a:bodyPr/>
          <a:lstStyle/>
          <a:p>
            <a:r>
              <a:rPr kumimoji="1" lang="zh-CN" altLang="en-US" b="1" dirty="0"/>
              <a:t>网格简化（</a:t>
            </a:r>
            <a:r>
              <a:rPr kumimoji="1" lang="en-US" altLang="zh-CN" b="1" dirty="0"/>
              <a:t>mesh simplification</a:t>
            </a:r>
            <a:r>
              <a:rPr kumimoji="1" lang="zh-CN" altLang="en-US" b="1" dirty="0"/>
              <a:t>）</a:t>
            </a:r>
            <a:endParaRPr kumimoji="1" lang="en-US" altLang="zh-CN" b="1" dirty="0"/>
          </a:p>
          <a:p>
            <a:pPr lvl="1"/>
            <a:r>
              <a:rPr kumimoji="1" lang="zh-CN" altLang="en-US" dirty="0"/>
              <a:t>通过删除或者修改模型中对形状影响不大的部分网格面片信息（包括顶点、边和面片等）来减少多边形面片数量。</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33</a:t>
            </a:fld>
            <a:endParaRPr lang="zh-CN" altLang="en-US"/>
          </a:p>
        </p:txBody>
      </p:sp>
      <p:pic>
        <p:nvPicPr>
          <p:cNvPr id="5" name="Picture 2" descr="http://vcg.isti.cnr.it/Publications/2010/TPCPP10/Ateaser_qu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958" y="3689633"/>
            <a:ext cx="6598393" cy="299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653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 </a:t>
            </a:r>
            <a:r>
              <a:rPr lang="zh-CN" altLang="en-US" b="1" dirty="0"/>
              <a:t>概念</a:t>
            </a:r>
          </a:p>
        </p:txBody>
      </p:sp>
      <p:sp>
        <p:nvSpPr>
          <p:cNvPr id="3" name="内容占位符 2"/>
          <p:cNvSpPr>
            <a:spLocks noGrp="1"/>
          </p:cNvSpPr>
          <p:nvPr>
            <p:ph idx="1"/>
          </p:nvPr>
        </p:nvSpPr>
        <p:spPr/>
        <p:txBody>
          <a:bodyPr/>
          <a:lstStyle/>
          <a:p>
            <a:r>
              <a:rPr kumimoji="1" lang="zh-CN" altLang="en-US" b="1" dirty="0"/>
              <a:t>网格简化（</a:t>
            </a:r>
            <a:r>
              <a:rPr kumimoji="1" lang="en-US" altLang="zh-CN" b="1" dirty="0"/>
              <a:t>mesh simplification</a:t>
            </a:r>
            <a:r>
              <a:rPr kumimoji="1" lang="zh-CN" altLang="en-US" b="1" dirty="0"/>
              <a:t>）</a:t>
            </a:r>
            <a:endParaRPr kumimoji="1" lang="en-US" altLang="zh-CN" b="1" dirty="0"/>
          </a:p>
          <a:p>
            <a:pPr lvl="1"/>
            <a:r>
              <a:rPr kumimoji="1" lang="zh-CN" altLang="en-US" dirty="0"/>
              <a:t>问题起源：重建的网格模型通常规模较大，不利于存储、传输和显示，因此需要进行满足条件的网格数据简化</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34</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343" y="3556773"/>
            <a:ext cx="1904927" cy="1189521"/>
          </a:xfrm>
          <a:prstGeom prst="rect">
            <a:avLst/>
          </a:prstGeom>
        </p:spPr>
      </p:pic>
      <p:sp>
        <p:nvSpPr>
          <p:cNvPr id="7" name="文本框 6"/>
          <p:cNvSpPr txBox="1"/>
          <p:nvPr/>
        </p:nvSpPr>
        <p:spPr>
          <a:xfrm>
            <a:off x="1051029" y="6330067"/>
            <a:ext cx="2415553" cy="461665"/>
          </a:xfrm>
          <a:prstGeom prst="rect">
            <a:avLst/>
          </a:prstGeom>
          <a:solidFill>
            <a:schemeClr val="bg1"/>
          </a:solidFill>
          <a:effectLst>
            <a:outerShdw blurRad="50800" dist="50800" dir="5400000" algn="ctr" rotWithShape="0">
              <a:schemeClr val="bg1"/>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400" dirty="0">
                <a:latin typeface="宋体" panose="02010600030101010101" pitchFamily="2" charset="-122"/>
                <a:ea typeface="宋体" panose="02010600030101010101" pitchFamily="2" charset="-122"/>
              </a:rPr>
              <a:t>≈</a:t>
            </a:r>
            <a:r>
              <a:rPr kumimoji="1" lang="en-US" altLang="zh-CN" sz="2400" dirty="0">
                <a:latin typeface="宋体" panose="02010600030101010101" pitchFamily="2" charset="-122"/>
                <a:ea typeface="宋体" panose="02010600030101010101" pitchFamily="2" charset="-122"/>
              </a:rPr>
              <a:t>20</a:t>
            </a:r>
            <a:r>
              <a:rPr kumimoji="1" lang="zh-CN" altLang="en-US" sz="2400" dirty="0">
                <a:latin typeface="宋体" panose="02010600030101010101" pitchFamily="2" charset="-122"/>
                <a:ea typeface="宋体" panose="02010600030101010101" pitchFamily="2" charset="-122"/>
              </a:rPr>
              <a:t>亿个三角形</a:t>
            </a:r>
            <a:endParaRPr kumimoji="1" lang="zh-CN" altLang="en-US" sz="2400" dirty="0"/>
          </a:p>
        </p:txBody>
      </p:sp>
      <p:pic>
        <p:nvPicPr>
          <p:cNvPr id="8" name="图片 7"/>
          <p:cNvPicPr>
            <a:picLocks noChangeAspect="1"/>
          </p:cNvPicPr>
          <p:nvPr/>
        </p:nvPicPr>
        <p:blipFill>
          <a:blip r:embed="rId4"/>
          <a:stretch>
            <a:fillRect/>
          </a:stretch>
        </p:blipFill>
        <p:spPr>
          <a:xfrm>
            <a:off x="1594375" y="4853544"/>
            <a:ext cx="1159988" cy="1432700"/>
          </a:xfrm>
          <a:prstGeom prst="rect">
            <a:avLst/>
          </a:prstGeom>
        </p:spPr>
      </p:pic>
      <p:pic>
        <p:nvPicPr>
          <p:cNvPr id="9" name="图片 8"/>
          <p:cNvPicPr>
            <a:picLocks noChangeAspect="1"/>
          </p:cNvPicPr>
          <p:nvPr/>
        </p:nvPicPr>
        <p:blipFill>
          <a:blip r:embed="rId5"/>
          <a:stretch>
            <a:fillRect/>
          </a:stretch>
        </p:blipFill>
        <p:spPr>
          <a:xfrm>
            <a:off x="4067944" y="3376333"/>
            <a:ext cx="4276897" cy="2989145"/>
          </a:xfrm>
          <a:prstGeom prst="rect">
            <a:avLst/>
          </a:prstGeom>
        </p:spPr>
      </p:pic>
      <p:sp>
        <p:nvSpPr>
          <p:cNvPr id="10" name="文本框 9"/>
          <p:cNvSpPr txBox="1"/>
          <p:nvPr/>
        </p:nvSpPr>
        <p:spPr>
          <a:xfrm>
            <a:off x="5465007" y="6308079"/>
            <a:ext cx="1800200" cy="461665"/>
          </a:xfrm>
          <a:prstGeom prst="rect">
            <a:avLst/>
          </a:prstGeom>
          <a:solidFill>
            <a:schemeClr val="bg1"/>
          </a:solidFill>
          <a:effectLst>
            <a:outerShdw blurRad="50800" dist="50800" dir="5400000" algn="ctr" rotWithShape="0">
              <a:schemeClr val="bg1"/>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400" dirty="0">
                <a:latin typeface="宋体" panose="02010600030101010101" pitchFamily="2" charset="-122"/>
                <a:ea typeface="宋体" panose="02010600030101010101" pitchFamily="2" charset="-122"/>
              </a:rPr>
              <a:t>移动设备</a:t>
            </a:r>
            <a:endParaRPr kumimoji="1" lang="zh-CN" altLang="en-US" sz="2400" dirty="0"/>
          </a:p>
        </p:txBody>
      </p:sp>
    </p:spTree>
    <p:extLst>
      <p:ext uri="{BB962C8B-B14F-4D97-AF65-F5344CB8AC3E}">
        <p14:creationId xmlns:p14="http://schemas.microsoft.com/office/powerpoint/2010/main" val="2852149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3.1 </a:t>
            </a:r>
            <a:r>
              <a:rPr lang="zh-CN" altLang="en-US" b="1" dirty="0"/>
              <a:t>概念</a:t>
            </a:r>
          </a:p>
        </p:txBody>
      </p:sp>
      <p:sp>
        <p:nvSpPr>
          <p:cNvPr id="3" name="内容占位符 2"/>
          <p:cNvSpPr>
            <a:spLocks noGrp="1"/>
          </p:cNvSpPr>
          <p:nvPr>
            <p:ph idx="1"/>
          </p:nvPr>
        </p:nvSpPr>
        <p:spPr/>
        <p:txBody>
          <a:bodyPr/>
          <a:lstStyle/>
          <a:p>
            <a:r>
              <a:rPr kumimoji="1" lang="zh-CN" altLang="en-US" b="1" dirty="0"/>
              <a:t>遵循原则</a:t>
            </a:r>
            <a:endParaRPr kumimoji="1" lang="en-US" altLang="zh-CN" b="1" dirty="0"/>
          </a:p>
          <a:p>
            <a:pPr lvl="1"/>
            <a:r>
              <a:rPr kumimoji="1" lang="zh-CN" altLang="en-US" dirty="0"/>
              <a:t>顶点最少原则：即在给定误差上界的情况下</a:t>
            </a:r>
            <a:r>
              <a:rPr kumimoji="1" lang="en-US" altLang="zh-CN" dirty="0"/>
              <a:t>, </a:t>
            </a:r>
            <a:r>
              <a:rPr kumimoji="1" lang="zh-CN" altLang="en-US" dirty="0"/>
              <a:t>使得简化模型的顶点数最少</a:t>
            </a:r>
          </a:p>
          <a:p>
            <a:pPr lvl="1"/>
            <a:r>
              <a:rPr kumimoji="1" lang="zh-CN" altLang="en-US" dirty="0"/>
              <a:t>误差最小原则：给定简化模型的顶点个数</a:t>
            </a:r>
            <a:r>
              <a:rPr kumimoji="1" lang="en-US" altLang="zh-CN" dirty="0"/>
              <a:t>, </a:t>
            </a:r>
            <a:r>
              <a:rPr kumimoji="1" lang="zh-CN" altLang="en-US" dirty="0"/>
              <a:t>使得简化模型与原始模型之间的误差最小</a:t>
            </a:r>
          </a:p>
          <a:p>
            <a:pPr lvl="1"/>
            <a:endParaRPr kumimoji="1" lang="zh-CN" altLang="en-US" dirty="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35</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4119330"/>
            <a:ext cx="5688632" cy="2738670"/>
          </a:xfrm>
          <a:prstGeom prst="rect">
            <a:avLst/>
          </a:prstGeom>
        </p:spPr>
      </p:pic>
    </p:spTree>
    <p:extLst>
      <p:ext uri="{BB962C8B-B14F-4D97-AF65-F5344CB8AC3E}">
        <p14:creationId xmlns:p14="http://schemas.microsoft.com/office/powerpoint/2010/main" val="3920036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3.2 </a:t>
            </a:r>
            <a:r>
              <a:rPr lang="zh-CN" altLang="en-US" b="1" dirty="0"/>
              <a:t>简化方法</a:t>
            </a:r>
          </a:p>
        </p:txBody>
      </p:sp>
      <p:sp>
        <p:nvSpPr>
          <p:cNvPr id="3" name="内容占位符 2"/>
          <p:cNvSpPr>
            <a:spLocks noGrp="1"/>
          </p:cNvSpPr>
          <p:nvPr>
            <p:ph idx="1"/>
          </p:nvPr>
        </p:nvSpPr>
        <p:spPr/>
        <p:txBody>
          <a:bodyPr/>
          <a:lstStyle/>
          <a:p>
            <a:r>
              <a:rPr lang="en-US" altLang="zh-CN" b="1" dirty="0"/>
              <a:t>3.2.1 </a:t>
            </a:r>
            <a:r>
              <a:rPr lang="zh-CN" altLang="en-US" b="1" dirty="0"/>
              <a:t>顶点聚类</a:t>
            </a:r>
            <a:endParaRPr lang="en-US" altLang="zh-CN" b="1" dirty="0"/>
          </a:p>
          <a:p>
            <a:pPr lvl="1"/>
            <a:r>
              <a:rPr lang="zh-CN" altLang="en-US" dirty="0"/>
              <a:t>思想：空间相邻的近似顶点进行合并</a:t>
            </a:r>
            <a:endParaRPr lang="en-US" altLang="zh-CN" dirty="0"/>
          </a:p>
          <a:p>
            <a:pPr lvl="1"/>
            <a:r>
              <a:rPr lang="zh-CN" altLang="en-US" dirty="0"/>
              <a:t>方法：将原模型包围盒划分</a:t>
            </a:r>
            <a:r>
              <a:rPr lang="en-US" altLang="zh-CN" dirty="0"/>
              <a:t>, </a:t>
            </a:r>
            <a:r>
              <a:rPr lang="zh-CN" altLang="en-US" dirty="0"/>
              <a:t>使得小区域中包含了许多散落其中的顶点；再将此区域中的顶点合并</a:t>
            </a:r>
            <a:r>
              <a:rPr lang="en-US" altLang="zh-CN" dirty="0"/>
              <a:t>, </a:t>
            </a:r>
            <a:r>
              <a:rPr lang="zh-CN" altLang="en-US" dirty="0"/>
              <a:t>形成新的顶点；根据原始网格的拓扑关系</a:t>
            </a:r>
            <a:r>
              <a:rPr lang="en-US" altLang="zh-CN" dirty="0"/>
              <a:t>, </a:t>
            </a:r>
            <a:r>
              <a:rPr lang="zh-CN" altLang="en-US" dirty="0"/>
              <a:t>把这些顶点三角化后</a:t>
            </a:r>
            <a:r>
              <a:rPr lang="en-US" altLang="zh-CN" dirty="0"/>
              <a:t>, </a:t>
            </a:r>
            <a:r>
              <a:rPr lang="zh-CN" altLang="en-US" dirty="0"/>
              <a:t>从而得到简化模型</a:t>
            </a:r>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36</a:t>
            </a:fld>
            <a:endParaRPr lang="zh-CN" altLang="en-US"/>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5446" b="7342"/>
          <a:stretch/>
        </p:blipFill>
        <p:spPr>
          <a:xfrm>
            <a:off x="1475656" y="4597380"/>
            <a:ext cx="6192688" cy="2096970"/>
          </a:xfrm>
          <a:prstGeom prst="rect">
            <a:avLst/>
          </a:prstGeom>
        </p:spPr>
      </p:pic>
    </p:spTree>
    <p:extLst>
      <p:ext uri="{BB962C8B-B14F-4D97-AF65-F5344CB8AC3E}">
        <p14:creationId xmlns:p14="http://schemas.microsoft.com/office/powerpoint/2010/main" val="516881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1143000"/>
          </a:xfrm>
        </p:spPr>
        <p:txBody>
          <a:bodyPr>
            <a:normAutofit/>
          </a:bodyPr>
          <a:lstStyle/>
          <a:p>
            <a:r>
              <a:rPr kumimoji="1" lang="en-US" altLang="zh-CN" b="1" dirty="0"/>
              <a:t>3.2 </a:t>
            </a:r>
            <a:r>
              <a:rPr kumimoji="1" lang="zh-CN" altLang="en-US" b="1" dirty="0"/>
              <a:t>简化方法</a:t>
            </a:r>
            <a:endParaRPr lang="zh-CN" altLang="en-US" b="1" dirty="0"/>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3.2.1 </a:t>
            </a:r>
            <a:r>
              <a:rPr lang="zh-CN" altLang="en-US" b="1" dirty="0"/>
              <a:t>顶点聚类</a:t>
            </a:r>
            <a:endParaRPr lang="en-US" altLang="zh-CN" b="1" dirty="0"/>
          </a:p>
          <a:p>
            <a:pPr lvl="1"/>
            <a:r>
              <a:rPr lang="zh-CN" altLang="en-US" dirty="0"/>
              <a:t>算法</a:t>
            </a:r>
            <a:endParaRPr lang="en-US" altLang="zh-CN" dirty="0"/>
          </a:p>
          <a:p>
            <a:pPr marL="1371600" lvl="2" indent="-457200">
              <a:buFont typeface="+mj-ea"/>
              <a:buAutoNum type="circleNumDbPlain"/>
            </a:pPr>
            <a:r>
              <a:rPr kumimoji="1" lang="zh-CN" altLang="en-US" dirty="0"/>
              <a:t>聚类生成</a:t>
            </a:r>
            <a:endParaRPr kumimoji="1" lang="en-US" altLang="zh-CN" dirty="0"/>
          </a:p>
          <a:p>
            <a:pPr lvl="3">
              <a:buFont typeface="Arial" panose="020B0604020202020204" pitchFamily="34" charset="0"/>
              <a:buChar char="•"/>
            </a:pPr>
            <a:r>
              <a:rPr kumimoji="1" lang="zh-CN" altLang="en-US" sz="2400" dirty="0"/>
              <a:t>通过空间划分将原始模型的包围盒划分成若干区域</a:t>
            </a:r>
          </a:p>
          <a:p>
            <a:pPr lvl="3">
              <a:buFont typeface="Arial" panose="020B0604020202020204" pitchFamily="34" charset="0"/>
              <a:buChar char="•"/>
            </a:pPr>
            <a:endParaRPr kumimoji="1" lang="en-US" altLang="zh-CN" dirty="0"/>
          </a:p>
          <a:p>
            <a:pPr marL="457200" lvl="1" indent="0">
              <a:buNone/>
            </a:pPr>
            <a:endParaRPr kumimoji="1"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37</a:t>
            </a:fld>
            <a:endParaRPr lang="zh-CN" alt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596196"/>
            <a:ext cx="3096344" cy="3131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4160837"/>
            <a:ext cx="4119132" cy="2367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6944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1143000"/>
          </a:xfrm>
        </p:spPr>
        <p:txBody>
          <a:bodyPr>
            <a:normAutofit/>
          </a:bodyPr>
          <a:lstStyle/>
          <a:p>
            <a:r>
              <a:rPr kumimoji="1" lang="en-US" altLang="zh-CN" b="1" dirty="0"/>
              <a:t>3.2 </a:t>
            </a:r>
            <a:r>
              <a:rPr kumimoji="1" lang="zh-CN" altLang="en-US" b="1" dirty="0"/>
              <a:t>简化方法</a:t>
            </a:r>
            <a:endParaRPr lang="zh-CN" altLang="en-US" b="1" dirty="0"/>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3.2.1 </a:t>
            </a:r>
            <a:r>
              <a:rPr lang="zh-CN" altLang="en-US" b="1" dirty="0"/>
              <a:t>顶点聚类</a:t>
            </a:r>
            <a:endParaRPr lang="en-US" altLang="zh-CN" b="1" dirty="0"/>
          </a:p>
          <a:p>
            <a:pPr lvl="1"/>
            <a:r>
              <a:rPr lang="zh-CN" altLang="en-US" dirty="0"/>
              <a:t>算法</a:t>
            </a:r>
            <a:endParaRPr lang="en-US" altLang="zh-CN" dirty="0"/>
          </a:p>
          <a:p>
            <a:pPr marL="1371600" lvl="2" indent="-457200">
              <a:buFont typeface="+mj-ea"/>
              <a:buAutoNum type="circleNumDbPlain" startAt="2"/>
            </a:pPr>
            <a:r>
              <a:rPr kumimoji="1" lang="zh-CN" altLang="en-US" dirty="0"/>
              <a:t>合并新顶点</a:t>
            </a:r>
            <a:endParaRPr kumimoji="1" lang="en-US" altLang="zh-CN" dirty="0"/>
          </a:p>
          <a:p>
            <a:pPr lvl="3">
              <a:buFont typeface="Arial" panose="020B0604020202020204" pitchFamily="34" charset="0"/>
              <a:buChar char="•"/>
            </a:pPr>
            <a:r>
              <a:rPr kumimoji="1" lang="zh-CN" altLang="en-US" sz="2400" dirty="0"/>
              <a:t>顶点位置的平均值作为新顶点</a:t>
            </a:r>
          </a:p>
          <a:p>
            <a:pPr lvl="3">
              <a:buFont typeface="Arial" panose="020B0604020202020204" pitchFamily="34" charset="0"/>
              <a:buChar char="•"/>
            </a:pPr>
            <a:r>
              <a:rPr kumimoji="1" lang="zh-CN" altLang="en-US" sz="2400" dirty="0"/>
              <a:t>顶点位置的中值作为新顶点</a:t>
            </a:r>
          </a:p>
          <a:p>
            <a:pPr lvl="3">
              <a:buFont typeface="Arial" panose="020B0604020202020204" pitchFamily="34" charset="0"/>
              <a:buChar char="•"/>
            </a:pPr>
            <a:r>
              <a:rPr kumimoji="1" lang="zh-CN" altLang="en-US" sz="2400" dirty="0"/>
              <a:t>通过二次误差测度求得新顶点</a:t>
            </a:r>
          </a:p>
          <a:p>
            <a:pPr lvl="3">
              <a:buFont typeface="Arial" panose="020B0604020202020204" pitchFamily="34" charset="0"/>
              <a:buChar char="•"/>
            </a:pPr>
            <a:endParaRPr kumimoji="1" lang="en-US" altLang="zh-CN" dirty="0"/>
          </a:p>
          <a:p>
            <a:pPr marL="457200" lvl="1" indent="0">
              <a:buNone/>
            </a:pPr>
            <a:endParaRPr kumimoji="1"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38</a:t>
            </a:fld>
            <a:endParaRPr lang="zh-CN" altLang="en-US"/>
          </a:p>
        </p:txBody>
      </p:sp>
      <p:pic>
        <p:nvPicPr>
          <p:cNvPr id="7" name="图片 6"/>
          <p:cNvPicPr>
            <a:picLocks noChangeAspect="1"/>
          </p:cNvPicPr>
          <p:nvPr/>
        </p:nvPicPr>
        <p:blipFill>
          <a:blip r:embed="rId3"/>
          <a:stretch>
            <a:fillRect/>
          </a:stretch>
        </p:blipFill>
        <p:spPr>
          <a:xfrm>
            <a:off x="899592" y="4719864"/>
            <a:ext cx="7495238" cy="1819048"/>
          </a:xfrm>
          <a:prstGeom prst="rect">
            <a:avLst/>
          </a:prstGeom>
        </p:spPr>
      </p:pic>
    </p:spTree>
    <p:extLst>
      <p:ext uri="{BB962C8B-B14F-4D97-AF65-F5344CB8AC3E}">
        <p14:creationId xmlns:p14="http://schemas.microsoft.com/office/powerpoint/2010/main" val="4242237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1143000"/>
          </a:xfrm>
        </p:spPr>
        <p:txBody>
          <a:bodyPr>
            <a:normAutofit/>
          </a:bodyPr>
          <a:lstStyle/>
          <a:p>
            <a:r>
              <a:rPr kumimoji="1" lang="en-US" altLang="zh-CN" b="1" dirty="0"/>
              <a:t>3.2 </a:t>
            </a:r>
            <a:r>
              <a:rPr kumimoji="1" lang="zh-CN" altLang="en-US" b="1" dirty="0"/>
              <a:t>简化方法</a:t>
            </a:r>
            <a:endParaRPr lang="zh-CN" altLang="en-US" b="1" dirty="0"/>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3.2.1 </a:t>
            </a:r>
            <a:r>
              <a:rPr lang="zh-CN" altLang="en-US" b="1" dirty="0"/>
              <a:t>顶点聚类</a:t>
            </a:r>
            <a:endParaRPr lang="en-US" altLang="zh-CN" b="1" dirty="0"/>
          </a:p>
          <a:p>
            <a:pPr lvl="1"/>
            <a:r>
              <a:rPr lang="zh-CN" altLang="en-US" dirty="0"/>
              <a:t>算法</a:t>
            </a:r>
            <a:endParaRPr lang="en-US" altLang="zh-CN" dirty="0"/>
          </a:p>
          <a:p>
            <a:pPr marL="1371600" lvl="2" indent="-457200">
              <a:buFont typeface="+mj-ea"/>
              <a:buAutoNum type="circleNumDbPlain" startAt="2"/>
            </a:pPr>
            <a:r>
              <a:rPr kumimoji="1" lang="zh-CN" altLang="en-US" dirty="0"/>
              <a:t>合并新顶点</a:t>
            </a:r>
            <a:endParaRPr kumimoji="1" lang="en-US" altLang="zh-CN" dirty="0"/>
          </a:p>
          <a:p>
            <a:pPr lvl="3">
              <a:buFont typeface="Arial" panose="020B0604020202020204" pitchFamily="34" charset="0"/>
              <a:buChar char="•"/>
            </a:pPr>
            <a:r>
              <a:rPr kumimoji="1" lang="zh-CN" altLang="en-US" sz="2400" dirty="0"/>
              <a:t>顶点位置的平均值作为新顶点</a:t>
            </a:r>
          </a:p>
          <a:p>
            <a:pPr lvl="3">
              <a:buFont typeface="Arial" panose="020B0604020202020204" pitchFamily="34" charset="0"/>
              <a:buChar char="•"/>
            </a:pPr>
            <a:r>
              <a:rPr kumimoji="1" lang="zh-CN" altLang="en-US" sz="2400" dirty="0"/>
              <a:t>顶点位置的中值作为新顶点</a:t>
            </a:r>
          </a:p>
          <a:p>
            <a:pPr lvl="3">
              <a:buFont typeface="Arial" panose="020B0604020202020204" pitchFamily="34" charset="0"/>
              <a:buChar char="•"/>
            </a:pPr>
            <a:r>
              <a:rPr kumimoji="1" lang="zh-CN" altLang="en-US" sz="2400" dirty="0"/>
              <a:t>通过二次误差测度求得新顶点</a:t>
            </a:r>
          </a:p>
          <a:p>
            <a:pPr lvl="3">
              <a:buFont typeface="Arial" panose="020B0604020202020204" pitchFamily="34" charset="0"/>
              <a:buChar char="•"/>
            </a:pPr>
            <a:endParaRPr kumimoji="1" lang="en-US" altLang="zh-CN" dirty="0"/>
          </a:p>
          <a:p>
            <a:pPr marL="457200" lvl="1" indent="0">
              <a:buNone/>
            </a:pPr>
            <a:endParaRPr kumimoji="1"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39</a:t>
            </a:fld>
            <a:endParaRPr lang="zh-CN" altLang="en-US"/>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5009"/>
          <a:stretch/>
        </p:blipFill>
        <p:spPr bwMode="auto">
          <a:xfrm>
            <a:off x="23338" y="4624926"/>
            <a:ext cx="3004825" cy="1684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框 7"/>
          <p:cNvSpPr txBox="1"/>
          <p:nvPr/>
        </p:nvSpPr>
        <p:spPr>
          <a:xfrm>
            <a:off x="401580" y="6339291"/>
            <a:ext cx="3220558" cy="461665"/>
          </a:xfrm>
          <a:prstGeom prst="rect">
            <a:avLst/>
          </a:prstGeom>
          <a:noFill/>
        </p:spPr>
        <p:txBody>
          <a:bodyPr wrap="square" rtlCol="0">
            <a:spAutoFit/>
          </a:bodyPr>
          <a:lstStyle/>
          <a:p>
            <a:r>
              <a:rPr lang="zh-CN" altLang="en-US" sz="2400" dirty="0"/>
              <a:t>平均顶点位置</a:t>
            </a:r>
          </a:p>
        </p:txBody>
      </p:sp>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14166"/>
          <a:stretch/>
        </p:blipFill>
        <p:spPr bwMode="auto">
          <a:xfrm>
            <a:off x="3215359" y="4622881"/>
            <a:ext cx="2926981" cy="1686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文本框 9"/>
          <p:cNvSpPr txBox="1"/>
          <p:nvPr/>
        </p:nvSpPr>
        <p:spPr>
          <a:xfrm>
            <a:off x="3670210" y="6326777"/>
            <a:ext cx="3220558" cy="461665"/>
          </a:xfrm>
          <a:prstGeom prst="rect">
            <a:avLst/>
          </a:prstGeom>
          <a:noFill/>
        </p:spPr>
        <p:txBody>
          <a:bodyPr wrap="square" rtlCol="0">
            <a:spAutoFit/>
          </a:bodyPr>
          <a:lstStyle/>
          <a:p>
            <a:r>
              <a:rPr lang="zh-CN" altLang="en-US" sz="2400" dirty="0"/>
              <a:t>中值顶点位置</a:t>
            </a:r>
          </a:p>
        </p:txBody>
      </p:sp>
      <p:pic>
        <p:nvPicPr>
          <p:cNvPr id="11"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17566"/>
          <a:stretch/>
        </p:blipFill>
        <p:spPr bwMode="auto">
          <a:xfrm>
            <a:off x="6266560" y="4653136"/>
            <a:ext cx="2776711" cy="1625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文本框 11"/>
          <p:cNvSpPr txBox="1"/>
          <p:nvPr/>
        </p:nvSpPr>
        <p:spPr>
          <a:xfrm>
            <a:off x="6626600" y="6326777"/>
            <a:ext cx="2084772" cy="830997"/>
          </a:xfrm>
          <a:prstGeom prst="rect">
            <a:avLst/>
          </a:prstGeom>
          <a:noFill/>
        </p:spPr>
        <p:txBody>
          <a:bodyPr wrap="square" rtlCol="0">
            <a:spAutoFit/>
          </a:bodyPr>
          <a:lstStyle/>
          <a:p>
            <a:r>
              <a:rPr lang="zh-CN" altLang="en-US" sz="2400" dirty="0"/>
              <a:t>二次误差测度</a:t>
            </a:r>
          </a:p>
          <a:p>
            <a:endParaRPr lang="zh-CN" altLang="en-US" sz="2400" dirty="0"/>
          </a:p>
        </p:txBody>
      </p:sp>
    </p:spTree>
    <p:extLst>
      <p:ext uri="{BB962C8B-B14F-4D97-AF65-F5344CB8AC3E}">
        <p14:creationId xmlns:p14="http://schemas.microsoft.com/office/powerpoint/2010/main" val="1102451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1.1 </a:t>
            </a:r>
            <a:r>
              <a:rPr lang="zh-CN" altLang="en-US" b="1" dirty="0"/>
              <a:t>几何数字化</a:t>
            </a:r>
          </a:p>
        </p:txBody>
      </p:sp>
      <p:sp>
        <p:nvSpPr>
          <p:cNvPr id="3" name="内容占位符 2"/>
          <p:cNvSpPr>
            <a:spLocks noGrp="1"/>
          </p:cNvSpPr>
          <p:nvPr>
            <p:ph idx="1"/>
          </p:nvPr>
        </p:nvSpPr>
        <p:spPr>
          <a:xfrm>
            <a:off x="457200" y="1600200"/>
            <a:ext cx="8579296" cy="5257800"/>
          </a:xfrm>
        </p:spPr>
        <p:txBody>
          <a:bodyPr/>
          <a:lstStyle/>
          <a:p>
            <a:r>
              <a:rPr kumimoji="1" lang="en-US" altLang="zh-CN" dirty="0"/>
              <a:t>2000</a:t>
            </a:r>
            <a:r>
              <a:rPr kumimoji="1" lang="zh-CN" altLang="en-US" dirty="0"/>
              <a:t>年左右</a:t>
            </a:r>
            <a:endParaRPr kumimoji="1" lang="en-US" altLang="zh-CN" dirty="0"/>
          </a:p>
          <a:p>
            <a:pPr lvl="1"/>
            <a:r>
              <a:rPr kumimoji="1" lang="en-US" altLang="zh-CN" dirty="0"/>
              <a:t>1995</a:t>
            </a:r>
            <a:r>
              <a:rPr kumimoji="1" lang="zh-CN" altLang="en-US" dirty="0"/>
              <a:t>年，“玩具总动员”动画，数字化娱乐</a:t>
            </a:r>
            <a:endParaRPr kumimoji="1" lang="en-US" altLang="zh-CN" dirty="0"/>
          </a:p>
          <a:p>
            <a:pPr lvl="1"/>
            <a:r>
              <a:rPr kumimoji="1" lang="en-US" altLang="zh-CN" dirty="0"/>
              <a:t>1997</a:t>
            </a:r>
            <a:r>
              <a:rPr kumimoji="1" lang="zh-CN" altLang="en-US" dirty="0"/>
              <a:t>年，“数字米开朗基罗”计划，数字化文物</a:t>
            </a:r>
          </a:p>
          <a:p>
            <a:pPr lvl="1"/>
            <a:r>
              <a:rPr kumimoji="1" lang="en-US" altLang="zh-CN" dirty="0"/>
              <a:t>1998</a:t>
            </a:r>
            <a:r>
              <a:rPr kumimoji="1" lang="zh-CN" altLang="en-US" dirty="0"/>
              <a:t>年，“数字地球”，数字化生活</a:t>
            </a:r>
          </a:p>
          <a:p>
            <a:pPr lvl="2"/>
            <a:endParaRPr kumimoji="1" lang="zh-CN" altLang="en-US" dirty="0"/>
          </a:p>
          <a:p>
            <a:pPr lvl="2"/>
            <a:endParaRPr kumimoji="1" lang="zh-CN" altLang="en-US" dirty="0"/>
          </a:p>
          <a:p>
            <a:pPr marL="857250" lvl="2" indent="0">
              <a:buNone/>
            </a:pPr>
            <a:endParaRPr kumimoji="1" lang="zh-CN" altLang="en-US" dirty="0"/>
          </a:p>
          <a:p>
            <a:pPr lvl="2"/>
            <a:endParaRPr kumimoji="1" lang="zh-CN" altLang="en-US" dirty="0"/>
          </a:p>
          <a:p>
            <a:pPr lvl="2"/>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a:t>
            </a:fld>
            <a:endParaRPr lang="zh-CN" altLang="en-US"/>
          </a:p>
        </p:txBody>
      </p:sp>
      <p:pic>
        <p:nvPicPr>
          <p:cNvPr id="5" name="图片 4"/>
          <p:cNvPicPr>
            <a:picLocks noChangeAspect="1"/>
          </p:cNvPicPr>
          <p:nvPr/>
        </p:nvPicPr>
        <p:blipFill>
          <a:blip r:embed="rId3"/>
          <a:stretch>
            <a:fillRect/>
          </a:stretch>
        </p:blipFill>
        <p:spPr>
          <a:xfrm>
            <a:off x="2444505" y="4144454"/>
            <a:ext cx="4422448" cy="2291398"/>
          </a:xfrm>
          <a:prstGeom prst="rect">
            <a:avLst/>
          </a:prstGeom>
        </p:spPr>
      </p:pic>
      <p:pic>
        <p:nvPicPr>
          <p:cNvPr id="6" name="图片 5"/>
          <p:cNvPicPr>
            <a:picLocks noChangeAspect="1"/>
          </p:cNvPicPr>
          <p:nvPr/>
        </p:nvPicPr>
        <p:blipFill rotWithShape="1">
          <a:blip r:embed="rId4"/>
          <a:srcRect l="16345"/>
          <a:stretch/>
        </p:blipFill>
        <p:spPr>
          <a:xfrm>
            <a:off x="199002" y="4132695"/>
            <a:ext cx="1895807" cy="1632716"/>
          </a:xfrm>
          <a:prstGeom prst="rect">
            <a:avLst/>
          </a:prstGeom>
        </p:spPr>
      </p:pic>
      <p:pic>
        <p:nvPicPr>
          <p:cNvPr id="7" name="图片 6"/>
          <p:cNvPicPr>
            <a:picLocks noChangeAspect="1"/>
          </p:cNvPicPr>
          <p:nvPr/>
        </p:nvPicPr>
        <p:blipFill>
          <a:blip r:embed="rId5"/>
          <a:stretch>
            <a:fillRect/>
          </a:stretch>
        </p:blipFill>
        <p:spPr>
          <a:xfrm>
            <a:off x="1096038" y="5234703"/>
            <a:ext cx="1126762" cy="1453359"/>
          </a:xfrm>
          <a:prstGeom prst="rect">
            <a:avLst/>
          </a:prstGeom>
        </p:spPr>
      </p:pic>
      <p:pic>
        <p:nvPicPr>
          <p:cNvPr id="8" name="图片 7"/>
          <p:cNvPicPr>
            <a:picLocks noChangeAspect="1"/>
          </p:cNvPicPr>
          <p:nvPr/>
        </p:nvPicPr>
        <p:blipFill>
          <a:blip r:embed="rId6"/>
          <a:stretch>
            <a:fillRect/>
          </a:stretch>
        </p:blipFill>
        <p:spPr>
          <a:xfrm>
            <a:off x="6991990" y="4414853"/>
            <a:ext cx="2049090" cy="1399873"/>
          </a:xfrm>
          <a:prstGeom prst="rect">
            <a:avLst/>
          </a:prstGeom>
        </p:spPr>
      </p:pic>
    </p:spTree>
    <p:extLst>
      <p:ext uri="{BB962C8B-B14F-4D97-AF65-F5344CB8AC3E}">
        <p14:creationId xmlns:p14="http://schemas.microsoft.com/office/powerpoint/2010/main" val="2852559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1143000"/>
          </a:xfrm>
        </p:spPr>
        <p:txBody>
          <a:bodyPr>
            <a:normAutofit/>
          </a:bodyPr>
          <a:lstStyle/>
          <a:p>
            <a:r>
              <a:rPr kumimoji="1" lang="en-US" altLang="zh-CN" b="1" dirty="0"/>
              <a:t>3.2 </a:t>
            </a:r>
            <a:r>
              <a:rPr kumimoji="1" lang="zh-CN" altLang="en-US" b="1" dirty="0"/>
              <a:t>简化方法</a:t>
            </a:r>
            <a:endParaRPr lang="zh-CN" altLang="en-US" b="1" dirty="0"/>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3.2.1 </a:t>
            </a:r>
            <a:r>
              <a:rPr lang="zh-CN" altLang="en-US" b="1" dirty="0"/>
              <a:t>顶点聚类</a:t>
            </a:r>
            <a:endParaRPr lang="en-US" altLang="zh-CN" b="1" dirty="0"/>
          </a:p>
          <a:p>
            <a:pPr lvl="1"/>
            <a:r>
              <a:rPr lang="zh-CN" altLang="en-US" dirty="0"/>
              <a:t>算法</a:t>
            </a:r>
            <a:endParaRPr lang="en-US" altLang="zh-CN" dirty="0"/>
          </a:p>
          <a:p>
            <a:pPr marL="1371600" lvl="2" indent="-457200">
              <a:buFont typeface="+mj-ea"/>
              <a:buAutoNum type="circleNumDbPlain" startAt="3"/>
            </a:pPr>
            <a:r>
              <a:rPr kumimoji="1" lang="zh-CN" altLang="en-US" dirty="0"/>
              <a:t>网格生成</a:t>
            </a:r>
            <a:endParaRPr kumimoji="1" lang="en-US" altLang="zh-CN" dirty="0"/>
          </a:p>
          <a:p>
            <a:pPr lvl="3">
              <a:buFont typeface="Arial" panose="020B0604020202020204" pitchFamily="34" charset="0"/>
              <a:buChar char="•"/>
            </a:pPr>
            <a:r>
              <a:rPr kumimoji="1" lang="zh-CN" altLang="en-US" sz="2400" dirty="0">
                <a:latin typeface="Times New Roman" panose="02020603050405020304" pitchFamily="18" charset="0"/>
                <a:cs typeface="Times New Roman" panose="02020603050405020304" pitchFamily="18" charset="0"/>
              </a:rPr>
              <a:t>聚类 </a:t>
            </a:r>
            <a:r>
              <a:rPr kumimoji="1" lang="en-US" altLang="zh-CN" sz="2400" dirty="0">
                <a:latin typeface="Times New Roman" panose="02020603050405020304" pitchFamily="18" charset="0"/>
                <a:cs typeface="Times New Roman" panose="02020603050405020304" pitchFamily="18" charset="0"/>
              </a:rPr>
              <a:t>p</a:t>
            </a:r>
            <a:r>
              <a:rPr kumimoji="1" lang="zh-CN" altLang="en-US" sz="2400" dirty="0">
                <a:latin typeface="Times New Roman" panose="02020603050405020304" pitchFamily="18" charset="0"/>
                <a:cs typeface="Times New Roman" panose="02020603050405020304" pitchFamily="18" charset="0"/>
              </a:rPr>
              <a:t>：</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𝑝</a:t>
            </a:r>
            <a:r>
              <a:rPr kumimoji="1" lang="en-US" altLang="zh-CN" sz="2400" dirty="0">
                <a:latin typeface="Times New Roman" panose="02020603050405020304" pitchFamily="18" charset="0"/>
                <a:cs typeface="Times New Roman" panose="02020603050405020304" pitchFamily="18" charset="0"/>
              </a:rPr>
              <a:t>_0,…</a:t>
            </a:r>
            <a:r>
              <a:rPr kumimoji="1" lang="zh-CN" altLang="en-US" sz="2400" dirty="0">
                <a:latin typeface="Times New Roman" panose="02020603050405020304" pitchFamily="18" charset="0"/>
                <a:cs typeface="Times New Roman" panose="02020603050405020304" pitchFamily="18" charset="0"/>
              </a:rPr>
              <a:t>𝑝</a:t>
            </a:r>
            <a:r>
              <a:rPr kumimoji="1" lang="en-US" altLang="zh-CN" sz="2400" dirty="0">
                <a:latin typeface="Times New Roman" panose="02020603050405020304" pitchFamily="18" charset="0"/>
                <a:cs typeface="Times New Roman" panose="02020603050405020304" pitchFamily="18" charset="0"/>
              </a:rPr>
              <a:t>_</a:t>
            </a:r>
            <a:r>
              <a:rPr kumimoji="1" lang="zh-CN" altLang="en-US" sz="2400" dirty="0">
                <a:latin typeface="Times New Roman" panose="02020603050405020304" pitchFamily="18" charset="0"/>
                <a:cs typeface="Times New Roman" panose="02020603050405020304" pitchFamily="18" charset="0"/>
              </a:rPr>
              <a:t>𝑛</a:t>
            </a:r>
            <a:r>
              <a:rPr kumimoji="1" lang="en-US" altLang="zh-CN" sz="2400" dirty="0">
                <a:latin typeface="Times New Roman" panose="02020603050405020304" pitchFamily="18" charset="0"/>
                <a:cs typeface="Times New Roman" panose="02020603050405020304" pitchFamily="18" charset="0"/>
              </a:rPr>
              <a:t>}  q</a:t>
            </a:r>
            <a:r>
              <a:rPr kumimoji="1" lang="zh-CN" altLang="en-US" sz="2400" dirty="0">
                <a:latin typeface="Times New Roman" panose="02020603050405020304" pitchFamily="18" charset="0"/>
                <a:cs typeface="Times New Roman" panose="02020603050405020304" pitchFamily="18" charset="0"/>
              </a:rPr>
              <a:t>：</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𝑞</a:t>
            </a:r>
            <a:r>
              <a:rPr kumimoji="1" lang="en-US" altLang="zh-CN" sz="2400" dirty="0">
                <a:latin typeface="Times New Roman" panose="02020603050405020304" pitchFamily="18" charset="0"/>
                <a:cs typeface="Times New Roman" panose="02020603050405020304" pitchFamily="18" charset="0"/>
              </a:rPr>
              <a:t>_0,…</a:t>
            </a:r>
            <a:r>
              <a:rPr kumimoji="1" lang="zh-CN" altLang="en-US" sz="2400" dirty="0">
                <a:latin typeface="Times New Roman" panose="02020603050405020304" pitchFamily="18" charset="0"/>
                <a:cs typeface="Times New Roman" panose="02020603050405020304" pitchFamily="18" charset="0"/>
              </a:rPr>
              <a:t>𝑞</a:t>
            </a:r>
            <a:r>
              <a:rPr kumimoji="1" lang="en-US" altLang="zh-CN" sz="2400" dirty="0">
                <a:latin typeface="Times New Roman" panose="02020603050405020304" pitchFamily="18" charset="0"/>
                <a:cs typeface="Times New Roman" panose="02020603050405020304" pitchFamily="18" charset="0"/>
              </a:rPr>
              <a:t>_</a:t>
            </a:r>
            <a:r>
              <a:rPr kumimoji="1" lang="zh-CN" altLang="en-US" sz="2400" dirty="0">
                <a:latin typeface="Times New Roman" panose="02020603050405020304" pitchFamily="18" charset="0"/>
                <a:cs typeface="Times New Roman" panose="02020603050405020304" pitchFamily="18" charset="0"/>
              </a:rPr>
              <a:t>𝑛</a:t>
            </a:r>
            <a:r>
              <a:rPr kumimoji="1" lang="en-US" altLang="zh-CN" sz="2400" dirty="0">
                <a:latin typeface="Times New Roman" panose="02020603050405020304" pitchFamily="18" charset="0"/>
                <a:cs typeface="Times New Roman" panose="02020603050405020304" pitchFamily="18" charset="0"/>
              </a:rPr>
              <a:t>}</a:t>
            </a:r>
          </a:p>
          <a:p>
            <a:pPr lvl="3">
              <a:buFont typeface="Arial" panose="020B0604020202020204" pitchFamily="34" charset="0"/>
              <a:buChar char="•"/>
            </a:pPr>
            <a:r>
              <a:rPr kumimoji="1" lang="zh-CN" altLang="en-US" sz="2400" dirty="0">
                <a:latin typeface="Times New Roman" panose="02020603050405020304" pitchFamily="18" charset="0"/>
                <a:cs typeface="Times New Roman" panose="02020603050405020304" pitchFamily="18" charset="0"/>
              </a:rPr>
              <a:t>如果</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𝑝</a:t>
            </a:r>
            <a:r>
              <a:rPr kumimoji="1" lang="en-US" altLang="zh-CN" sz="2400" dirty="0">
                <a:latin typeface="Times New Roman" panose="02020603050405020304" pitchFamily="18" charset="0"/>
                <a:cs typeface="Times New Roman" panose="02020603050405020304" pitchFamily="18" charset="0"/>
              </a:rPr>
              <a:t>_</a:t>
            </a:r>
            <a:r>
              <a:rPr kumimoji="1" lang="zh-CN" altLang="en-US" sz="2400" dirty="0">
                <a:latin typeface="Times New Roman" panose="02020603050405020304" pitchFamily="18" charset="0"/>
                <a:cs typeface="Times New Roman" panose="02020603050405020304" pitchFamily="18" charset="0"/>
              </a:rPr>
              <a:t>𝑖</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𝑞</a:t>
            </a:r>
            <a:r>
              <a:rPr kumimoji="1" lang="en-US" altLang="zh-CN" sz="2400" dirty="0">
                <a:latin typeface="Times New Roman" panose="02020603050405020304" pitchFamily="18" charset="0"/>
                <a:cs typeface="Times New Roman" panose="02020603050405020304" pitchFamily="18" charset="0"/>
              </a:rPr>
              <a:t>_</a:t>
            </a:r>
            <a:r>
              <a:rPr kumimoji="1" lang="zh-CN" altLang="en-US" sz="2400" dirty="0">
                <a:latin typeface="Times New Roman" panose="02020603050405020304" pitchFamily="18" charset="0"/>
                <a:cs typeface="Times New Roman" panose="02020603050405020304" pitchFamily="18" charset="0"/>
              </a:rPr>
              <a:t>𝑖</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中间有边那么就连接</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p,q</a:t>
            </a:r>
            <a:r>
              <a:rPr kumimoji="1" lang="en-US" altLang="zh-CN" sz="2400" dirty="0">
                <a:latin typeface="Times New Roman" panose="02020603050405020304" pitchFamily="18" charset="0"/>
                <a:cs typeface="Times New Roman" panose="02020603050405020304" pitchFamily="18" charset="0"/>
              </a:rPr>
              <a:t>)</a:t>
            </a:r>
          </a:p>
          <a:p>
            <a:pPr lvl="3">
              <a:buFont typeface="Arial" panose="020B0604020202020204" pitchFamily="34" charset="0"/>
              <a:buChar char="•"/>
            </a:pPr>
            <a:endParaRPr kumimoji="1" lang="en-US" altLang="zh-CN" dirty="0"/>
          </a:p>
          <a:p>
            <a:pPr marL="457200" lvl="1" indent="0">
              <a:buNone/>
            </a:pPr>
            <a:endParaRPr kumimoji="1"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40</a:t>
            </a:fld>
            <a:endParaRPr lang="zh-CN" altLang="en-US"/>
          </a:p>
        </p:txBody>
      </p:sp>
      <p:pic>
        <p:nvPicPr>
          <p:cNvPr id="13" name="图片 12"/>
          <p:cNvPicPr>
            <a:picLocks noChangeAspect="1"/>
          </p:cNvPicPr>
          <p:nvPr/>
        </p:nvPicPr>
        <p:blipFill>
          <a:blip r:embed="rId3"/>
          <a:stretch>
            <a:fillRect/>
          </a:stretch>
        </p:blipFill>
        <p:spPr>
          <a:xfrm>
            <a:off x="5004048" y="4285282"/>
            <a:ext cx="2016224" cy="1979787"/>
          </a:xfrm>
          <a:prstGeom prst="rect">
            <a:avLst/>
          </a:prstGeom>
        </p:spPr>
      </p:pic>
      <p:pic>
        <p:nvPicPr>
          <p:cNvPr id="14" name="图片 13"/>
          <p:cNvPicPr>
            <a:picLocks noChangeAspect="1"/>
          </p:cNvPicPr>
          <p:nvPr/>
        </p:nvPicPr>
        <p:blipFill>
          <a:blip r:embed="rId4"/>
          <a:stretch>
            <a:fillRect/>
          </a:stretch>
        </p:blipFill>
        <p:spPr>
          <a:xfrm>
            <a:off x="1763688" y="4306713"/>
            <a:ext cx="1973699" cy="1936923"/>
          </a:xfrm>
          <a:prstGeom prst="rect">
            <a:avLst/>
          </a:prstGeom>
        </p:spPr>
      </p:pic>
      <p:sp>
        <p:nvSpPr>
          <p:cNvPr id="15" name="右箭头 14"/>
          <p:cNvSpPr/>
          <p:nvPr/>
        </p:nvSpPr>
        <p:spPr>
          <a:xfrm>
            <a:off x="4067944" y="5011729"/>
            <a:ext cx="864096" cy="38845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1884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1143000"/>
          </a:xfrm>
        </p:spPr>
        <p:txBody>
          <a:bodyPr>
            <a:normAutofit/>
          </a:bodyPr>
          <a:lstStyle/>
          <a:p>
            <a:r>
              <a:rPr kumimoji="1" lang="en-US" altLang="zh-CN" b="1" dirty="0"/>
              <a:t>3.2 </a:t>
            </a:r>
            <a:r>
              <a:rPr kumimoji="1" lang="zh-CN" altLang="en-US" b="1" dirty="0"/>
              <a:t>简化方法</a:t>
            </a:r>
            <a:endParaRPr lang="zh-CN" altLang="en-US" b="1" dirty="0"/>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3.2.2 </a:t>
            </a:r>
            <a:r>
              <a:rPr lang="zh-CN" altLang="en-US" b="1" dirty="0"/>
              <a:t>渐进式网格（</a:t>
            </a:r>
            <a:r>
              <a:rPr lang="en-US" altLang="zh-CN" b="1" dirty="0"/>
              <a:t>Progressive mesh, PM</a:t>
            </a:r>
            <a:r>
              <a:rPr lang="zh-CN" altLang="en-US" b="1" dirty="0"/>
              <a:t>）</a:t>
            </a:r>
            <a:endParaRPr lang="en-US" altLang="zh-CN" b="1" dirty="0"/>
          </a:p>
          <a:p>
            <a:pPr lvl="1"/>
            <a:r>
              <a:rPr lang="zh-CN" altLang="en-US" dirty="0"/>
              <a:t>思想：基于顶点和边的基本操作进行化简</a:t>
            </a:r>
            <a:endParaRPr lang="en-US" altLang="zh-CN" dirty="0"/>
          </a:p>
          <a:p>
            <a:pPr lvl="1"/>
            <a:r>
              <a:rPr kumimoji="1" lang="zh-CN" altLang="en-US" dirty="0"/>
              <a:t>方法：以边合并和点移除为基本操作，记录模型简化过程中原顶点和新顶点位置以及顶点间的连接关系的变动信息</a:t>
            </a:r>
            <a:r>
              <a:rPr kumimoji="1" lang="en-US" altLang="zh-CN" dirty="0"/>
              <a:t>, </a:t>
            </a:r>
            <a:r>
              <a:rPr kumimoji="1" lang="zh-CN" altLang="en-US" dirty="0"/>
              <a:t>从而生成由原始模型的最简化模型和一系列简化信息组成的渐进表示</a:t>
            </a:r>
            <a:endParaRPr kumimoji="1" lang="en-US" altLang="zh-CN" dirty="0"/>
          </a:p>
          <a:p>
            <a:pPr marL="457200" lvl="1" indent="0">
              <a:buNone/>
            </a:pPr>
            <a:endParaRPr kumimoji="1"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41</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800" y="4584595"/>
            <a:ext cx="3600400" cy="2259075"/>
          </a:xfrm>
          <a:prstGeom prst="rect">
            <a:avLst/>
          </a:prstGeom>
        </p:spPr>
      </p:pic>
    </p:spTree>
    <p:extLst>
      <p:ext uri="{BB962C8B-B14F-4D97-AF65-F5344CB8AC3E}">
        <p14:creationId xmlns:p14="http://schemas.microsoft.com/office/powerpoint/2010/main" val="1446911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1143000"/>
          </a:xfrm>
        </p:spPr>
        <p:txBody>
          <a:bodyPr>
            <a:normAutofit/>
          </a:bodyPr>
          <a:lstStyle/>
          <a:p>
            <a:r>
              <a:rPr kumimoji="1" lang="en-US" altLang="zh-CN" b="1" dirty="0"/>
              <a:t>3.2 </a:t>
            </a:r>
            <a:r>
              <a:rPr kumimoji="1" lang="zh-CN" altLang="en-US" b="1" dirty="0"/>
              <a:t>简化方法</a:t>
            </a:r>
            <a:endParaRPr lang="zh-CN" altLang="en-US" b="1" dirty="0"/>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3.2.2 </a:t>
            </a:r>
            <a:r>
              <a:rPr lang="zh-CN" altLang="en-US" b="1" dirty="0"/>
              <a:t>渐进式网格（</a:t>
            </a:r>
            <a:r>
              <a:rPr lang="en-US" altLang="zh-CN" b="1" dirty="0"/>
              <a:t>Progressive mesh, PM</a:t>
            </a:r>
            <a:r>
              <a:rPr lang="zh-CN" altLang="en-US" b="1" dirty="0"/>
              <a:t>）</a:t>
            </a:r>
            <a:endParaRPr lang="en-US" altLang="zh-CN" b="1" dirty="0"/>
          </a:p>
          <a:p>
            <a:pPr lvl="1"/>
            <a:r>
              <a:rPr lang="zh-CN" altLang="en-US" dirty="0"/>
              <a:t>迭代算法</a:t>
            </a:r>
            <a:endParaRPr lang="en-US" altLang="zh-CN" dirty="0"/>
          </a:p>
          <a:p>
            <a:pPr lvl="2"/>
            <a:r>
              <a:rPr kumimoji="1" lang="zh-CN" altLang="en-US" dirty="0"/>
              <a:t>选取网格区域</a:t>
            </a:r>
          </a:p>
          <a:p>
            <a:pPr lvl="2"/>
            <a:r>
              <a:rPr kumimoji="1" lang="zh-CN" altLang="en-US" dirty="0"/>
              <a:t>应用</a:t>
            </a:r>
            <a:r>
              <a:rPr kumimoji="1" lang="zh-CN" altLang="en-US" b="1" dirty="0"/>
              <a:t>简化算子</a:t>
            </a:r>
            <a:r>
              <a:rPr kumimoji="1" lang="en-US" altLang="zh-CN" dirty="0"/>
              <a:t>(</a:t>
            </a:r>
            <a:r>
              <a:rPr kumimoji="1" lang="zh-CN" altLang="en-US" dirty="0"/>
              <a:t>减少顶点与边</a:t>
            </a:r>
            <a:r>
              <a:rPr kumimoji="1" lang="en-US" altLang="zh-CN" dirty="0"/>
              <a:t>)</a:t>
            </a:r>
          </a:p>
          <a:p>
            <a:pPr lvl="1"/>
            <a:r>
              <a:rPr kumimoji="1" lang="zh-CN" altLang="en-US" dirty="0"/>
              <a:t>直到</a:t>
            </a:r>
          </a:p>
          <a:p>
            <a:pPr lvl="2"/>
            <a:r>
              <a:rPr kumimoji="1" lang="zh-CN" altLang="en-US" dirty="0"/>
              <a:t>没有更多减少的可能</a:t>
            </a:r>
          </a:p>
          <a:p>
            <a:pPr lvl="1"/>
            <a:endParaRPr kumimoji="1"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42</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184" y="2204864"/>
            <a:ext cx="2057125" cy="2057125"/>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b="10105"/>
          <a:stretch/>
        </p:blipFill>
        <p:spPr>
          <a:xfrm>
            <a:off x="1859360" y="4578215"/>
            <a:ext cx="5760640" cy="1947130"/>
          </a:xfrm>
          <a:prstGeom prst="rect">
            <a:avLst/>
          </a:prstGeom>
        </p:spPr>
      </p:pic>
      <p:sp>
        <p:nvSpPr>
          <p:cNvPr id="7" name="右箭头 6"/>
          <p:cNvSpPr/>
          <p:nvPr/>
        </p:nvSpPr>
        <p:spPr>
          <a:xfrm flipH="1">
            <a:off x="2915816" y="5445224"/>
            <a:ext cx="28803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5370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1143000"/>
          </a:xfrm>
        </p:spPr>
        <p:txBody>
          <a:bodyPr>
            <a:normAutofit/>
          </a:bodyPr>
          <a:lstStyle/>
          <a:p>
            <a:r>
              <a:rPr kumimoji="1" lang="en-US" altLang="zh-CN" b="1" dirty="0"/>
              <a:t>3.2 </a:t>
            </a:r>
            <a:r>
              <a:rPr kumimoji="1" lang="zh-CN" altLang="en-US" b="1" dirty="0"/>
              <a:t>简化方法</a:t>
            </a:r>
            <a:endParaRPr lang="zh-CN" altLang="en-US" b="1" dirty="0"/>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3.2.2 </a:t>
            </a:r>
            <a:r>
              <a:rPr lang="zh-CN" altLang="en-US" b="1" dirty="0"/>
              <a:t>渐进式网格（</a:t>
            </a:r>
            <a:r>
              <a:rPr lang="en-US" altLang="zh-CN" b="1" dirty="0"/>
              <a:t>Progressive mesh, PM</a:t>
            </a:r>
            <a:r>
              <a:rPr lang="zh-CN" altLang="en-US" b="1" dirty="0"/>
              <a:t>）</a:t>
            </a:r>
            <a:endParaRPr lang="en-US" altLang="zh-CN" b="1" dirty="0"/>
          </a:p>
          <a:p>
            <a:pPr lvl="1"/>
            <a:r>
              <a:rPr lang="zh-CN" altLang="en-US" dirty="0"/>
              <a:t>简化算子：点移除</a:t>
            </a:r>
            <a:endParaRPr kumimoji="1"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43</a:t>
            </a:fld>
            <a:endParaRPr lang="zh-CN"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701522"/>
            <a:ext cx="3682670" cy="2040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693481"/>
            <a:ext cx="3569261" cy="2103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59" y="4784875"/>
            <a:ext cx="3495953" cy="2100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3157" y="4767890"/>
            <a:ext cx="3343219" cy="2041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文本框 9"/>
          <p:cNvSpPr txBox="1"/>
          <p:nvPr/>
        </p:nvSpPr>
        <p:spPr>
          <a:xfrm>
            <a:off x="2437566" y="4195825"/>
            <a:ext cx="2287148" cy="830997"/>
          </a:xfrm>
          <a:prstGeom prst="rect">
            <a:avLst/>
          </a:prstGeom>
          <a:solidFill>
            <a:schemeClr val="bg1"/>
          </a:solidFill>
        </p:spPr>
        <p:txBody>
          <a:bodyPr wrap="square" rtlCol="0">
            <a:spAutoFit/>
          </a:bodyPr>
          <a:lstStyle/>
          <a:p>
            <a:pPr algn="ctr"/>
            <a:r>
              <a:rPr kumimoji="1" lang="zh-CN" altLang="en-US" sz="2400" dirty="0"/>
              <a:t>选择一个即将移除的顶点 </a:t>
            </a:r>
            <a:endParaRPr lang="zh-CN" altLang="en-US" sz="2400" dirty="0"/>
          </a:p>
        </p:txBody>
      </p:sp>
      <p:sp>
        <p:nvSpPr>
          <p:cNvPr id="11" name="文本框 10"/>
          <p:cNvSpPr txBox="1"/>
          <p:nvPr/>
        </p:nvSpPr>
        <p:spPr>
          <a:xfrm>
            <a:off x="6720738" y="4172887"/>
            <a:ext cx="2455165" cy="830997"/>
          </a:xfrm>
          <a:prstGeom prst="rect">
            <a:avLst/>
          </a:prstGeom>
          <a:solidFill>
            <a:schemeClr val="bg1"/>
          </a:solidFill>
        </p:spPr>
        <p:txBody>
          <a:bodyPr wrap="square" rtlCol="0">
            <a:spAutoFit/>
          </a:bodyPr>
          <a:lstStyle/>
          <a:p>
            <a:pPr algn="ctr"/>
            <a:r>
              <a:rPr kumimoji="1" lang="zh-CN" altLang="en-US" sz="2400" dirty="0"/>
              <a:t>选择所有和顶点相连的三角形</a:t>
            </a:r>
          </a:p>
        </p:txBody>
      </p:sp>
      <p:sp>
        <p:nvSpPr>
          <p:cNvPr id="12" name="文本框 11"/>
          <p:cNvSpPr txBox="1"/>
          <p:nvPr/>
        </p:nvSpPr>
        <p:spPr>
          <a:xfrm>
            <a:off x="2445395" y="5982379"/>
            <a:ext cx="2287148" cy="830997"/>
          </a:xfrm>
          <a:prstGeom prst="rect">
            <a:avLst/>
          </a:prstGeom>
          <a:solidFill>
            <a:schemeClr val="bg1"/>
          </a:solidFill>
        </p:spPr>
        <p:txBody>
          <a:bodyPr wrap="square" rtlCol="0">
            <a:spAutoFit/>
          </a:bodyPr>
          <a:lstStyle/>
          <a:p>
            <a:pPr algn="ctr"/>
            <a:r>
              <a:rPr kumimoji="1" lang="zh-CN" altLang="en-US" sz="2400" dirty="0"/>
              <a:t>移除选择的三角形</a:t>
            </a:r>
            <a:endParaRPr lang="zh-CN" altLang="en-US" sz="2400" dirty="0"/>
          </a:p>
        </p:txBody>
      </p:sp>
      <p:sp>
        <p:nvSpPr>
          <p:cNvPr id="13" name="文本框 12"/>
          <p:cNvSpPr txBox="1"/>
          <p:nvPr/>
        </p:nvSpPr>
        <p:spPr>
          <a:xfrm>
            <a:off x="6893979" y="6142561"/>
            <a:ext cx="1638461" cy="461665"/>
          </a:xfrm>
          <a:prstGeom prst="rect">
            <a:avLst/>
          </a:prstGeom>
          <a:solidFill>
            <a:schemeClr val="bg1"/>
          </a:solidFill>
        </p:spPr>
        <p:txBody>
          <a:bodyPr wrap="square" rtlCol="0">
            <a:spAutoFit/>
          </a:bodyPr>
          <a:lstStyle/>
          <a:p>
            <a:r>
              <a:rPr lang="zh-CN" altLang="en-US" sz="2400" dirty="0"/>
              <a:t>添补缺失</a:t>
            </a:r>
          </a:p>
        </p:txBody>
      </p:sp>
    </p:spTree>
    <p:extLst>
      <p:ext uri="{BB962C8B-B14F-4D97-AF65-F5344CB8AC3E}">
        <p14:creationId xmlns:p14="http://schemas.microsoft.com/office/powerpoint/2010/main" val="2345455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1143000"/>
          </a:xfrm>
        </p:spPr>
        <p:txBody>
          <a:bodyPr>
            <a:normAutofit/>
          </a:bodyPr>
          <a:lstStyle/>
          <a:p>
            <a:r>
              <a:rPr kumimoji="1" lang="en-US" altLang="zh-CN" b="1" dirty="0"/>
              <a:t>3.2 </a:t>
            </a:r>
            <a:r>
              <a:rPr kumimoji="1" lang="zh-CN" altLang="en-US" b="1" dirty="0"/>
              <a:t>简化方法</a:t>
            </a:r>
            <a:endParaRPr lang="zh-CN" altLang="en-US" b="1" dirty="0"/>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3.2.2 </a:t>
            </a:r>
            <a:r>
              <a:rPr lang="zh-CN" altLang="en-US" b="1" dirty="0"/>
              <a:t>渐进式网格（</a:t>
            </a:r>
            <a:r>
              <a:rPr lang="en-US" altLang="zh-CN" b="1" dirty="0"/>
              <a:t>Progressive mesh, PM</a:t>
            </a:r>
            <a:r>
              <a:rPr lang="zh-CN" altLang="en-US" b="1" dirty="0"/>
              <a:t>）</a:t>
            </a:r>
            <a:endParaRPr lang="en-US" altLang="zh-CN" b="1" dirty="0"/>
          </a:p>
          <a:p>
            <a:pPr lvl="1"/>
            <a:r>
              <a:rPr lang="zh-CN" altLang="en-US" dirty="0"/>
              <a:t>简化算子：边合并</a:t>
            </a:r>
            <a:endParaRPr kumimoji="1"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44</a:t>
            </a:fld>
            <a:endParaRPr lang="zh-CN" altLang="en-US"/>
          </a:p>
        </p:txBody>
      </p:sp>
      <p:grpSp>
        <p:nvGrpSpPr>
          <p:cNvPr id="5" name="组合 4"/>
          <p:cNvGrpSpPr/>
          <p:nvPr/>
        </p:nvGrpSpPr>
        <p:grpSpPr>
          <a:xfrm>
            <a:off x="827584" y="2787604"/>
            <a:ext cx="7562145" cy="4043331"/>
            <a:chOff x="250215" y="2196806"/>
            <a:chExt cx="8745230" cy="4675903"/>
          </a:xfrm>
        </p:grpSpPr>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215" y="2340822"/>
              <a:ext cx="2665601" cy="2224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340822"/>
              <a:ext cx="2736304" cy="2231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9141" y="2340822"/>
              <a:ext cx="2592288"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485" y="4634819"/>
              <a:ext cx="2609200" cy="2231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1698" y="4634819"/>
              <a:ext cx="2719392" cy="2237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6017" y="4565654"/>
              <a:ext cx="2745412" cy="2284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右箭头 19"/>
            <p:cNvSpPr/>
            <p:nvPr/>
          </p:nvSpPr>
          <p:spPr>
            <a:xfrm>
              <a:off x="2915816" y="3238417"/>
              <a:ext cx="305882"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a:off x="5886423" y="3238417"/>
              <a:ext cx="305882"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21"/>
            <p:cNvSpPr/>
            <p:nvPr/>
          </p:nvSpPr>
          <p:spPr>
            <a:xfrm>
              <a:off x="2954468" y="5606556"/>
              <a:ext cx="305882"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5925075" y="5606556"/>
              <a:ext cx="305882"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斜纹 23"/>
            <p:cNvSpPr/>
            <p:nvPr/>
          </p:nvSpPr>
          <p:spPr>
            <a:xfrm>
              <a:off x="8635405" y="2196806"/>
              <a:ext cx="360040" cy="465547"/>
            </a:xfrm>
            <a:prstGeom prst="diagStripe">
              <a:avLst>
                <a:gd name="adj" fmla="val 6510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斜纹 24"/>
            <p:cNvSpPr/>
            <p:nvPr/>
          </p:nvSpPr>
          <p:spPr>
            <a:xfrm rot="5779848">
              <a:off x="8384054" y="2318406"/>
              <a:ext cx="276018" cy="342350"/>
            </a:xfrm>
            <a:prstGeom prst="diagStripe">
              <a:avLst>
                <a:gd name="adj" fmla="val 5399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3644128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1143000"/>
          </a:xfrm>
        </p:spPr>
        <p:txBody>
          <a:bodyPr>
            <a:normAutofit/>
          </a:bodyPr>
          <a:lstStyle/>
          <a:p>
            <a:r>
              <a:rPr kumimoji="1" lang="en-US" altLang="zh-CN" b="1" dirty="0"/>
              <a:t>3.2 </a:t>
            </a:r>
            <a:r>
              <a:rPr kumimoji="1" lang="zh-CN" altLang="en-US" b="1" dirty="0"/>
              <a:t>简化方法</a:t>
            </a:r>
            <a:endParaRPr lang="zh-CN" altLang="en-US" b="1" dirty="0"/>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3.2.2 </a:t>
            </a:r>
            <a:r>
              <a:rPr lang="zh-CN" altLang="en-US" b="1" dirty="0"/>
              <a:t>渐进式网格（</a:t>
            </a:r>
            <a:r>
              <a:rPr lang="en-US" altLang="zh-CN" b="1" dirty="0"/>
              <a:t>Progressive mesh, PM</a:t>
            </a:r>
            <a:r>
              <a:rPr lang="zh-CN" altLang="en-US" b="1" dirty="0"/>
              <a:t>）</a:t>
            </a:r>
            <a:endParaRPr lang="en-US" altLang="zh-CN" b="1" dirty="0"/>
          </a:p>
          <a:p>
            <a:pPr lvl="1"/>
            <a:r>
              <a:rPr lang="zh-CN" altLang="en-US" dirty="0"/>
              <a:t>结果</a:t>
            </a:r>
            <a:endParaRPr kumimoji="1"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45</a:t>
            </a:fld>
            <a:endParaRPr lang="zh-CN" altLang="en-US"/>
          </a:p>
        </p:txBody>
      </p:sp>
      <p:pic>
        <p:nvPicPr>
          <p:cNvPr id="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810448"/>
            <a:ext cx="6717528" cy="3728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0136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1" dirty="0"/>
              <a:t>3.2 </a:t>
            </a:r>
            <a:r>
              <a:rPr kumimoji="1" lang="zh-CN" altLang="en-US" b="1" dirty="0"/>
              <a:t>简化方法</a:t>
            </a:r>
            <a:endParaRPr lang="zh-CN" altLang="en-US" b="1" dirty="0"/>
          </a:p>
        </p:txBody>
      </p:sp>
      <p:sp>
        <p:nvSpPr>
          <p:cNvPr id="3" name="内容占位符 2"/>
          <p:cNvSpPr>
            <a:spLocks noGrp="1"/>
          </p:cNvSpPr>
          <p:nvPr>
            <p:ph idx="1"/>
          </p:nvPr>
        </p:nvSpPr>
        <p:spPr>
          <a:xfrm>
            <a:off x="457200" y="1600200"/>
            <a:ext cx="8507288" cy="5257800"/>
          </a:xfrm>
        </p:spPr>
        <p:txBody>
          <a:bodyPr>
            <a:normAutofit/>
          </a:bodyPr>
          <a:lstStyle/>
          <a:p>
            <a:r>
              <a:rPr lang="zh-CN" altLang="en-US" b="1" dirty="0"/>
              <a:t>方法对比</a:t>
            </a:r>
            <a:endParaRPr lang="en-US" altLang="zh-CN" b="1" dirty="0"/>
          </a:p>
          <a:p>
            <a:pPr lvl="1"/>
            <a:r>
              <a:rPr lang="zh-CN" altLang="en-US" dirty="0"/>
              <a:t>顶点聚类</a:t>
            </a:r>
            <a:endParaRPr lang="en-US" altLang="zh-CN" dirty="0"/>
          </a:p>
          <a:p>
            <a:pPr lvl="2"/>
            <a:r>
              <a:rPr kumimoji="1" lang="zh-CN" altLang="en-US" dirty="0"/>
              <a:t>计算快，但难以控制简化网格</a:t>
            </a:r>
          </a:p>
          <a:p>
            <a:pPr lvl="2"/>
            <a:r>
              <a:rPr kumimoji="1" lang="zh-CN" altLang="en-US" dirty="0"/>
              <a:t>网格拓扑结构被改变</a:t>
            </a:r>
            <a:endParaRPr kumimoji="1" lang="en-US" altLang="zh-CN" dirty="0"/>
          </a:p>
          <a:p>
            <a:pPr lvl="2"/>
            <a:r>
              <a:rPr kumimoji="1" lang="zh-CN" altLang="en-US" dirty="0"/>
              <a:t>误差在全局范围内，但没有接近最优</a:t>
            </a:r>
            <a:endParaRPr lang="en-US" altLang="zh-CN" dirty="0"/>
          </a:p>
          <a:p>
            <a:pPr lvl="1"/>
            <a:r>
              <a:rPr kumimoji="1" lang="zh-CN" altLang="en-US" dirty="0"/>
              <a:t>渐进式网格</a:t>
            </a:r>
            <a:endParaRPr lang="en-US" altLang="zh-CN" dirty="0"/>
          </a:p>
          <a:p>
            <a:pPr lvl="2"/>
            <a:r>
              <a:rPr kumimoji="1" lang="zh-CN" altLang="en-US" dirty="0"/>
              <a:t>网格质量与速度之间良好的平衡</a:t>
            </a:r>
          </a:p>
          <a:p>
            <a:pPr lvl="2"/>
            <a:r>
              <a:rPr kumimoji="1" lang="zh-CN" altLang="en-US" dirty="0"/>
              <a:t>网格拓扑结构不改变</a:t>
            </a:r>
          </a:p>
          <a:p>
            <a:pPr lvl="2"/>
            <a:r>
              <a:rPr kumimoji="1" lang="zh-CN" altLang="en-US" dirty="0"/>
              <a:t>可以限制偏差，提高网格质量</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46</a:t>
            </a:fld>
            <a:endParaRPr lang="zh-CN" altLang="en-US"/>
          </a:p>
        </p:txBody>
      </p:sp>
    </p:spTree>
    <p:extLst>
      <p:ext uri="{BB962C8B-B14F-4D97-AF65-F5344CB8AC3E}">
        <p14:creationId xmlns:p14="http://schemas.microsoft.com/office/powerpoint/2010/main" val="3909196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p>
        </p:txBody>
      </p:sp>
      <p:sp>
        <p:nvSpPr>
          <p:cNvPr id="3" name="内容占位符 2"/>
          <p:cNvSpPr>
            <a:spLocks noGrp="1"/>
          </p:cNvSpPr>
          <p:nvPr>
            <p:ph idx="1"/>
          </p:nvPr>
        </p:nvSpPr>
        <p:spPr/>
        <p:txBody>
          <a:bodyPr/>
          <a:lstStyle/>
          <a:p>
            <a:pPr marL="0" indent="0">
              <a:buNone/>
            </a:pPr>
            <a:r>
              <a:rPr lang="en-US" altLang="zh-CN" dirty="0">
                <a:solidFill>
                  <a:schemeClr val="bg1">
                    <a:lumMod val="50000"/>
                  </a:schemeClr>
                </a:solidFill>
              </a:rPr>
              <a:t>1. </a:t>
            </a:r>
            <a:r>
              <a:rPr lang="zh-CN" altLang="en-US" dirty="0">
                <a:solidFill>
                  <a:schemeClr val="bg1">
                    <a:lumMod val="50000"/>
                  </a:schemeClr>
                </a:solidFill>
              </a:rPr>
              <a:t>基础</a:t>
            </a:r>
            <a:endParaRPr lang="en-US" altLang="zh-CN" dirty="0">
              <a:solidFill>
                <a:schemeClr val="bg1">
                  <a:lumMod val="50000"/>
                </a:schemeClr>
              </a:solidFill>
            </a:endParaRPr>
          </a:p>
          <a:p>
            <a:pPr marL="0" indent="0">
              <a:buNone/>
            </a:pPr>
            <a:r>
              <a:rPr lang="en-US" altLang="zh-CN" dirty="0">
                <a:solidFill>
                  <a:schemeClr val="bg1">
                    <a:lumMod val="50000"/>
                  </a:schemeClr>
                </a:solidFill>
              </a:rPr>
              <a:t>2. </a:t>
            </a:r>
            <a:r>
              <a:rPr lang="zh-CN" altLang="en-US" dirty="0">
                <a:solidFill>
                  <a:schemeClr val="bg1">
                    <a:lumMod val="50000"/>
                  </a:schemeClr>
                </a:solidFill>
              </a:rPr>
              <a:t>网格去噪</a:t>
            </a:r>
          </a:p>
          <a:p>
            <a:pPr marL="0" indent="0">
              <a:buNone/>
            </a:pPr>
            <a:r>
              <a:rPr lang="en-US" altLang="zh-CN" dirty="0">
                <a:solidFill>
                  <a:schemeClr val="bg1">
                    <a:lumMod val="50000"/>
                  </a:schemeClr>
                </a:solidFill>
              </a:rPr>
              <a:t>3. </a:t>
            </a:r>
            <a:r>
              <a:rPr lang="zh-CN" altLang="en-US" dirty="0">
                <a:solidFill>
                  <a:schemeClr val="bg1">
                    <a:lumMod val="50000"/>
                  </a:schemeClr>
                </a:solidFill>
              </a:rPr>
              <a:t>网格简化 </a:t>
            </a:r>
          </a:p>
          <a:p>
            <a:pPr marL="0" indent="0">
              <a:buNone/>
            </a:pPr>
            <a:r>
              <a:rPr lang="en-US" altLang="zh-CN" sz="3600" b="1" dirty="0"/>
              <a:t>4. </a:t>
            </a:r>
            <a:r>
              <a:rPr lang="zh-CN" altLang="en-US" sz="3600" b="1" dirty="0"/>
              <a:t>网格参数化</a:t>
            </a:r>
          </a:p>
          <a:p>
            <a:pPr marL="0" indent="0">
              <a:buNone/>
            </a:pPr>
            <a:r>
              <a:rPr lang="en-US" altLang="zh-CN" dirty="0">
                <a:solidFill>
                  <a:schemeClr val="bg1">
                    <a:lumMod val="50000"/>
                  </a:schemeClr>
                </a:solidFill>
              </a:rPr>
              <a:t>5. </a:t>
            </a:r>
            <a:r>
              <a:rPr lang="zh-CN" altLang="en-US" dirty="0">
                <a:solidFill>
                  <a:schemeClr val="bg1">
                    <a:lumMod val="50000"/>
                  </a:schemeClr>
                </a:solidFill>
              </a:rPr>
              <a:t>重新网格化</a:t>
            </a:r>
          </a:p>
          <a:p>
            <a:pPr marL="0" indent="0">
              <a:buNone/>
            </a:pPr>
            <a:r>
              <a:rPr lang="en-US" altLang="zh-CN" dirty="0">
                <a:solidFill>
                  <a:schemeClr val="bg1">
                    <a:lumMod val="50000"/>
                  </a:schemeClr>
                </a:solidFill>
              </a:rPr>
              <a:t>6. </a:t>
            </a:r>
            <a:r>
              <a:rPr lang="zh-CN" altLang="en-US" dirty="0">
                <a:solidFill>
                  <a:schemeClr val="bg1">
                    <a:lumMod val="50000"/>
                  </a:schemeClr>
                </a:solidFill>
              </a:rPr>
              <a:t>网格编辑</a:t>
            </a:r>
          </a:p>
          <a:p>
            <a:pPr marL="0" indent="0">
              <a:buNone/>
            </a:pPr>
            <a:r>
              <a:rPr lang="en-US" altLang="zh-CN" dirty="0">
                <a:solidFill>
                  <a:schemeClr val="bg1">
                    <a:lumMod val="50000"/>
                  </a:schemeClr>
                </a:solidFill>
              </a:rPr>
              <a:t>7. </a:t>
            </a:r>
            <a:r>
              <a:rPr lang="zh-CN" altLang="en-US" dirty="0">
                <a:solidFill>
                  <a:schemeClr val="bg1">
                    <a:lumMod val="50000"/>
                  </a:schemeClr>
                </a:solidFill>
              </a:rPr>
              <a:t>网格形变</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47</a:t>
            </a:fld>
            <a:endParaRPr lang="zh-CN" altLang="en-US"/>
          </a:p>
        </p:txBody>
      </p:sp>
    </p:spTree>
    <p:extLst>
      <p:ext uri="{BB962C8B-B14F-4D97-AF65-F5344CB8AC3E}">
        <p14:creationId xmlns:p14="http://schemas.microsoft.com/office/powerpoint/2010/main" val="3108887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 </a:t>
            </a:r>
            <a:r>
              <a:rPr lang="zh-CN" altLang="en-US" b="1" dirty="0"/>
              <a:t>概念</a:t>
            </a:r>
          </a:p>
        </p:txBody>
      </p:sp>
      <p:sp>
        <p:nvSpPr>
          <p:cNvPr id="3" name="内容占位符 2"/>
          <p:cNvSpPr>
            <a:spLocks noGrp="1"/>
          </p:cNvSpPr>
          <p:nvPr>
            <p:ph idx="1"/>
          </p:nvPr>
        </p:nvSpPr>
        <p:spPr>
          <a:xfrm>
            <a:off x="457200" y="1600200"/>
            <a:ext cx="8507288" cy="4525963"/>
          </a:xfrm>
        </p:spPr>
        <p:txBody>
          <a:bodyPr/>
          <a:lstStyle/>
          <a:p>
            <a:r>
              <a:rPr kumimoji="1" lang="en-US" altLang="zh-CN" b="1" dirty="0"/>
              <a:t>4.1.1 </a:t>
            </a:r>
            <a:r>
              <a:rPr kumimoji="1" lang="zh-CN" altLang="en-US" b="1" dirty="0"/>
              <a:t>定义</a:t>
            </a:r>
            <a:endParaRPr kumimoji="1" lang="en-US" altLang="zh-CN" b="1" dirty="0"/>
          </a:p>
          <a:p>
            <a:pPr lvl="1"/>
            <a:r>
              <a:rPr kumimoji="1" lang="zh-CN" altLang="en-US" dirty="0"/>
              <a:t>网格表面和参数域之间的连续映射</a:t>
            </a:r>
            <a:endParaRPr kumimoji="1" lang="en-US" altLang="zh-CN" dirty="0"/>
          </a:p>
          <a:p>
            <a:pPr lvl="2"/>
            <a:r>
              <a:rPr kumimoji="1" lang="zh-CN" altLang="en-US" dirty="0"/>
              <a:t>输入：三维多边形网格表面</a:t>
            </a:r>
          </a:p>
          <a:p>
            <a:pPr lvl="2"/>
            <a:r>
              <a:rPr kumimoji="1" lang="zh-CN" altLang="en-US" dirty="0"/>
              <a:t>输出：参数域同构多边形</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48</a:t>
            </a:fld>
            <a:endParaRPr lang="zh-CN" altLang="en-US"/>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504"/>
          <a:stretch/>
        </p:blipFill>
        <p:spPr bwMode="auto">
          <a:xfrm>
            <a:off x="1422102" y="3632997"/>
            <a:ext cx="6299795" cy="3225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31859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 </a:t>
            </a:r>
            <a:r>
              <a:rPr lang="zh-CN" altLang="en-US" b="1" dirty="0"/>
              <a:t>概念</a:t>
            </a:r>
          </a:p>
        </p:txBody>
      </p:sp>
      <p:sp>
        <p:nvSpPr>
          <p:cNvPr id="3" name="内容占位符 2"/>
          <p:cNvSpPr>
            <a:spLocks noGrp="1"/>
          </p:cNvSpPr>
          <p:nvPr>
            <p:ph idx="1"/>
          </p:nvPr>
        </p:nvSpPr>
        <p:spPr>
          <a:xfrm>
            <a:off x="457200" y="1600200"/>
            <a:ext cx="8507288" cy="4525963"/>
          </a:xfrm>
        </p:spPr>
        <p:txBody>
          <a:bodyPr/>
          <a:lstStyle/>
          <a:p>
            <a:r>
              <a:rPr kumimoji="1" lang="en-US" altLang="zh-CN" b="1" dirty="0"/>
              <a:t>4.1.1 </a:t>
            </a:r>
            <a:r>
              <a:rPr kumimoji="1" lang="zh-CN" altLang="en-US" b="1" dirty="0"/>
              <a:t>定义</a:t>
            </a:r>
            <a:endParaRPr kumimoji="1" lang="en-US" altLang="zh-CN" b="1" dirty="0"/>
          </a:p>
          <a:p>
            <a:pPr lvl="1"/>
            <a:r>
              <a:rPr kumimoji="1" lang="zh-CN" altLang="en-US" dirty="0"/>
              <a:t>问题起源：</a:t>
            </a:r>
            <a:r>
              <a:rPr kumimoji="1" lang="en-US" altLang="zh-CN" dirty="0"/>
              <a:t>1974</a:t>
            </a:r>
            <a:r>
              <a:rPr kumimoji="1" lang="zh-CN" altLang="en-US" dirty="0"/>
              <a:t>年，</a:t>
            </a:r>
            <a:r>
              <a:rPr kumimoji="1" lang="en-US" altLang="zh-CN" dirty="0" err="1"/>
              <a:t>Catmull</a:t>
            </a:r>
            <a:r>
              <a:rPr kumimoji="1" lang="zh-CN" altLang="en-US" dirty="0"/>
              <a:t>提出纹理映射技术，通过纹理空间</a:t>
            </a:r>
            <a:r>
              <a:rPr kumimoji="1" lang="en-US" altLang="zh-CN" dirty="0"/>
              <a:t>(</a:t>
            </a:r>
            <a:r>
              <a:rPr kumimoji="1" lang="en-US" altLang="zh-CN" dirty="0" err="1"/>
              <a:t>u,v</a:t>
            </a:r>
            <a:r>
              <a:rPr kumimoji="1" lang="en-US" altLang="zh-CN" dirty="0"/>
              <a:t>)</a:t>
            </a:r>
            <a:r>
              <a:rPr kumimoji="1" lang="zh-CN" altLang="en-US" dirty="0"/>
              <a:t>和三维曲面</a:t>
            </a:r>
            <a:r>
              <a:rPr kumimoji="1" lang="en-US" altLang="zh-CN" dirty="0"/>
              <a:t>(</a:t>
            </a:r>
            <a:r>
              <a:rPr kumimoji="1" lang="en-US" altLang="zh-CN" dirty="0" err="1"/>
              <a:t>s,t</a:t>
            </a:r>
            <a:r>
              <a:rPr kumimoji="1" lang="en-US" altLang="zh-CN" dirty="0"/>
              <a:t>)</a:t>
            </a:r>
            <a:r>
              <a:rPr kumimoji="1" lang="zh-CN" altLang="en-US" dirty="0"/>
              <a:t>之间的对应关系，计算三维曲面上每一点颜色值</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49</a:t>
            </a:fld>
            <a:endParaRPr lang="zh-CN" altLang="en-US"/>
          </a:p>
        </p:txBody>
      </p:sp>
      <p:sp>
        <p:nvSpPr>
          <p:cNvPr id="7" name="TextBox 5"/>
          <p:cNvSpPr txBox="1"/>
          <p:nvPr/>
        </p:nvSpPr>
        <p:spPr>
          <a:xfrm>
            <a:off x="3563888" y="6396335"/>
            <a:ext cx="1878370" cy="461665"/>
          </a:xfrm>
          <a:prstGeom prst="rect">
            <a:avLst/>
          </a:prstGeom>
          <a:noFill/>
        </p:spPr>
        <p:txBody>
          <a:bodyPr wrap="square" rtlCol="0">
            <a:spAutoFit/>
          </a:bodyPr>
          <a:lstStyle/>
          <a:p>
            <a:pPr algn="ctr"/>
            <a:r>
              <a:rPr lang="zh-CN" altLang="en-US" sz="2400" dirty="0"/>
              <a:t>纹理映射</a:t>
            </a:r>
            <a:endParaRPr lang="en-US" altLang="zh-CN" sz="2400"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3543374"/>
            <a:ext cx="3496047" cy="2852961"/>
          </a:xfrm>
          <a:prstGeom prst="rect">
            <a:avLst/>
          </a:prstGeom>
        </p:spPr>
      </p:pic>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l="14389" t="15948" r="9180" b="11919"/>
          <a:stretch/>
        </p:blipFill>
        <p:spPr>
          <a:xfrm>
            <a:off x="439323" y="3741023"/>
            <a:ext cx="4072908" cy="2567702"/>
          </a:xfrm>
          <a:prstGeom prst="rect">
            <a:avLst/>
          </a:prstGeom>
        </p:spPr>
      </p:pic>
    </p:spTree>
    <p:extLst>
      <p:ext uri="{BB962C8B-B14F-4D97-AF65-F5344CB8AC3E}">
        <p14:creationId xmlns:p14="http://schemas.microsoft.com/office/powerpoint/2010/main" val="524306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数字几何</a:t>
            </a:r>
          </a:p>
        </p:txBody>
      </p:sp>
      <p:sp>
        <p:nvSpPr>
          <p:cNvPr id="3" name="内容占位符 2"/>
          <p:cNvSpPr>
            <a:spLocks noGrp="1"/>
          </p:cNvSpPr>
          <p:nvPr>
            <p:ph idx="1"/>
          </p:nvPr>
        </p:nvSpPr>
        <p:spPr/>
        <p:txBody>
          <a:bodyPr/>
          <a:lstStyle/>
          <a:p>
            <a:r>
              <a:rPr lang="en-US" altLang="zh-CN" b="1" dirty="0"/>
              <a:t>1.2.1 </a:t>
            </a:r>
            <a:r>
              <a:rPr lang="zh-CN" altLang="en-US" b="1" dirty="0"/>
              <a:t>几何表示</a:t>
            </a:r>
            <a:endParaRPr lang="en-US" altLang="zh-CN" b="1" dirty="0"/>
          </a:p>
          <a:p>
            <a:pPr lvl="1"/>
            <a:r>
              <a:rPr lang="zh-CN" altLang="en-US" b="1" dirty="0"/>
              <a:t>离散元素表示几何形状</a:t>
            </a:r>
            <a:endParaRPr lang="en-US" altLang="zh-CN" b="1" dirty="0"/>
          </a:p>
          <a:p>
            <a:pPr lvl="2"/>
            <a:r>
              <a:rPr lang="zh-CN" altLang="en-US" b="1" dirty="0"/>
              <a:t>点云</a:t>
            </a:r>
            <a:endParaRPr lang="en-US" altLang="zh-CN" b="1" dirty="0"/>
          </a:p>
          <a:p>
            <a:pPr lvl="2"/>
            <a:r>
              <a:rPr lang="zh-CN" altLang="en-US" b="1" dirty="0"/>
              <a:t>多边形网格</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5</a:t>
            </a:fld>
            <a:endParaRPr lang="zh-CN" altLang="en-US"/>
          </a:p>
        </p:txBody>
      </p:sp>
      <p:grpSp>
        <p:nvGrpSpPr>
          <p:cNvPr id="10" name="组合 9"/>
          <p:cNvGrpSpPr/>
          <p:nvPr/>
        </p:nvGrpSpPr>
        <p:grpSpPr>
          <a:xfrm>
            <a:off x="4597348" y="3685647"/>
            <a:ext cx="4007100" cy="3080323"/>
            <a:chOff x="478466" y="3685647"/>
            <a:chExt cx="4007100" cy="3080323"/>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466" y="3885650"/>
              <a:ext cx="3200355"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3186" y="3685647"/>
              <a:ext cx="1412380" cy="1031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组合 8"/>
          <p:cNvGrpSpPr/>
          <p:nvPr/>
        </p:nvGrpSpPr>
        <p:grpSpPr>
          <a:xfrm>
            <a:off x="395536" y="3674870"/>
            <a:ext cx="4024704" cy="3046605"/>
            <a:chOff x="4665106" y="3674870"/>
            <a:chExt cx="4024704" cy="3046605"/>
          </a:xfrm>
        </p:grpSpPr>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5106" y="3674870"/>
              <a:ext cx="3304624" cy="304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83160" y="3685647"/>
              <a:ext cx="1106650" cy="873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883099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 </a:t>
            </a:r>
            <a:r>
              <a:rPr lang="zh-CN" altLang="en-US" b="1" dirty="0"/>
              <a:t>概念</a:t>
            </a:r>
          </a:p>
        </p:txBody>
      </p:sp>
      <p:sp>
        <p:nvSpPr>
          <p:cNvPr id="3" name="内容占位符 2"/>
          <p:cNvSpPr>
            <a:spLocks noGrp="1"/>
          </p:cNvSpPr>
          <p:nvPr>
            <p:ph idx="1"/>
          </p:nvPr>
        </p:nvSpPr>
        <p:spPr>
          <a:xfrm>
            <a:off x="457200" y="1600200"/>
            <a:ext cx="8507288" cy="4525963"/>
          </a:xfrm>
        </p:spPr>
        <p:txBody>
          <a:bodyPr/>
          <a:lstStyle/>
          <a:p>
            <a:r>
              <a:rPr kumimoji="1" lang="en-US" altLang="zh-CN" b="1" dirty="0"/>
              <a:t>4.1.1 </a:t>
            </a:r>
            <a:r>
              <a:rPr kumimoji="1" lang="zh-CN" altLang="en-US" b="1" dirty="0"/>
              <a:t>定义</a:t>
            </a:r>
            <a:endParaRPr kumimoji="1" lang="en-US" altLang="zh-CN" b="1" dirty="0"/>
          </a:p>
          <a:p>
            <a:pPr lvl="1"/>
            <a:r>
              <a:rPr kumimoji="1" lang="zh-CN" altLang="en-US" dirty="0"/>
              <a:t>问题起源</a:t>
            </a:r>
            <a:endParaRPr kumimoji="1" lang="en-US" altLang="zh-CN" dirty="0"/>
          </a:p>
          <a:p>
            <a:pPr lvl="2"/>
            <a:r>
              <a:rPr kumimoji="1" lang="zh-CN" altLang="en-US" dirty="0"/>
              <a:t>世界地图绘制</a:t>
            </a:r>
            <a:endParaRPr kumimoji="1" lang="en-US" altLang="zh-CN" dirty="0"/>
          </a:p>
          <a:p>
            <a:pPr lvl="2"/>
            <a:r>
              <a:rPr kumimoji="1" lang="zh-CN" altLang="en-US" dirty="0"/>
              <a:t>球面坐标系</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50</a:t>
            </a:fld>
            <a:endParaRPr lang="zh-CN" altLang="en-US"/>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63181"/>
            <a:ext cx="4767337" cy="2695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44335" r="34565" b="5292"/>
          <a:stretch/>
        </p:blipFill>
        <p:spPr bwMode="auto">
          <a:xfrm>
            <a:off x="4928682" y="4176405"/>
            <a:ext cx="4035806" cy="1966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对象 11"/>
          <p:cNvGraphicFramePr>
            <a:graphicFrameLocks noChangeAspect="1"/>
          </p:cNvGraphicFramePr>
          <p:nvPr>
            <p:extLst>
              <p:ext uri="{D42A27DB-BD31-4B8C-83A1-F6EECF244321}">
                <p14:modId xmlns:p14="http://schemas.microsoft.com/office/powerpoint/2010/main" val="2889599968"/>
              </p:ext>
            </p:extLst>
          </p:nvPr>
        </p:nvGraphicFramePr>
        <p:xfrm>
          <a:off x="5209356" y="2387293"/>
          <a:ext cx="3313113" cy="1606550"/>
        </p:xfrm>
        <a:graphic>
          <a:graphicData uri="http://schemas.openxmlformats.org/presentationml/2006/ole">
            <mc:AlternateContent xmlns:mc="http://schemas.openxmlformats.org/markup-compatibility/2006">
              <mc:Choice xmlns:v="urn:schemas-microsoft-com:vml" Requires="v">
                <p:oleObj spid="_x0000_s32974" name="Equation" r:id="rId6" imgW="1358640" imgH="660240" progId="Equation.DSMT4">
                  <p:embed/>
                </p:oleObj>
              </mc:Choice>
              <mc:Fallback>
                <p:oleObj name="Equation" r:id="rId6" imgW="1358640" imgH="660240" progId="Equation.DSMT4">
                  <p:embed/>
                  <p:pic>
                    <p:nvPicPr>
                      <p:cNvPr id="0" name=""/>
                      <p:cNvPicPr>
                        <a:picLocks noChangeAspect="1" noChangeArrowheads="1"/>
                      </p:cNvPicPr>
                      <p:nvPr/>
                    </p:nvPicPr>
                    <p:blipFill>
                      <a:blip r:embed="rId7"/>
                      <a:srcRect/>
                      <a:stretch>
                        <a:fillRect/>
                      </a:stretch>
                    </p:blipFill>
                    <p:spPr bwMode="auto">
                      <a:xfrm>
                        <a:off x="5209356" y="2387293"/>
                        <a:ext cx="3313113" cy="1606550"/>
                      </a:xfrm>
                      <a:prstGeom prst="rect">
                        <a:avLst/>
                      </a:prstGeom>
                      <a:solidFill>
                        <a:schemeClr val="bg1"/>
                      </a:solidFill>
                      <a:ln w="9525">
                        <a:solidFill>
                          <a:schemeClr val="bg1"/>
                        </a:solidFill>
                        <a:miter lim="800000"/>
                        <a:headEnd/>
                        <a:tailEnd/>
                      </a:ln>
                    </p:spPr>
                  </p:pic>
                </p:oleObj>
              </mc:Fallback>
            </mc:AlternateContent>
          </a:graphicData>
        </a:graphic>
      </p:graphicFrame>
    </p:spTree>
    <p:extLst>
      <p:ext uri="{BB962C8B-B14F-4D97-AF65-F5344CB8AC3E}">
        <p14:creationId xmlns:p14="http://schemas.microsoft.com/office/powerpoint/2010/main" val="3760813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 </a:t>
            </a:r>
            <a:r>
              <a:rPr lang="zh-CN" altLang="en-US" b="1" dirty="0"/>
              <a:t>概念</a:t>
            </a:r>
          </a:p>
        </p:txBody>
      </p:sp>
      <p:sp>
        <p:nvSpPr>
          <p:cNvPr id="3" name="内容占位符 2"/>
          <p:cNvSpPr>
            <a:spLocks noGrp="1"/>
          </p:cNvSpPr>
          <p:nvPr>
            <p:ph idx="1"/>
          </p:nvPr>
        </p:nvSpPr>
        <p:spPr>
          <a:xfrm>
            <a:off x="457200" y="1600200"/>
            <a:ext cx="8507288" cy="4525963"/>
          </a:xfrm>
        </p:spPr>
        <p:txBody>
          <a:bodyPr/>
          <a:lstStyle/>
          <a:p>
            <a:r>
              <a:rPr kumimoji="1" lang="en-US" altLang="zh-CN" b="1" dirty="0"/>
              <a:t>4.1.1 </a:t>
            </a:r>
            <a:r>
              <a:rPr kumimoji="1" lang="zh-CN" altLang="en-US" b="1" dirty="0"/>
              <a:t>定义</a:t>
            </a:r>
            <a:endParaRPr kumimoji="1" lang="en-US" altLang="zh-CN" b="1" dirty="0"/>
          </a:p>
          <a:p>
            <a:pPr lvl="1"/>
            <a:r>
              <a:rPr kumimoji="1" lang="zh-CN" altLang="en-US" dirty="0"/>
              <a:t>问题起源</a:t>
            </a:r>
            <a:endParaRPr kumimoji="1" lang="en-US" altLang="zh-CN" dirty="0"/>
          </a:p>
          <a:p>
            <a:pPr lvl="2"/>
            <a:r>
              <a:rPr kumimoji="1" lang="zh-CN" altLang="en-US" dirty="0"/>
              <a:t>世界地图绘制</a:t>
            </a:r>
            <a:endParaRPr kumimoji="1"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51</a:t>
            </a:fld>
            <a:endParaRPr lang="zh-CN" altLang="en-US"/>
          </a:p>
        </p:txBody>
      </p:sp>
      <p:grpSp>
        <p:nvGrpSpPr>
          <p:cNvPr id="8" name="组合 7"/>
          <p:cNvGrpSpPr/>
          <p:nvPr/>
        </p:nvGrpSpPr>
        <p:grpSpPr>
          <a:xfrm>
            <a:off x="1133084" y="3205372"/>
            <a:ext cx="6877831" cy="3535996"/>
            <a:chOff x="1043608" y="3356992"/>
            <a:chExt cx="6877831" cy="3535996"/>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356992"/>
              <a:ext cx="6792933" cy="2653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5" descr="File:Stereographic projection in 3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7408" y="5893066"/>
              <a:ext cx="1352960" cy="9999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http://upload.wikimedia.org/wikipedia/commons/thumb/2/24/Lambertprojection.svg/220px-Lambertprojecti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9560" y="5951414"/>
              <a:ext cx="1377766" cy="939386"/>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1259632" y="5013176"/>
              <a:ext cx="1296144" cy="369332"/>
            </a:xfrm>
            <a:prstGeom prst="rect">
              <a:avLst/>
            </a:prstGeom>
            <a:solidFill>
              <a:schemeClr val="bg1"/>
            </a:solidFill>
          </p:spPr>
          <p:txBody>
            <a:bodyPr wrap="square" rtlCol="0">
              <a:spAutoFit/>
            </a:bodyPr>
            <a:lstStyle/>
            <a:p>
              <a:r>
                <a:rPr kumimoji="1" lang="zh-CN" altLang="en-US" dirty="0"/>
                <a:t>      原图</a:t>
              </a:r>
            </a:p>
          </p:txBody>
        </p:sp>
        <p:sp>
          <p:nvSpPr>
            <p:cNvPr id="16" name="文本框 15"/>
            <p:cNvSpPr txBox="1"/>
            <p:nvPr/>
          </p:nvSpPr>
          <p:spPr>
            <a:xfrm>
              <a:off x="2610316" y="5026868"/>
              <a:ext cx="1800200" cy="369332"/>
            </a:xfrm>
            <a:prstGeom prst="rect">
              <a:avLst/>
            </a:prstGeom>
            <a:solidFill>
              <a:schemeClr val="bg1"/>
            </a:solidFill>
          </p:spPr>
          <p:txBody>
            <a:bodyPr wrap="square" rtlCol="0">
              <a:spAutoFit/>
            </a:bodyPr>
            <a:lstStyle/>
            <a:p>
              <a:r>
                <a:rPr kumimoji="1" lang="zh-CN" altLang="en-US" dirty="0"/>
                <a:t>   球极平面投影</a:t>
              </a:r>
            </a:p>
          </p:txBody>
        </p:sp>
        <p:sp>
          <p:nvSpPr>
            <p:cNvPr id="17" name="文本框 16"/>
            <p:cNvSpPr txBox="1"/>
            <p:nvPr/>
          </p:nvSpPr>
          <p:spPr>
            <a:xfrm>
              <a:off x="4427434" y="5033351"/>
              <a:ext cx="1572086" cy="369332"/>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t>墨卡托投影</a:t>
              </a:r>
            </a:p>
          </p:txBody>
        </p:sp>
        <p:sp>
          <p:nvSpPr>
            <p:cNvPr id="18" name="文本框 17"/>
            <p:cNvSpPr txBox="1"/>
            <p:nvPr/>
          </p:nvSpPr>
          <p:spPr>
            <a:xfrm>
              <a:off x="6063736" y="5026868"/>
              <a:ext cx="1572086" cy="369332"/>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t>朗伯投影</a:t>
              </a:r>
            </a:p>
          </p:txBody>
        </p:sp>
        <p:sp>
          <p:nvSpPr>
            <p:cNvPr id="19" name="文本框 18"/>
            <p:cNvSpPr txBox="1"/>
            <p:nvPr/>
          </p:nvSpPr>
          <p:spPr>
            <a:xfrm>
              <a:off x="2123728" y="5567735"/>
              <a:ext cx="3168352" cy="338554"/>
            </a:xfrm>
            <a:prstGeom prst="rect">
              <a:avLst/>
            </a:prstGeom>
            <a:solidFill>
              <a:schemeClr val="bg1"/>
            </a:solidFill>
          </p:spPr>
          <p:txBody>
            <a:bodyPr wrap="square" rtlCol="0">
              <a:spAutoFit/>
            </a:bodyPr>
            <a:lstStyle/>
            <a:p>
              <a:r>
                <a:rPr kumimoji="1" lang="zh-CN" altLang="en-US" sz="1600" dirty="0"/>
                <a:t>                       保角的</a:t>
              </a:r>
            </a:p>
          </p:txBody>
        </p:sp>
        <p:sp>
          <p:nvSpPr>
            <p:cNvPr id="20" name="文本框 19"/>
            <p:cNvSpPr txBox="1"/>
            <p:nvPr/>
          </p:nvSpPr>
          <p:spPr>
            <a:xfrm>
              <a:off x="5329151" y="5612860"/>
              <a:ext cx="2592288" cy="338554"/>
            </a:xfrm>
            <a:prstGeom prst="rect">
              <a:avLst/>
            </a:prstGeom>
            <a:solidFill>
              <a:schemeClr val="bg1"/>
            </a:solidFill>
          </p:spPr>
          <p:txBody>
            <a:bodyPr wrap="square" rtlCol="0">
              <a:spAutoFit/>
            </a:bodyPr>
            <a:lstStyle/>
            <a:p>
              <a:r>
                <a:rPr kumimoji="1" lang="zh-CN" altLang="en-US" sz="1600" dirty="0"/>
                <a:t>                   等积的</a:t>
              </a:r>
            </a:p>
          </p:txBody>
        </p:sp>
        <p:sp>
          <p:nvSpPr>
            <p:cNvPr id="21" name="文本框 20"/>
            <p:cNvSpPr txBox="1"/>
            <p:nvPr/>
          </p:nvSpPr>
          <p:spPr>
            <a:xfrm>
              <a:off x="3681427" y="5596605"/>
              <a:ext cx="3168352" cy="338554"/>
            </a:xfrm>
            <a:prstGeom prst="rect">
              <a:avLst/>
            </a:prstGeom>
            <a:noFill/>
          </p:spPr>
          <p:txBody>
            <a:bodyPr wrap="square" rtlCol="0">
              <a:spAutoFit/>
            </a:bodyPr>
            <a:lstStyle/>
            <a:p>
              <a:r>
                <a:rPr kumimoji="1" lang="zh-CN" altLang="en-US" sz="1600" dirty="0"/>
                <a:t>                       保角的</a:t>
              </a:r>
            </a:p>
          </p:txBody>
        </p:sp>
        <p:pic>
          <p:nvPicPr>
            <p:cNvPr id="22" name="图片 21"/>
            <p:cNvPicPr>
              <a:picLocks noChangeAspect="1"/>
            </p:cNvPicPr>
            <p:nvPr/>
          </p:nvPicPr>
          <p:blipFill>
            <a:blip r:embed="rId6"/>
            <a:stretch>
              <a:fillRect/>
            </a:stretch>
          </p:blipFill>
          <p:spPr>
            <a:xfrm>
              <a:off x="4940614" y="5893066"/>
              <a:ext cx="324049" cy="975066"/>
            </a:xfrm>
            <a:prstGeom prst="rect">
              <a:avLst/>
            </a:prstGeom>
          </p:spPr>
        </p:pic>
        <p:sp>
          <p:nvSpPr>
            <p:cNvPr id="23" name="下箭头 22"/>
            <p:cNvSpPr/>
            <p:nvPr/>
          </p:nvSpPr>
          <p:spPr>
            <a:xfrm rot="10800000">
              <a:off x="3473393" y="5378572"/>
              <a:ext cx="144016" cy="23084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0800000">
              <a:off x="5028763" y="5373216"/>
              <a:ext cx="144016" cy="23084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rot="10800000">
              <a:off x="6540931" y="5385573"/>
              <a:ext cx="144016" cy="23084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68263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 </a:t>
            </a:r>
            <a:r>
              <a:rPr lang="zh-CN" altLang="en-US" b="1" dirty="0"/>
              <a:t>概念</a:t>
            </a:r>
          </a:p>
        </p:txBody>
      </p:sp>
      <p:sp>
        <p:nvSpPr>
          <p:cNvPr id="3" name="内容占位符 2"/>
          <p:cNvSpPr>
            <a:spLocks noGrp="1"/>
          </p:cNvSpPr>
          <p:nvPr>
            <p:ph idx="1"/>
          </p:nvPr>
        </p:nvSpPr>
        <p:spPr>
          <a:xfrm>
            <a:off x="457200" y="1600200"/>
            <a:ext cx="8507288" cy="4525963"/>
          </a:xfrm>
        </p:spPr>
        <p:txBody>
          <a:bodyPr/>
          <a:lstStyle/>
          <a:p>
            <a:r>
              <a:rPr kumimoji="1" lang="en-US" altLang="zh-CN" b="1" dirty="0"/>
              <a:t>4.1.2 </a:t>
            </a:r>
            <a:r>
              <a:rPr kumimoji="1" lang="zh-CN" altLang="en-US" b="1" dirty="0"/>
              <a:t>类型</a:t>
            </a:r>
            <a:endParaRPr kumimoji="1" lang="en-US" altLang="zh-CN" b="1" dirty="0"/>
          </a:p>
          <a:p>
            <a:pPr lvl="1"/>
            <a:r>
              <a:rPr kumimoji="1" lang="zh-CN" altLang="en-US" dirty="0"/>
              <a:t>理想的参数化：保形参数化</a:t>
            </a:r>
            <a:endParaRPr kumimoji="1" lang="en-US" altLang="zh-CN" dirty="0"/>
          </a:p>
          <a:p>
            <a:pPr lvl="2"/>
            <a:r>
              <a:rPr kumimoji="1" lang="zh-CN" altLang="en-US" dirty="0"/>
              <a:t>保持所有的基本几何量不变：长度、角度、面积</a:t>
            </a:r>
          </a:p>
          <a:p>
            <a:pPr lvl="2"/>
            <a:r>
              <a:rPr kumimoji="1" lang="zh-CN" altLang="en-US" dirty="0"/>
              <a:t>仅适用于可展曲面 </a:t>
            </a:r>
          </a:p>
          <a:p>
            <a:pPr lvl="2"/>
            <a:r>
              <a:rPr kumimoji="1" lang="zh-CN" altLang="en-US" b="1" dirty="0">
                <a:solidFill>
                  <a:srgbClr val="FF0000"/>
                </a:solidFill>
              </a:rPr>
              <a:t>对于一般曲面总会有扭曲！</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52</a:t>
            </a:fld>
            <a:endParaRPr lang="zh-CN" altLang="en-US"/>
          </a:p>
        </p:txBody>
      </p:sp>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4183027"/>
            <a:ext cx="3528392" cy="2058229"/>
          </a:xfrm>
          <a:prstGeom prst="rect">
            <a:avLst/>
          </a:prstGeom>
        </p:spPr>
      </p:pic>
      <p:sp>
        <p:nvSpPr>
          <p:cNvPr id="27" name="文本框 26"/>
          <p:cNvSpPr txBox="1"/>
          <p:nvPr/>
        </p:nvSpPr>
        <p:spPr>
          <a:xfrm>
            <a:off x="2123728" y="6227365"/>
            <a:ext cx="1776536" cy="461665"/>
          </a:xfrm>
          <a:prstGeom prst="rect">
            <a:avLst/>
          </a:prstGeom>
          <a:noFill/>
        </p:spPr>
        <p:txBody>
          <a:bodyPr wrap="square" rtlCol="0">
            <a:spAutoFit/>
          </a:bodyPr>
          <a:lstStyle/>
          <a:p>
            <a:r>
              <a:rPr lang="zh-CN" altLang="en-US" sz="2400" dirty="0"/>
              <a:t>可展曲面</a:t>
            </a:r>
          </a:p>
        </p:txBody>
      </p:sp>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t="16401" b="15351"/>
          <a:stretch/>
        </p:blipFill>
        <p:spPr>
          <a:xfrm>
            <a:off x="4686888" y="4276006"/>
            <a:ext cx="3726944" cy="1907703"/>
          </a:xfrm>
          <a:prstGeom prst="rect">
            <a:avLst/>
          </a:prstGeom>
        </p:spPr>
      </p:pic>
      <p:sp>
        <p:nvSpPr>
          <p:cNvPr id="28" name="文本框 27"/>
          <p:cNvSpPr txBox="1"/>
          <p:nvPr/>
        </p:nvSpPr>
        <p:spPr>
          <a:xfrm>
            <a:off x="5838993" y="6176329"/>
            <a:ext cx="1776536" cy="461665"/>
          </a:xfrm>
          <a:prstGeom prst="rect">
            <a:avLst/>
          </a:prstGeom>
          <a:noFill/>
        </p:spPr>
        <p:txBody>
          <a:bodyPr wrap="square" rtlCol="0">
            <a:spAutoFit/>
          </a:bodyPr>
          <a:lstStyle/>
          <a:p>
            <a:r>
              <a:rPr lang="zh-CN" altLang="en-US" sz="2400" dirty="0"/>
              <a:t>一般曲面</a:t>
            </a:r>
          </a:p>
        </p:txBody>
      </p:sp>
    </p:spTree>
    <p:extLst>
      <p:ext uri="{BB962C8B-B14F-4D97-AF65-F5344CB8AC3E}">
        <p14:creationId xmlns:p14="http://schemas.microsoft.com/office/powerpoint/2010/main" val="4115938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 </a:t>
            </a:r>
            <a:r>
              <a:rPr lang="zh-CN" altLang="en-US" b="1" dirty="0"/>
              <a:t>概念</a:t>
            </a:r>
          </a:p>
        </p:txBody>
      </p:sp>
      <p:sp>
        <p:nvSpPr>
          <p:cNvPr id="3" name="内容占位符 2"/>
          <p:cNvSpPr>
            <a:spLocks noGrp="1"/>
          </p:cNvSpPr>
          <p:nvPr>
            <p:ph idx="1"/>
          </p:nvPr>
        </p:nvSpPr>
        <p:spPr>
          <a:xfrm>
            <a:off x="457200" y="1600200"/>
            <a:ext cx="8507288" cy="4525963"/>
          </a:xfrm>
        </p:spPr>
        <p:txBody>
          <a:bodyPr/>
          <a:lstStyle/>
          <a:p>
            <a:r>
              <a:rPr kumimoji="1" lang="en-US" altLang="zh-CN" b="1" dirty="0"/>
              <a:t>4.1.2 </a:t>
            </a:r>
            <a:r>
              <a:rPr kumimoji="1" lang="zh-CN" altLang="en-US" b="1" dirty="0"/>
              <a:t>类型</a:t>
            </a:r>
            <a:endParaRPr kumimoji="1" lang="en-US" altLang="zh-CN" b="1" dirty="0"/>
          </a:p>
          <a:p>
            <a:pPr lvl="1"/>
            <a:r>
              <a:rPr kumimoji="1" lang="zh-CN" altLang="en-US" dirty="0"/>
              <a:t>按照几何量扭曲分类</a:t>
            </a:r>
            <a:endParaRPr kumimoji="1" lang="en-US" altLang="zh-CN" dirty="0"/>
          </a:p>
          <a:p>
            <a:pPr lvl="2"/>
            <a:r>
              <a:rPr kumimoji="1" lang="zh-CN" altLang="en-US" dirty="0"/>
              <a:t>保长度参数化（等距）</a:t>
            </a:r>
            <a:endParaRPr kumimoji="1" lang="en-US" altLang="zh-CN" dirty="0"/>
          </a:p>
          <a:p>
            <a:pPr lvl="2"/>
            <a:r>
              <a:rPr kumimoji="1" lang="zh-CN" altLang="en-US" dirty="0"/>
              <a:t>保角度参数化（等角）</a:t>
            </a:r>
            <a:endParaRPr kumimoji="1" lang="en-US" altLang="zh-CN" dirty="0"/>
          </a:p>
          <a:p>
            <a:pPr lvl="2"/>
            <a:r>
              <a:rPr kumimoji="1" lang="zh-CN" altLang="en-US" dirty="0"/>
              <a:t>保面积参数化（等积）</a:t>
            </a:r>
            <a:endParaRPr kumimoji="1" lang="en-US" altLang="zh-CN" dirty="0"/>
          </a:p>
          <a:p>
            <a:pPr lvl="3"/>
            <a:endParaRPr kumimoji="1"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53</a:t>
            </a:fld>
            <a:endParaRPr lang="zh-CN" altLang="en-US"/>
          </a:p>
        </p:txBody>
      </p:sp>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0297" y="1633769"/>
            <a:ext cx="2785434" cy="1435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5"/>
          <p:cNvSpPr txBox="1"/>
          <p:nvPr/>
        </p:nvSpPr>
        <p:spPr>
          <a:xfrm>
            <a:off x="7966373" y="1942177"/>
            <a:ext cx="1177627" cy="830997"/>
          </a:xfrm>
          <a:prstGeom prst="rect">
            <a:avLst/>
          </a:prstGeom>
          <a:noFill/>
        </p:spPr>
        <p:txBody>
          <a:bodyPr wrap="square" rtlCol="0">
            <a:spAutoFit/>
          </a:bodyPr>
          <a:lstStyle/>
          <a:p>
            <a:pPr algn="ctr"/>
            <a:r>
              <a:rPr kumimoji="1" lang="zh-CN" altLang="en-US" sz="2400" dirty="0"/>
              <a:t>保长度参数化</a:t>
            </a:r>
          </a:p>
        </p:txBody>
      </p:sp>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955"/>
          <a:stretch/>
        </p:blipFill>
        <p:spPr bwMode="auto">
          <a:xfrm>
            <a:off x="4899519" y="3286769"/>
            <a:ext cx="3406990" cy="199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5"/>
          <p:cNvSpPr txBox="1"/>
          <p:nvPr/>
        </p:nvSpPr>
        <p:spPr>
          <a:xfrm>
            <a:off x="7888879" y="3551817"/>
            <a:ext cx="1332614" cy="830997"/>
          </a:xfrm>
          <a:prstGeom prst="rect">
            <a:avLst/>
          </a:prstGeom>
          <a:noFill/>
        </p:spPr>
        <p:txBody>
          <a:bodyPr wrap="square" rtlCol="0">
            <a:spAutoFit/>
          </a:bodyPr>
          <a:lstStyle/>
          <a:p>
            <a:pPr algn="ctr"/>
            <a:r>
              <a:rPr kumimoji="1" lang="zh-CN" altLang="en-US" sz="2400" dirty="0"/>
              <a:t>保角度参数化</a:t>
            </a:r>
          </a:p>
        </p:txBody>
      </p:sp>
      <p:pic>
        <p:nvPicPr>
          <p:cNvPr id="13" name="Picture 4" descr="http://upload.wikimedia.org/wikipedia/commons/thumb/f/f2/Goode_homolosine_projection_SW.jpg/450px-Goode_homolosine_projection_SW.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937" y="5422563"/>
            <a:ext cx="2898153" cy="126874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5"/>
          <p:cNvSpPr txBox="1"/>
          <p:nvPr/>
        </p:nvSpPr>
        <p:spPr>
          <a:xfrm>
            <a:off x="7910554" y="5323234"/>
            <a:ext cx="1289264" cy="830997"/>
          </a:xfrm>
          <a:prstGeom prst="rect">
            <a:avLst/>
          </a:prstGeom>
          <a:noFill/>
        </p:spPr>
        <p:txBody>
          <a:bodyPr wrap="square" rtlCol="0">
            <a:spAutoFit/>
          </a:bodyPr>
          <a:lstStyle/>
          <a:p>
            <a:pPr algn="ctr"/>
            <a:r>
              <a:rPr kumimoji="1" lang="zh-CN" altLang="en-US" sz="2400" dirty="0"/>
              <a:t>保面积参数化</a:t>
            </a:r>
            <a:endParaRPr lang="zh-CN" altLang="en-US" sz="2400" dirty="0"/>
          </a:p>
        </p:txBody>
      </p:sp>
      <p:pic>
        <p:nvPicPr>
          <p:cNvPr id="15"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2319"/>
          <a:stretch/>
        </p:blipFill>
        <p:spPr bwMode="auto">
          <a:xfrm>
            <a:off x="1403648" y="3958769"/>
            <a:ext cx="1967017" cy="2895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文本框 15"/>
          <p:cNvSpPr txBox="1"/>
          <p:nvPr/>
        </p:nvSpPr>
        <p:spPr>
          <a:xfrm>
            <a:off x="388807" y="4980347"/>
            <a:ext cx="1008112" cy="461665"/>
          </a:xfrm>
          <a:prstGeom prst="rect">
            <a:avLst/>
          </a:prstGeom>
          <a:solidFill>
            <a:schemeClr val="bg1"/>
          </a:solidFill>
        </p:spPr>
        <p:txBody>
          <a:bodyPr wrap="square" rtlCol="0">
            <a:spAutoFit/>
          </a:bodyPr>
          <a:lstStyle/>
          <a:p>
            <a:r>
              <a:rPr kumimoji="1" lang="zh-CN" altLang="en-US" sz="2400" dirty="0">
                <a:latin typeface="Helvetica" pitchFamily="34" charset="0"/>
                <a:cs typeface="Helvetica" pitchFamily="34" charset="0"/>
              </a:rPr>
              <a:t>长度</a:t>
            </a:r>
          </a:p>
        </p:txBody>
      </p:sp>
      <p:sp>
        <p:nvSpPr>
          <p:cNvPr id="17" name="文本框 16"/>
          <p:cNvSpPr txBox="1"/>
          <p:nvPr/>
        </p:nvSpPr>
        <p:spPr>
          <a:xfrm>
            <a:off x="899592" y="6308079"/>
            <a:ext cx="1008112" cy="461665"/>
          </a:xfrm>
          <a:prstGeom prst="rect">
            <a:avLst/>
          </a:prstGeom>
          <a:solidFill>
            <a:schemeClr val="bg1"/>
          </a:solidFill>
        </p:spPr>
        <p:txBody>
          <a:bodyPr wrap="square" rtlCol="0">
            <a:spAutoFit/>
          </a:bodyPr>
          <a:lstStyle/>
          <a:p>
            <a:r>
              <a:rPr kumimoji="1" lang="zh-CN" altLang="en-US" sz="2400" dirty="0">
                <a:latin typeface="Helvetica" pitchFamily="34" charset="0"/>
                <a:cs typeface="Helvetica" pitchFamily="34" charset="0"/>
              </a:rPr>
              <a:t>角度</a:t>
            </a:r>
          </a:p>
        </p:txBody>
      </p:sp>
      <p:sp>
        <p:nvSpPr>
          <p:cNvPr id="18" name="文本框 17"/>
          <p:cNvSpPr txBox="1"/>
          <p:nvPr/>
        </p:nvSpPr>
        <p:spPr>
          <a:xfrm>
            <a:off x="3656077" y="5191730"/>
            <a:ext cx="1008112" cy="461665"/>
          </a:xfrm>
          <a:prstGeom prst="rect">
            <a:avLst/>
          </a:prstGeom>
          <a:solidFill>
            <a:schemeClr val="bg1"/>
          </a:solidFill>
        </p:spPr>
        <p:txBody>
          <a:bodyPr wrap="square" rtlCol="0">
            <a:spAutoFit/>
          </a:bodyPr>
          <a:lstStyle/>
          <a:p>
            <a:r>
              <a:rPr kumimoji="1" lang="zh-CN" altLang="en-US" sz="2400" dirty="0">
                <a:latin typeface="Helvetica" pitchFamily="34" charset="0"/>
                <a:cs typeface="Helvetica" pitchFamily="34" charset="0"/>
              </a:rPr>
              <a:t>面积</a:t>
            </a:r>
          </a:p>
        </p:txBody>
      </p:sp>
      <p:sp>
        <p:nvSpPr>
          <p:cNvPr id="5" name="任意多边形 4"/>
          <p:cNvSpPr/>
          <p:nvPr/>
        </p:nvSpPr>
        <p:spPr>
          <a:xfrm>
            <a:off x="1235676" y="5399903"/>
            <a:ext cx="939113" cy="667265"/>
          </a:xfrm>
          <a:custGeom>
            <a:avLst/>
            <a:gdLst>
              <a:gd name="connsiteX0" fmla="*/ 939113 w 939113"/>
              <a:gd name="connsiteY0" fmla="*/ 667265 h 667265"/>
              <a:gd name="connsiteX1" fmla="*/ 0 w 939113"/>
              <a:gd name="connsiteY1" fmla="*/ 0 h 667265"/>
            </a:gdLst>
            <a:ahLst/>
            <a:cxnLst>
              <a:cxn ang="0">
                <a:pos x="connsiteX0" y="connsiteY0"/>
              </a:cxn>
              <a:cxn ang="0">
                <a:pos x="connsiteX1" y="connsiteY1"/>
              </a:cxn>
            </a:cxnLst>
            <a:rect l="l" t="t" r="r" b="b"/>
            <a:pathLst>
              <a:path w="939113" h="667265">
                <a:moveTo>
                  <a:pt x="939113" y="667265"/>
                </a:moveTo>
                <a:lnTo>
                  <a:pt x="0" y="0"/>
                </a:ln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任意多边形 6"/>
          <p:cNvSpPr/>
          <p:nvPr/>
        </p:nvSpPr>
        <p:spPr>
          <a:xfrm>
            <a:off x="1668162" y="6166022"/>
            <a:ext cx="840260" cy="345989"/>
          </a:xfrm>
          <a:custGeom>
            <a:avLst/>
            <a:gdLst>
              <a:gd name="connsiteX0" fmla="*/ 840260 w 840260"/>
              <a:gd name="connsiteY0" fmla="*/ 0 h 345989"/>
              <a:gd name="connsiteX1" fmla="*/ 432487 w 840260"/>
              <a:gd name="connsiteY1" fmla="*/ 259492 h 345989"/>
              <a:gd name="connsiteX2" fmla="*/ 0 w 840260"/>
              <a:gd name="connsiteY2" fmla="*/ 345989 h 345989"/>
            </a:gdLst>
            <a:ahLst/>
            <a:cxnLst>
              <a:cxn ang="0">
                <a:pos x="connsiteX0" y="connsiteY0"/>
              </a:cxn>
              <a:cxn ang="0">
                <a:pos x="connsiteX1" y="connsiteY1"/>
              </a:cxn>
              <a:cxn ang="0">
                <a:pos x="connsiteX2" y="connsiteY2"/>
              </a:cxn>
            </a:cxnLst>
            <a:rect l="l" t="t" r="r" b="b"/>
            <a:pathLst>
              <a:path w="840260" h="345989">
                <a:moveTo>
                  <a:pt x="840260" y="0"/>
                </a:moveTo>
                <a:cubicBezTo>
                  <a:pt x="706395" y="100913"/>
                  <a:pt x="572530" y="201827"/>
                  <a:pt x="432487" y="259492"/>
                </a:cubicBezTo>
                <a:cubicBezTo>
                  <a:pt x="292444" y="317157"/>
                  <a:pt x="146222" y="331573"/>
                  <a:pt x="0" y="345989"/>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任意多边形 7"/>
          <p:cNvSpPr/>
          <p:nvPr/>
        </p:nvSpPr>
        <p:spPr>
          <a:xfrm>
            <a:off x="3002692" y="5634681"/>
            <a:ext cx="1000897" cy="665719"/>
          </a:xfrm>
          <a:custGeom>
            <a:avLst/>
            <a:gdLst>
              <a:gd name="connsiteX0" fmla="*/ 0 w 1000897"/>
              <a:gd name="connsiteY0" fmla="*/ 531341 h 665719"/>
              <a:gd name="connsiteX1" fmla="*/ 729049 w 1000897"/>
              <a:gd name="connsiteY1" fmla="*/ 630195 h 665719"/>
              <a:gd name="connsiteX2" fmla="*/ 1000897 w 1000897"/>
              <a:gd name="connsiteY2" fmla="*/ 0 h 665719"/>
            </a:gdLst>
            <a:ahLst/>
            <a:cxnLst>
              <a:cxn ang="0">
                <a:pos x="connsiteX0" y="connsiteY0"/>
              </a:cxn>
              <a:cxn ang="0">
                <a:pos x="connsiteX1" y="connsiteY1"/>
              </a:cxn>
              <a:cxn ang="0">
                <a:pos x="connsiteX2" y="connsiteY2"/>
              </a:cxn>
            </a:cxnLst>
            <a:rect l="l" t="t" r="r" b="b"/>
            <a:pathLst>
              <a:path w="1000897" h="665719">
                <a:moveTo>
                  <a:pt x="0" y="531341"/>
                </a:moveTo>
                <a:cubicBezTo>
                  <a:pt x="281116" y="625046"/>
                  <a:pt x="562233" y="718752"/>
                  <a:pt x="729049" y="630195"/>
                </a:cubicBezTo>
                <a:cubicBezTo>
                  <a:pt x="895865" y="541638"/>
                  <a:pt x="948381" y="270819"/>
                  <a:pt x="1000897" y="0"/>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463195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4.1 </a:t>
            </a:r>
            <a:r>
              <a:rPr lang="zh-CN" altLang="en-US" b="1" dirty="0"/>
              <a:t>概念</a:t>
            </a:r>
          </a:p>
        </p:txBody>
      </p:sp>
      <p:sp>
        <p:nvSpPr>
          <p:cNvPr id="3" name="内容占位符 2"/>
          <p:cNvSpPr>
            <a:spLocks noGrp="1"/>
          </p:cNvSpPr>
          <p:nvPr>
            <p:ph idx="1"/>
          </p:nvPr>
        </p:nvSpPr>
        <p:spPr>
          <a:xfrm>
            <a:off x="457200" y="1600200"/>
            <a:ext cx="8507288" cy="4525963"/>
          </a:xfrm>
        </p:spPr>
        <p:txBody>
          <a:bodyPr/>
          <a:lstStyle/>
          <a:p>
            <a:r>
              <a:rPr kumimoji="1" lang="en-US" altLang="zh-CN" b="1" dirty="0"/>
              <a:t>4.1.2 </a:t>
            </a:r>
            <a:r>
              <a:rPr kumimoji="1" lang="zh-CN" altLang="en-US" b="1" dirty="0"/>
              <a:t>类型</a:t>
            </a:r>
            <a:endParaRPr kumimoji="1" lang="en-US" altLang="zh-CN" b="1" dirty="0"/>
          </a:p>
          <a:p>
            <a:pPr lvl="1"/>
            <a:r>
              <a:rPr kumimoji="1" lang="zh-CN" altLang="en-US" dirty="0"/>
              <a:t>按照参数域分类</a:t>
            </a:r>
            <a:endParaRPr kumimoji="1" lang="en-US" altLang="zh-CN" dirty="0"/>
          </a:p>
          <a:p>
            <a:pPr lvl="2"/>
            <a:r>
              <a:rPr kumimoji="1" lang="zh-CN" altLang="en-US" dirty="0"/>
              <a:t>平面参数化</a:t>
            </a:r>
            <a:endParaRPr kumimoji="1" lang="en-US" altLang="zh-CN" dirty="0"/>
          </a:p>
          <a:p>
            <a:pPr lvl="3"/>
            <a:r>
              <a:rPr kumimoji="1" lang="zh-CN" altLang="en-US" dirty="0"/>
              <a:t>参数域是平面</a:t>
            </a:r>
            <a:endParaRPr kumimoji="1" lang="en-US" altLang="zh-CN" dirty="0"/>
          </a:p>
          <a:p>
            <a:pPr lvl="2"/>
            <a:r>
              <a:rPr kumimoji="1" lang="zh-CN" altLang="en-US" dirty="0"/>
              <a:t>非平面参数化</a:t>
            </a:r>
            <a:endParaRPr kumimoji="1" lang="en-US" altLang="zh-CN" dirty="0"/>
          </a:p>
          <a:p>
            <a:pPr lvl="3"/>
            <a:r>
              <a:rPr kumimoji="1" lang="zh-CN" altLang="en-US" dirty="0"/>
              <a:t>球面参数化</a:t>
            </a:r>
            <a:endParaRPr kumimoji="1" lang="en-US" altLang="zh-CN" dirty="0"/>
          </a:p>
          <a:p>
            <a:pPr lvl="3"/>
            <a:r>
              <a:rPr kumimoji="1" lang="zh-CN" altLang="en-US" dirty="0"/>
              <a:t>基域参数化</a:t>
            </a:r>
            <a:endParaRPr kumimoji="1" lang="en-US" altLang="zh-CN" dirty="0"/>
          </a:p>
          <a:p>
            <a:pPr lvl="3"/>
            <a:r>
              <a:rPr kumimoji="1" lang="en-US" altLang="zh-CN" dirty="0"/>
              <a:t>……</a:t>
            </a:r>
          </a:p>
          <a:p>
            <a:pPr lvl="3"/>
            <a:endParaRPr kumimoji="1" lang="en-US" altLang="zh-CN" dirty="0"/>
          </a:p>
          <a:p>
            <a:pPr lvl="4"/>
            <a:endParaRPr kumimoji="1" lang="en-US" altLang="zh-CN" dirty="0"/>
          </a:p>
          <a:p>
            <a:pPr lvl="6"/>
            <a:endParaRPr kumimoji="1"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54</a:t>
            </a:fld>
            <a:endParaRPr lang="zh-CN" altLang="en-US"/>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2878" y="3441650"/>
            <a:ext cx="4279920" cy="1462757"/>
          </a:xfrm>
          <a:prstGeom prst="rect">
            <a:avLst/>
          </a:prstGeom>
        </p:spPr>
      </p:pic>
      <p:pic>
        <p:nvPicPr>
          <p:cNvPr id="20" name="图片 19"/>
          <p:cNvPicPr>
            <a:picLocks noChangeAspect="1"/>
          </p:cNvPicPr>
          <p:nvPr/>
        </p:nvPicPr>
        <p:blipFill>
          <a:blip r:embed="rId4"/>
          <a:stretch>
            <a:fillRect/>
          </a:stretch>
        </p:blipFill>
        <p:spPr>
          <a:xfrm>
            <a:off x="3964488" y="1662096"/>
            <a:ext cx="4155624" cy="1717658"/>
          </a:xfrm>
          <a:prstGeom prst="rect">
            <a:avLst/>
          </a:prstGeom>
        </p:spPr>
      </p:pic>
      <p:sp>
        <p:nvSpPr>
          <p:cNvPr id="21" name="TextBox 5"/>
          <p:cNvSpPr txBox="1"/>
          <p:nvPr/>
        </p:nvSpPr>
        <p:spPr>
          <a:xfrm>
            <a:off x="7988743" y="2219894"/>
            <a:ext cx="1177627" cy="830997"/>
          </a:xfrm>
          <a:prstGeom prst="rect">
            <a:avLst/>
          </a:prstGeom>
          <a:noFill/>
        </p:spPr>
        <p:txBody>
          <a:bodyPr wrap="square" rtlCol="0">
            <a:spAutoFit/>
          </a:bodyPr>
          <a:lstStyle/>
          <a:p>
            <a:pPr algn="ctr"/>
            <a:r>
              <a:rPr kumimoji="1" lang="zh-CN" altLang="en-US" sz="2400" dirty="0"/>
              <a:t>平面参数化</a:t>
            </a:r>
          </a:p>
        </p:txBody>
      </p:sp>
      <p:sp>
        <p:nvSpPr>
          <p:cNvPr id="22" name="TextBox 5"/>
          <p:cNvSpPr txBox="1"/>
          <p:nvPr/>
        </p:nvSpPr>
        <p:spPr>
          <a:xfrm>
            <a:off x="8049357" y="3757529"/>
            <a:ext cx="1177627" cy="830997"/>
          </a:xfrm>
          <a:prstGeom prst="rect">
            <a:avLst/>
          </a:prstGeom>
          <a:noFill/>
        </p:spPr>
        <p:txBody>
          <a:bodyPr wrap="square" rtlCol="0">
            <a:spAutoFit/>
          </a:bodyPr>
          <a:lstStyle/>
          <a:p>
            <a:pPr algn="ctr"/>
            <a:r>
              <a:rPr kumimoji="1" lang="zh-CN" altLang="en-US" sz="2400" dirty="0"/>
              <a:t>球面参数化</a:t>
            </a: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4949491"/>
            <a:ext cx="2948104" cy="1796366"/>
          </a:xfrm>
          <a:prstGeom prst="rect">
            <a:avLst/>
          </a:prstGeom>
        </p:spPr>
      </p:pic>
      <p:sp>
        <p:nvSpPr>
          <p:cNvPr id="23" name="TextBox 5"/>
          <p:cNvSpPr txBox="1"/>
          <p:nvPr/>
        </p:nvSpPr>
        <p:spPr>
          <a:xfrm>
            <a:off x="8049238" y="5295164"/>
            <a:ext cx="1177627" cy="830997"/>
          </a:xfrm>
          <a:prstGeom prst="rect">
            <a:avLst/>
          </a:prstGeom>
          <a:noFill/>
        </p:spPr>
        <p:txBody>
          <a:bodyPr wrap="square" rtlCol="0">
            <a:spAutoFit/>
          </a:bodyPr>
          <a:lstStyle/>
          <a:p>
            <a:pPr algn="ctr"/>
            <a:r>
              <a:rPr kumimoji="1" lang="zh-CN" altLang="en-US" sz="2400" dirty="0"/>
              <a:t>基域参数化</a:t>
            </a:r>
          </a:p>
        </p:txBody>
      </p:sp>
    </p:spTree>
    <p:extLst>
      <p:ext uri="{BB962C8B-B14F-4D97-AF65-F5344CB8AC3E}">
        <p14:creationId xmlns:p14="http://schemas.microsoft.com/office/powerpoint/2010/main" val="2775581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方法</a:t>
            </a:r>
          </a:p>
        </p:txBody>
      </p:sp>
      <p:sp>
        <p:nvSpPr>
          <p:cNvPr id="3" name="内容占位符 2"/>
          <p:cNvSpPr>
            <a:spLocks noGrp="1"/>
          </p:cNvSpPr>
          <p:nvPr>
            <p:ph idx="1"/>
          </p:nvPr>
        </p:nvSpPr>
        <p:spPr/>
        <p:txBody>
          <a:bodyPr/>
          <a:lstStyle/>
          <a:p>
            <a:r>
              <a:rPr lang="en-US" altLang="zh-CN" b="1" dirty="0"/>
              <a:t>4.2.1 </a:t>
            </a:r>
            <a:r>
              <a:rPr lang="zh-CN" altLang="en-US" b="1" dirty="0"/>
              <a:t>数学模型</a:t>
            </a:r>
            <a:endParaRPr lang="en-US" altLang="zh-CN" b="1" dirty="0"/>
          </a:p>
          <a:p>
            <a:pPr lvl="1"/>
            <a:r>
              <a:rPr lang="zh-CN" altLang="en-US" dirty="0"/>
              <a:t>参数域</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u</a:t>
            </a:r>
            <a:r>
              <a:rPr lang="en-US" altLang="zh-CN" dirty="0" err="1">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p>
          <a:p>
            <a:pPr lvl="1"/>
            <a:r>
              <a:rPr lang="zh-CN" altLang="en-US" dirty="0">
                <a:latin typeface="Times New Roman" panose="02020603050405020304" pitchFamily="18" charset="0"/>
                <a:cs typeface="Times New Roman" panose="02020603050405020304" pitchFamily="18" charset="0"/>
              </a:rPr>
              <a:t>参数化映射</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u</a:t>
            </a:r>
            <a:r>
              <a:rPr lang="en-US" altLang="zh-CN" dirty="0" err="1">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p>
          <a:p>
            <a:pPr lvl="1"/>
            <a:r>
              <a:rPr lang="en-US" altLang="zh-CN" dirty="0">
                <a:latin typeface="Times New Roman" panose="02020603050405020304" pitchFamily="18" charset="0"/>
                <a:cs typeface="Times New Roman" panose="02020603050405020304" pitchFamily="18" charset="0"/>
              </a:rPr>
              <a:t>Jacobi</a:t>
            </a:r>
            <a:r>
              <a:rPr lang="zh-CN" altLang="en-US" dirty="0">
                <a:latin typeface="Times New Roman" panose="02020603050405020304" pitchFamily="18" charset="0"/>
                <a:cs typeface="Times New Roman" panose="02020603050405020304" pitchFamily="18" charset="0"/>
              </a:rPr>
              <a:t>矩阵反映</a:t>
            </a:r>
            <a:endParaRPr lang="en-US" altLang="zh-CN" dirty="0">
              <a:latin typeface="Times New Roman" panose="02020603050405020304" pitchFamily="18" charset="0"/>
              <a:cs typeface="Times New Roman" panose="02020603050405020304" pitchFamily="18" charset="0"/>
            </a:endParaRPr>
          </a:p>
          <a:p>
            <a:pPr marL="457200" lvl="1" indent="0">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几何扭曲</a:t>
            </a:r>
            <a:endParaRPr lang="en-US" altLang="zh-CN" dirty="0">
              <a:latin typeface="Times New Roman" panose="02020603050405020304" pitchFamily="18" charset="0"/>
              <a:cs typeface="Times New Roman" panose="02020603050405020304" pitchFamily="18" charset="0"/>
            </a:endParaRPr>
          </a:p>
          <a:p>
            <a:pPr lvl="2"/>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55</a:t>
            </a:fld>
            <a:endParaRPr lang="zh-CN" altLang="en-US"/>
          </a:p>
        </p:txBody>
      </p:sp>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9340"/>
          <a:stretch/>
        </p:blipFill>
        <p:spPr bwMode="auto">
          <a:xfrm>
            <a:off x="4793453" y="1515813"/>
            <a:ext cx="4362405" cy="2012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1934" r="6447" b="43655"/>
          <a:stretch/>
        </p:blipFill>
        <p:spPr bwMode="auto">
          <a:xfrm>
            <a:off x="4793453" y="3710887"/>
            <a:ext cx="3989484" cy="1424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对象 6"/>
          <p:cNvGraphicFramePr>
            <a:graphicFrameLocks noChangeAspect="1"/>
          </p:cNvGraphicFramePr>
          <p:nvPr>
            <p:extLst>
              <p:ext uri="{D42A27DB-BD31-4B8C-83A1-F6EECF244321}">
                <p14:modId xmlns:p14="http://schemas.microsoft.com/office/powerpoint/2010/main" val="3654858181"/>
              </p:ext>
            </p:extLst>
          </p:nvPr>
        </p:nvGraphicFramePr>
        <p:xfrm>
          <a:off x="5148064" y="5629558"/>
          <a:ext cx="692200" cy="395543"/>
        </p:xfrm>
        <a:graphic>
          <a:graphicData uri="http://schemas.openxmlformats.org/presentationml/2006/ole">
            <mc:AlternateContent xmlns:mc="http://schemas.openxmlformats.org/markup-compatibility/2006">
              <mc:Choice xmlns:v="urn:schemas-microsoft-com:vml" Requires="v">
                <p:oleObj spid="_x0000_s34400" name="Equation" r:id="rId6" imgW="355320" imgH="203040" progId="Equation.DSMT4">
                  <p:embed/>
                </p:oleObj>
              </mc:Choice>
              <mc:Fallback>
                <p:oleObj name="Equation" r:id="rId6" imgW="355320" imgH="203040" progId="Equation.DSMT4">
                  <p:embed/>
                  <p:pic>
                    <p:nvPicPr>
                      <p:cNvPr id="0" name=""/>
                      <p:cNvPicPr>
                        <a:picLocks noChangeAspect="1" noChangeArrowheads="1"/>
                      </p:cNvPicPr>
                      <p:nvPr/>
                    </p:nvPicPr>
                    <p:blipFill>
                      <a:blip r:embed="rId7"/>
                      <a:srcRect/>
                      <a:stretch>
                        <a:fillRect/>
                      </a:stretch>
                    </p:blipFill>
                    <p:spPr bwMode="auto">
                      <a:xfrm>
                        <a:off x="5148064" y="5629558"/>
                        <a:ext cx="692200" cy="395543"/>
                      </a:xfrm>
                      <a:prstGeom prst="rect">
                        <a:avLst/>
                      </a:prstGeom>
                      <a:solidFill>
                        <a:schemeClr val="bg1"/>
                      </a:solidFill>
                      <a:ln w="9525">
                        <a:solidFill>
                          <a:schemeClr val="bg1"/>
                        </a:solidFill>
                        <a:miter lim="800000"/>
                        <a:headEnd/>
                        <a:tailEnd/>
                      </a:ln>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060235935"/>
              </p:ext>
            </p:extLst>
          </p:nvPr>
        </p:nvGraphicFramePr>
        <p:xfrm>
          <a:off x="6553200" y="5135130"/>
          <a:ext cx="2299727" cy="1384400"/>
        </p:xfrm>
        <a:graphic>
          <a:graphicData uri="http://schemas.openxmlformats.org/presentationml/2006/ole">
            <mc:AlternateContent xmlns:mc="http://schemas.openxmlformats.org/markup-compatibility/2006">
              <mc:Choice xmlns:v="urn:schemas-microsoft-com:vml" Requires="v">
                <p:oleObj spid="_x0000_s34401" name="Equation" r:id="rId8" imgW="1180800" imgH="711000" progId="Equation.DSMT4">
                  <p:embed/>
                </p:oleObj>
              </mc:Choice>
              <mc:Fallback>
                <p:oleObj name="Equation" r:id="rId8" imgW="1180800" imgH="711000" progId="Equation.DSMT4">
                  <p:embed/>
                  <p:pic>
                    <p:nvPicPr>
                      <p:cNvPr id="0" name=""/>
                      <p:cNvPicPr>
                        <a:picLocks noChangeAspect="1" noChangeArrowheads="1"/>
                      </p:cNvPicPr>
                      <p:nvPr/>
                    </p:nvPicPr>
                    <p:blipFill>
                      <a:blip r:embed="rId9"/>
                      <a:srcRect/>
                      <a:stretch>
                        <a:fillRect/>
                      </a:stretch>
                    </p:blipFill>
                    <p:spPr bwMode="auto">
                      <a:xfrm>
                        <a:off x="6553200" y="5135130"/>
                        <a:ext cx="2299727" cy="1384400"/>
                      </a:xfrm>
                      <a:prstGeom prst="rect">
                        <a:avLst/>
                      </a:prstGeom>
                      <a:solidFill>
                        <a:schemeClr val="bg1"/>
                      </a:solidFill>
                      <a:ln w="9525">
                        <a:solidFill>
                          <a:schemeClr val="bg1"/>
                        </a:solidFill>
                        <a:miter lim="800000"/>
                        <a:headEnd/>
                        <a:tailEnd/>
                      </a:ln>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333564114"/>
              </p:ext>
            </p:extLst>
          </p:nvPr>
        </p:nvGraphicFramePr>
        <p:xfrm>
          <a:off x="1080617" y="4663541"/>
          <a:ext cx="3017837" cy="1384300"/>
        </p:xfrm>
        <a:graphic>
          <a:graphicData uri="http://schemas.openxmlformats.org/presentationml/2006/ole">
            <mc:AlternateContent xmlns:mc="http://schemas.openxmlformats.org/markup-compatibility/2006">
              <mc:Choice xmlns:v="urn:schemas-microsoft-com:vml" Requires="v">
                <p:oleObj spid="_x0000_s34402" name="Equation" r:id="rId10" imgW="1549080" imgH="711000" progId="Equation.DSMT4">
                  <p:embed/>
                </p:oleObj>
              </mc:Choice>
              <mc:Fallback>
                <p:oleObj name="Equation" r:id="rId10" imgW="1549080" imgH="711000" progId="Equation.DSMT4">
                  <p:embed/>
                  <p:pic>
                    <p:nvPicPr>
                      <p:cNvPr id="0" name=""/>
                      <p:cNvPicPr>
                        <a:picLocks noChangeAspect="1" noChangeArrowheads="1"/>
                      </p:cNvPicPr>
                      <p:nvPr/>
                    </p:nvPicPr>
                    <p:blipFill>
                      <a:blip r:embed="rId11"/>
                      <a:srcRect/>
                      <a:stretch>
                        <a:fillRect/>
                      </a:stretch>
                    </p:blipFill>
                    <p:spPr bwMode="auto">
                      <a:xfrm>
                        <a:off x="1080617" y="4663541"/>
                        <a:ext cx="3017837" cy="1384300"/>
                      </a:xfrm>
                      <a:prstGeom prst="rect">
                        <a:avLst/>
                      </a:prstGeom>
                      <a:solidFill>
                        <a:schemeClr val="bg1"/>
                      </a:solidFill>
                      <a:ln w="9525">
                        <a:solidFill>
                          <a:schemeClr val="bg1"/>
                        </a:solidFill>
                        <a:miter lim="800000"/>
                        <a:headEnd/>
                        <a:tailEnd/>
                      </a:ln>
                    </p:spPr>
                  </p:pic>
                </p:oleObj>
              </mc:Fallback>
            </mc:AlternateContent>
          </a:graphicData>
        </a:graphic>
      </p:graphicFrame>
    </p:spTree>
    <p:extLst>
      <p:ext uri="{BB962C8B-B14F-4D97-AF65-F5344CB8AC3E}">
        <p14:creationId xmlns:p14="http://schemas.microsoft.com/office/powerpoint/2010/main" val="32626879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方法</a:t>
            </a:r>
          </a:p>
        </p:txBody>
      </p:sp>
      <p:sp>
        <p:nvSpPr>
          <p:cNvPr id="3" name="内容占位符 2"/>
          <p:cNvSpPr>
            <a:spLocks noGrp="1"/>
          </p:cNvSpPr>
          <p:nvPr>
            <p:ph idx="1"/>
          </p:nvPr>
        </p:nvSpPr>
        <p:spPr/>
        <p:txBody>
          <a:bodyPr/>
          <a:lstStyle/>
          <a:p>
            <a:r>
              <a:rPr lang="en-US" altLang="zh-CN" b="1" dirty="0"/>
              <a:t>4.2.1 </a:t>
            </a:r>
            <a:r>
              <a:rPr lang="zh-CN" altLang="en-US" b="1" dirty="0"/>
              <a:t>数学模型</a:t>
            </a:r>
            <a:endParaRPr lang="en-US" altLang="zh-CN" b="1" dirty="0"/>
          </a:p>
          <a:p>
            <a:pPr lvl="1"/>
            <a:r>
              <a:rPr lang="en-US" altLang="zh-CN" dirty="0"/>
              <a:t>Jacobi</a:t>
            </a:r>
            <a:r>
              <a:rPr lang="zh-CN" altLang="en-US" dirty="0"/>
              <a:t>矩阵奇异值分解</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56</a:t>
            </a:fld>
            <a:endParaRPr lang="zh-CN" altLang="en-US"/>
          </a:p>
        </p:txBody>
      </p:sp>
      <p:grpSp>
        <p:nvGrpSpPr>
          <p:cNvPr id="1172" name="组合 1171"/>
          <p:cNvGrpSpPr/>
          <p:nvPr/>
        </p:nvGrpSpPr>
        <p:grpSpPr>
          <a:xfrm>
            <a:off x="889338" y="3477725"/>
            <a:ext cx="5076252" cy="1796985"/>
            <a:chOff x="1015706" y="1598227"/>
            <a:chExt cx="5599278" cy="1982135"/>
          </a:xfrm>
        </p:grpSpPr>
        <p:grpSp>
          <p:nvGrpSpPr>
            <p:cNvPr id="11" name="Group 2"/>
            <p:cNvGrpSpPr>
              <a:grpSpLocks/>
            </p:cNvGrpSpPr>
            <p:nvPr/>
          </p:nvGrpSpPr>
          <p:grpSpPr bwMode="auto">
            <a:xfrm>
              <a:off x="1015706" y="2579606"/>
              <a:ext cx="5599278" cy="1000756"/>
              <a:chOff x="624" y="2976"/>
              <a:chExt cx="5205" cy="1033"/>
            </a:xfrm>
          </p:grpSpPr>
          <p:sp>
            <p:nvSpPr>
              <p:cNvPr id="1161" name="Freeform 3"/>
              <p:cNvSpPr>
                <a:spLocks/>
              </p:cNvSpPr>
              <p:nvPr/>
            </p:nvSpPr>
            <p:spPr bwMode="auto">
              <a:xfrm>
                <a:off x="1632" y="3408"/>
                <a:ext cx="1200" cy="96"/>
              </a:xfrm>
              <a:custGeom>
                <a:avLst/>
                <a:gdLst>
                  <a:gd name="T0" fmla="*/ 0 w 2256"/>
                  <a:gd name="T1" fmla="*/ 210 h 210"/>
                  <a:gd name="T2" fmla="*/ 2256 w 2256"/>
                  <a:gd name="T3" fmla="*/ 0 h 210"/>
                </a:gdLst>
                <a:ahLst/>
                <a:cxnLst>
                  <a:cxn ang="0">
                    <a:pos x="T0" y="T1"/>
                  </a:cxn>
                  <a:cxn ang="0">
                    <a:pos x="T2" y="T3"/>
                  </a:cxn>
                </a:cxnLst>
                <a:rect l="0" t="0" r="r" b="b"/>
                <a:pathLst>
                  <a:path w="2256" h="210">
                    <a:moveTo>
                      <a:pt x="0" y="210"/>
                    </a:moveTo>
                    <a:lnTo>
                      <a:pt x="2256" y="0"/>
                    </a:lnTo>
                  </a:path>
                </a:pathLst>
              </a:custGeom>
              <a:noFill/>
              <a:ln w="38100">
                <a:solidFill>
                  <a:schemeClr val="accent2"/>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62" name="Freeform 4"/>
              <p:cNvSpPr>
                <a:spLocks/>
              </p:cNvSpPr>
              <p:nvPr/>
            </p:nvSpPr>
            <p:spPr bwMode="auto">
              <a:xfrm>
                <a:off x="624" y="2976"/>
                <a:ext cx="1056" cy="985"/>
              </a:xfrm>
              <a:custGeom>
                <a:avLst/>
                <a:gdLst>
                  <a:gd name="T0" fmla="*/ 0 w 158"/>
                  <a:gd name="T1" fmla="*/ 16 h 256"/>
                  <a:gd name="T2" fmla="*/ 158 w 158"/>
                  <a:gd name="T3" fmla="*/ 0 h 256"/>
                  <a:gd name="T4" fmla="*/ 42 w 158"/>
                  <a:gd name="T5" fmla="*/ 256 h 256"/>
                  <a:gd name="T6" fmla="*/ 0 w 158"/>
                  <a:gd name="T7" fmla="*/ 16 h 256"/>
                </a:gdLst>
                <a:ahLst/>
                <a:cxnLst>
                  <a:cxn ang="0">
                    <a:pos x="T0" y="T1"/>
                  </a:cxn>
                  <a:cxn ang="0">
                    <a:pos x="T2" y="T3"/>
                  </a:cxn>
                  <a:cxn ang="0">
                    <a:pos x="T4" y="T5"/>
                  </a:cxn>
                  <a:cxn ang="0">
                    <a:pos x="T6" y="T7"/>
                  </a:cxn>
                </a:cxnLst>
                <a:rect l="0" t="0" r="r" b="b"/>
                <a:pathLst>
                  <a:path w="158" h="256">
                    <a:moveTo>
                      <a:pt x="0" y="16"/>
                    </a:moveTo>
                    <a:lnTo>
                      <a:pt x="158" y="0"/>
                    </a:lnTo>
                    <a:lnTo>
                      <a:pt x="42" y="256"/>
                    </a:lnTo>
                    <a:lnTo>
                      <a:pt x="0" y="16"/>
                    </a:lnTo>
                    <a:close/>
                  </a:path>
                </a:pathLst>
              </a:custGeom>
              <a:solidFill>
                <a:schemeClr val="hlink"/>
              </a:solidFill>
              <a:ln w="1905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163" name="Oval 5"/>
              <p:cNvSpPr>
                <a:spLocks noChangeArrowheads="1"/>
              </p:cNvSpPr>
              <p:nvPr/>
            </p:nvSpPr>
            <p:spPr bwMode="auto">
              <a:xfrm>
                <a:off x="784" y="3051"/>
                <a:ext cx="473" cy="516"/>
              </a:xfrm>
              <a:prstGeom prst="ellipse">
                <a:avLst/>
              </a:prstGeom>
              <a:noFill/>
              <a:ln w="381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zh-CN" altLang="en-US"/>
              </a:p>
            </p:txBody>
          </p:sp>
          <p:sp>
            <p:nvSpPr>
              <p:cNvPr id="1164" name="Line 6"/>
              <p:cNvSpPr>
                <a:spLocks noChangeShapeType="1"/>
              </p:cNvSpPr>
              <p:nvPr/>
            </p:nvSpPr>
            <p:spPr bwMode="auto">
              <a:xfrm flipV="1">
                <a:off x="1020" y="3318"/>
                <a:ext cx="192" cy="0"/>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1842" dir="2700000" algn="ctr" rotWithShape="0">
                        <a:schemeClr val="bg2"/>
                      </a:outerShdw>
                    </a:effectLst>
                  </a14:hiddenEffects>
                </a:ext>
              </a:extLst>
            </p:spPr>
            <p:txBody>
              <a:bodyPr/>
              <a:lstStyle/>
              <a:p>
                <a:endParaRPr lang="zh-CN" altLang="en-US"/>
              </a:p>
            </p:txBody>
          </p:sp>
          <p:sp>
            <p:nvSpPr>
              <p:cNvPr id="1165" name="Freeform 7"/>
              <p:cNvSpPr>
                <a:spLocks/>
              </p:cNvSpPr>
              <p:nvPr/>
            </p:nvSpPr>
            <p:spPr bwMode="auto">
              <a:xfrm rot="-1205569">
                <a:off x="3120" y="3024"/>
                <a:ext cx="2709" cy="985"/>
              </a:xfrm>
              <a:custGeom>
                <a:avLst/>
                <a:gdLst>
                  <a:gd name="T0" fmla="*/ 0 w 158"/>
                  <a:gd name="T1" fmla="*/ 16 h 256"/>
                  <a:gd name="T2" fmla="*/ 158 w 158"/>
                  <a:gd name="T3" fmla="*/ 0 h 256"/>
                  <a:gd name="T4" fmla="*/ 42 w 158"/>
                  <a:gd name="T5" fmla="*/ 256 h 256"/>
                  <a:gd name="T6" fmla="*/ 0 w 158"/>
                  <a:gd name="T7" fmla="*/ 16 h 256"/>
                </a:gdLst>
                <a:ahLst/>
                <a:cxnLst>
                  <a:cxn ang="0">
                    <a:pos x="T0" y="T1"/>
                  </a:cxn>
                  <a:cxn ang="0">
                    <a:pos x="T2" y="T3"/>
                  </a:cxn>
                  <a:cxn ang="0">
                    <a:pos x="T4" y="T5"/>
                  </a:cxn>
                  <a:cxn ang="0">
                    <a:pos x="T6" y="T7"/>
                  </a:cxn>
                </a:cxnLst>
                <a:rect l="0" t="0" r="r" b="b"/>
                <a:pathLst>
                  <a:path w="158" h="256">
                    <a:moveTo>
                      <a:pt x="0" y="16"/>
                    </a:moveTo>
                    <a:lnTo>
                      <a:pt x="158" y="0"/>
                    </a:lnTo>
                    <a:lnTo>
                      <a:pt x="42" y="256"/>
                    </a:lnTo>
                    <a:lnTo>
                      <a:pt x="0" y="16"/>
                    </a:lnTo>
                    <a:close/>
                  </a:path>
                </a:pathLst>
              </a:custGeom>
              <a:solidFill>
                <a:schemeClr val="hlink"/>
              </a:solidFill>
              <a:ln w="1905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166" name="Oval 8"/>
              <p:cNvSpPr>
                <a:spLocks noChangeArrowheads="1"/>
              </p:cNvSpPr>
              <p:nvPr/>
            </p:nvSpPr>
            <p:spPr bwMode="auto">
              <a:xfrm rot="-1205569">
                <a:off x="3495" y="3224"/>
                <a:ext cx="1214" cy="516"/>
              </a:xfrm>
              <a:prstGeom prst="ellipse">
                <a:avLst/>
              </a:prstGeom>
              <a:noFill/>
              <a:ln w="381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zh-CN" altLang="en-US"/>
              </a:p>
            </p:txBody>
          </p:sp>
          <p:sp>
            <p:nvSpPr>
              <p:cNvPr id="1167" name="Line 9"/>
              <p:cNvSpPr>
                <a:spLocks noChangeShapeType="1"/>
              </p:cNvSpPr>
              <p:nvPr/>
            </p:nvSpPr>
            <p:spPr bwMode="auto">
              <a:xfrm rot="20394431" flipV="1">
                <a:off x="4089" y="3407"/>
                <a:ext cx="492" cy="0"/>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1842" dir="2700000" algn="ctr" rotWithShape="0">
                        <a:schemeClr val="bg2"/>
                      </a:outerShdw>
                    </a:effectLst>
                  </a14:hiddenEffects>
                </a:ext>
              </a:extLst>
            </p:spPr>
            <p:txBody>
              <a:bodyPr/>
              <a:lstStyle/>
              <a:p>
                <a:endParaRPr lang="zh-CN" altLang="en-US"/>
              </a:p>
            </p:txBody>
          </p:sp>
          <p:sp>
            <p:nvSpPr>
              <p:cNvPr id="1168" name="Line 10"/>
              <p:cNvSpPr>
                <a:spLocks noChangeShapeType="1"/>
              </p:cNvSpPr>
              <p:nvPr/>
            </p:nvSpPr>
            <p:spPr bwMode="auto">
              <a:xfrm rot="20394431" flipV="1">
                <a:off x="4080" y="3312"/>
                <a:ext cx="0" cy="180"/>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1842" dir="2700000" algn="ctr" rotWithShape="0">
                        <a:schemeClr val="bg2"/>
                      </a:outerShdw>
                    </a:effectLst>
                  </a14:hiddenEffects>
                </a:ext>
              </a:extLst>
            </p:spPr>
            <p:txBody>
              <a:bodyPr/>
              <a:lstStyle/>
              <a:p>
                <a:endParaRPr lang="zh-CN" altLang="en-US"/>
              </a:p>
            </p:txBody>
          </p:sp>
          <p:sp>
            <p:nvSpPr>
              <p:cNvPr id="1169" name="Text Box 11"/>
              <p:cNvSpPr txBox="1">
                <a:spLocks noChangeArrowheads="1"/>
              </p:cNvSpPr>
              <p:nvPr/>
            </p:nvSpPr>
            <p:spPr bwMode="auto">
              <a:xfrm>
                <a:off x="3744" y="3216"/>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a:spAutoFit/>
              </a:bodyPr>
              <a:lstStyle/>
              <a:p>
                <a:pPr algn="ctr" eaLnBrk="0" hangingPunct="0">
                  <a:spcBef>
                    <a:spcPct val="50000"/>
                  </a:spcBef>
                </a:pPr>
                <a:r>
                  <a:rPr lang="en-US" altLang="zh-CN" sz="2800">
                    <a:solidFill>
                      <a:srgbClr val="FFFF00"/>
                    </a:solidFill>
                    <a:effectLst>
                      <a:outerShdw blurRad="38100" dist="38100" dir="2700000" algn="tl">
                        <a:srgbClr val="C0C0C0"/>
                      </a:outerShdw>
                    </a:effectLst>
                    <a:latin typeface="Symbol" panose="05050102010706020507" pitchFamily="18" charset="2"/>
                  </a:rPr>
                  <a:t>g</a:t>
                </a:r>
              </a:p>
            </p:txBody>
          </p:sp>
          <p:sp>
            <p:nvSpPr>
              <p:cNvPr id="1170" name="Text Box 12"/>
              <p:cNvSpPr txBox="1">
                <a:spLocks noChangeArrowheads="1"/>
              </p:cNvSpPr>
              <p:nvPr/>
            </p:nvSpPr>
            <p:spPr bwMode="auto">
              <a:xfrm>
                <a:off x="4224" y="3342"/>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a:spAutoFit/>
              </a:bodyPr>
              <a:lstStyle/>
              <a:p>
                <a:pPr algn="ctr" eaLnBrk="0" hangingPunct="0">
                  <a:spcBef>
                    <a:spcPct val="50000"/>
                  </a:spcBef>
                </a:pPr>
                <a:r>
                  <a:rPr lang="en-US" altLang="zh-CN" sz="2800" dirty="0">
                    <a:solidFill>
                      <a:srgbClr val="FFFF00"/>
                    </a:solidFill>
                    <a:effectLst>
                      <a:outerShdw blurRad="38100" dist="38100" dir="2700000" algn="tl">
                        <a:srgbClr val="C0C0C0"/>
                      </a:outerShdw>
                    </a:effectLst>
                    <a:latin typeface="Symbol" panose="05050102010706020507" pitchFamily="18" charset="2"/>
                  </a:rPr>
                  <a:t>G</a:t>
                </a:r>
              </a:p>
            </p:txBody>
          </p:sp>
        </p:grpSp>
        <p:grpSp>
          <p:nvGrpSpPr>
            <p:cNvPr id="16" name="Group 18"/>
            <p:cNvGrpSpPr>
              <a:grpSpLocks/>
            </p:cNvGrpSpPr>
            <p:nvPr/>
          </p:nvGrpSpPr>
          <p:grpSpPr bwMode="auto">
            <a:xfrm>
              <a:off x="2049502" y="1598227"/>
              <a:ext cx="2048228" cy="1427021"/>
              <a:chOff x="1585" y="1963"/>
              <a:chExt cx="1904" cy="1473"/>
            </a:xfrm>
          </p:grpSpPr>
          <p:sp>
            <p:nvSpPr>
              <p:cNvPr id="1160" name="Text Box 24"/>
              <p:cNvSpPr txBox="1">
                <a:spLocks noChangeArrowheads="1"/>
              </p:cNvSpPr>
              <p:nvPr/>
            </p:nvSpPr>
            <p:spPr bwMode="auto">
              <a:xfrm>
                <a:off x="1585" y="1963"/>
                <a:ext cx="116" cy="32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pPr eaLnBrk="0" hangingPunct="0"/>
                <a:endParaRPr lang="zh-CN" altLang="zh-CN" sz="2800">
                  <a:solidFill>
                    <a:schemeClr val="hlink"/>
                  </a:solidFill>
                  <a:effectLst>
                    <a:outerShdw blurRad="38100" dist="38100" dir="2700000" algn="tl">
                      <a:srgbClr val="C0C0C0"/>
                    </a:outerShdw>
                  </a:effectLst>
                  <a:latin typeface="Arial" panose="020B0604020202020204" pitchFamily="34" charset="0"/>
                </a:endParaRPr>
              </a:p>
            </p:txBody>
          </p:sp>
          <p:sp>
            <p:nvSpPr>
              <p:cNvPr id="1154" name="Text Box 26"/>
              <p:cNvSpPr txBox="1">
                <a:spLocks noChangeArrowheads="1"/>
              </p:cNvSpPr>
              <p:nvPr/>
            </p:nvSpPr>
            <p:spPr bwMode="auto">
              <a:xfrm>
                <a:off x="1693" y="2959"/>
                <a:ext cx="1796" cy="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dirty="0">
                    <a:effectLst>
                      <a:outerShdw blurRad="38100" dist="38100" dir="2700000" algn="tl">
                        <a:srgbClr val="C0C0C0"/>
                      </a:outerShdw>
                    </a:effectLst>
                    <a:latin typeface="Arial" panose="020B0604020202020204" pitchFamily="34" charset="0"/>
                  </a:rPr>
                  <a:t>奇异值</a:t>
                </a:r>
                <a:r>
                  <a:rPr lang="en-US" altLang="zh-CN" sz="2400" dirty="0">
                    <a:effectLst>
                      <a:outerShdw blurRad="38100" dist="38100" dir="2700000" algn="tl">
                        <a:srgbClr val="C0C0C0"/>
                      </a:outerShdw>
                    </a:effectLst>
                    <a:latin typeface="Arial" panose="020B0604020202020204" pitchFamily="34" charset="0"/>
                  </a:rPr>
                  <a:t>:  </a:t>
                </a:r>
                <a:r>
                  <a:rPr lang="el-GR" altLang="zh-CN" sz="2400" dirty="0">
                    <a:effectLst>
                      <a:outerShdw blurRad="38100" dist="38100" dir="2700000" algn="tl">
                        <a:srgbClr val="C0C0C0"/>
                      </a:outerShdw>
                    </a:effectLst>
                    <a:latin typeface="Times New Roman" panose="02020603050405020304" pitchFamily="18" charset="0"/>
                    <a:cs typeface="Times New Roman" panose="02020603050405020304" pitchFamily="18" charset="0"/>
                  </a:rPr>
                  <a:t>γ</a:t>
                </a:r>
                <a:r>
                  <a:rPr lang="en-US" altLang="zh-CN" sz="2400" dirty="0">
                    <a:effectLst>
                      <a:outerShdw blurRad="38100" dist="38100" dir="2700000" algn="tl">
                        <a:srgbClr val="C0C0C0"/>
                      </a:outerShdw>
                    </a:effectLst>
                    <a:latin typeface="Arial" panose="020B0604020202020204" pitchFamily="34" charset="0"/>
                    <a:cs typeface="Arial" panose="020B0604020202020204" pitchFamily="34" charset="0"/>
                  </a:rPr>
                  <a:t> , </a:t>
                </a:r>
                <a:r>
                  <a:rPr lang="el-GR" altLang="zh-CN" sz="2400" dirty="0">
                    <a:effectLst>
                      <a:outerShdw blurRad="38100" dist="38100" dir="2700000" algn="tl">
                        <a:srgbClr val="C0C0C0"/>
                      </a:outerShdw>
                    </a:effectLst>
                    <a:latin typeface="Times New Roman" panose="02020603050405020304" pitchFamily="18" charset="0"/>
                    <a:cs typeface="Times New Roman" panose="02020603050405020304" pitchFamily="18" charset="0"/>
                  </a:rPr>
                  <a:t>Γ</a:t>
                </a:r>
                <a:endParaRPr lang="el-GR" altLang="zh-CN" sz="2400" dirty="0">
                  <a:effectLst>
                    <a:outerShdw blurRad="38100" dist="38100" dir="2700000" algn="tl">
                      <a:srgbClr val="C0C0C0"/>
                    </a:outerShdw>
                  </a:effectLst>
                  <a:latin typeface="Times New Roman" panose="02020603050405020304" pitchFamily="18" charset="0"/>
                  <a:cs typeface="Arial" panose="020B0604020202020204" pitchFamily="34" charset="0"/>
                </a:endParaRPr>
              </a:p>
            </p:txBody>
          </p:sp>
        </p:grpSp>
        <p:grpSp>
          <p:nvGrpSpPr>
            <p:cNvPr id="23" name="Group 29"/>
            <p:cNvGrpSpPr>
              <a:grpSpLocks/>
            </p:cNvGrpSpPr>
            <p:nvPr/>
          </p:nvGrpSpPr>
          <p:grpSpPr bwMode="auto">
            <a:xfrm>
              <a:off x="1138341" y="2634827"/>
              <a:ext cx="619632" cy="558020"/>
              <a:chOff x="-576" y="3312"/>
              <a:chExt cx="576" cy="576"/>
            </a:xfrm>
          </p:grpSpPr>
          <p:sp>
            <p:nvSpPr>
              <p:cNvPr id="1143" name="Oval 30"/>
              <p:cNvSpPr>
                <a:spLocks noChangeArrowheads="1"/>
              </p:cNvSpPr>
              <p:nvPr/>
            </p:nvSpPr>
            <p:spPr bwMode="auto">
              <a:xfrm>
                <a:off x="-96" y="3552"/>
                <a:ext cx="96" cy="96"/>
              </a:xfrm>
              <a:prstGeom prst="ellipse">
                <a:avLst/>
              </a:prstGeom>
              <a:solidFill>
                <a:srgbClr val="CC3300"/>
              </a:solidFill>
              <a:ln w="9525">
                <a:solidFill>
                  <a:srgbClr val="CC3300"/>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zh-CN" altLang="en-US"/>
              </a:p>
            </p:txBody>
          </p:sp>
          <p:sp>
            <p:nvSpPr>
              <p:cNvPr id="1144" name="Oval 31"/>
              <p:cNvSpPr>
                <a:spLocks noChangeArrowheads="1"/>
              </p:cNvSpPr>
              <p:nvPr/>
            </p:nvSpPr>
            <p:spPr bwMode="auto">
              <a:xfrm>
                <a:off x="-96" y="3792"/>
                <a:ext cx="96" cy="96"/>
              </a:xfrm>
              <a:prstGeom prst="ellipse">
                <a:avLst/>
              </a:prstGeom>
              <a:solidFill>
                <a:srgbClr val="CC3300"/>
              </a:solidFill>
              <a:ln w="9525">
                <a:solidFill>
                  <a:srgbClr val="CC3300"/>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zh-CN" altLang="en-US"/>
              </a:p>
            </p:txBody>
          </p:sp>
          <p:sp>
            <p:nvSpPr>
              <p:cNvPr id="1145" name="Oval 32"/>
              <p:cNvSpPr>
                <a:spLocks noChangeArrowheads="1"/>
              </p:cNvSpPr>
              <p:nvPr/>
            </p:nvSpPr>
            <p:spPr bwMode="auto">
              <a:xfrm>
                <a:off x="-96" y="3312"/>
                <a:ext cx="96" cy="96"/>
              </a:xfrm>
              <a:prstGeom prst="ellipse">
                <a:avLst/>
              </a:prstGeom>
              <a:solidFill>
                <a:srgbClr val="CC3300"/>
              </a:solidFill>
              <a:ln w="9525">
                <a:solidFill>
                  <a:srgbClr val="CC3300"/>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zh-CN" altLang="en-US"/>
              </a:p>
            </p:txBody>
          </p:sp>
          <p:sp>
            <p:nvSpPr>
              <p:cNvPr id="1146" name="Oval 33"/>
              <p:cNvSpPr>
                <a:spLocks noChangeArrowheads="1"/>
              </p:cNvSpPr>
              <p:nvPr/>
            </p:nvSpPr>
            <p:spPr bwMode="auto">
              <a:xfrm>
                <a:off x="-576" y="3552"/>
                <a:ext cx="96" cy="96"/>
              </a:xfrm>
              <a:prstGeom prst="ellipse">
                <a:avLst/>
              </a:prstGeom>
              <a:solidFill>
                <a:srgbClr val="CC3300"/>
              </a:solidFill>
              <a:ln w="9525">
                <a:solidFill>
                  <a:srgbClr val="CC3300"/>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zh-CN" altLang="en-US"/>
              </a:p>
            </p:txBody>
          </p:sp>
          <p:sp>
            <p:nvSpPr>
              <p:cNvPr id="1147" name="Oval 34"/>
              <p:cNvSpPr>
                <a:spLocks noChangeArrowheads="1"/>
              </p:cNvSpPr>
              <p:nvPr/>
            </p:nvSpPr>
            <p:spPr bwMode="auto">
              <a:xfrm>
                <a:off x="-336" y="3552"/>
                <a:ext cx="96" cy="96"/>
              </a:xfrm>
              <a:prstGeom prst="ellipse">
                <a:avLst/>
              </a:prstGeom>
              <a:solidFill>
                <a:srgbClr val="CC3300"/>
              </a:solidFill>
              <a:ln w="9525">
                <a:solidFill>
                  <a:srgbClr val="CC3300"/>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zh-CN" altLang="en-US"/>
              </a:p>
            </p:txBody>
          </p:sp>
          <p:sp>
            <p:nvSpPr>
              <p:cNvPr id="1148" name="Oval 35"/>
              <p:cNvSpPr>
                <a:spLocks noChangeArrowheads="1"/>
              </p:cNvSpPr>
              <p:nvPr/>
            </p:nvSpPr>
            <p:spPr bwMode="auto">
              <a:xfrm>
                <a:off x="-576" y="3792"/>
                <a:ext cx="96" cy="96"/>
              </a:xfrm>
              <a:prstGeom prst="ellipse">
                <a:avLst/>
              </a:prstGeom>
              <a:solidFill>
                <a:srgbClr val="CC3300"/>
              </a:solidFill>
              <a:ln w="9525">
                <a:solidFill>
                  <a:srgbClr val="CC3300"/>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zh-CN" altLang="en-US"/>
              </a:p>
            </p:txBody>
          </p:sp>
          <p:sp>
            <p:nvSpPr>
              <p:cNvPr id="1149" name="Oval 36"/>
              <p:cNvSpPr>
                <a:spLocks noChangeArrowheads="1"/>
              </p:cNvSpPr>
              <p:nvPr/>
            </p:nvSpPr>
            <p:spPr bwMode="auto">
              <a:xfrm>
                <a:off x="-336" y="3792"/>
                <a:ext cx="96" cy="96"/>
              </a:xfrm>
              <a:prstGeom prst="ellipse">
                <a:avLst/>
              </a:prstGeom>
              <a:solidFill>
                <a:srgbClr val="CC3300"/>
              </a:solidFill>
              <a:ln w="9525">
                <a:solidFill>
                  <a:srgbClr val="CC3300"/>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zh-CN" altLang="en-US"/>
              </a:p>
            </p:txBody>
          </p:sp>
          <p:sp>
            <p:nvSpPr>
              <p:cNvPr id="1150" name="Oval 37"/>
              <p:cNvSpPr>
                <a:spLocks noChangeArrowheads="1"/>
              </p:cNvSpPr>
              <p:nvPr/>
            </p:nvSpPr>
            <p:spPr bwMode="auto">
              <a:xfrm>
                <a:off x="-576" y="3312"/>
                <a:ext cx="96" cy="96"/>
              </a:xfrm>
              <a:prstGeom prst="ellipse">
                <a:avLst/>
              </a:prstGeom>
              <a:solidFill>
                <a:srgbClr val="CC3300"/>
              </a:solidFill>
              <a:ln w="9525">
                <a:solidFill>
                  <a:srgbClr val="CC3300"/>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zh-CN" altLang="en-US"/>
              </a:p>
            </p:txBody>
          </p:sp>
          <p:sp>
            <p:nvSpPr>
              <p:cNvPr id="1151" name="Oval 38"/>
              <p:cNvSpPr>
                <a:spLocks noChangeArrowheads="1"/>
              </p:cNvSpPr>
              <p:nvPr/>
            </p:nvSpPr>
            <p:spPr bwMode="auto">
              <a:xfrm>
                <a:off x="-336" y="3312"/>
                <a:ext cx="96" cy="96"/>
              </a:xfrm>
              <a:prstGeom prst="ellipse">
                <a:avLst/>
              </a:prstGeom>
              <a:solidFill>
                <a:srgbClr val="CC3300"/>
              </a:solidFill>
              <a:ln w="9525">
                <a:solidFill>
                  <a:srgbClr val="CC3300"/>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zh-CN" altLang="en-US"/>
              </a:p>
            </p:txBody>
          </p:sp>
        </p:grpSp>
        <p:grpSp>
          <p:nvGrpSpPr>
            <p:cNvPr id="25" name="Group 1148"/>
            <p:cNvGrpSpPr>
              <a:grpSpLocks/>
            </p:cNvGrpSpPr>
            <p:nvPr/>
          </p:nvGrpSpPr>
          <p:grpSpPr bwMode="auto">
            <a:xfrm>
              <a:off x="3932063" y="2605763"/>
              <a:ext cx="1685700" cy="940691"/>
              <a:chOff x="3335" y="3003"/>
              <a:chExt cx="1567" cy="971"/>
            </a:xfrm>
          </p:grpSpPr>
          <p:sp>
            <p:nvSpPr>
              <p:cNvPr id="26" name="Oval 1149"/>
              <p:cNvSpPr>
                <a:spLocks noChangeArrowheads="1"/>
              </p:cNvSpPr>
              <p:nvPr/>
            </p:nvSpPr>
            <p:spPr bwMode="auto">
              <a:xfrm rot="-1205569">
                <a:off x="4574" y="3229"/>
                <a:ext cx="246" cy="96"/>
              </a:xfrm>
              <a:prstGeom prst="ellipse">
                <a:avLst/>
              </a:prstGeom>
              <a:solidFill>
                <a:srgbClr val="CC3300"/>
              </a:solidFill>
              <a:ln w="9525">
                <a:solidFill>
                  <a:srgbClr val="CC3300"/>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zh-CN" altLang="en-US"/>
              </a:p>
            </p:txBody>
          </p:sp>
          <p:sp>
            <p:nvSpPr>
              <p:cNvPr id="27" name="Oval 1150"/>
              <p:cNvSpPr>
                <a:spLocks noChangeArrowheads="1"/>
              </p:cNvSpPr>
              <p:nvPr/>
            </p:nvSpPr>
            <p:spPr bwMode="auto">
              <a:xfrm rot="-1205569">
                <a:off x="4656" y="3454"/>
                <a:ext cx="246" cy="96"/>
              </a:xfrm>
              <a:prstGeom prst="ellipse">
                <a:avLst/>
              </a:prstGeom>
              <a:solidFill>
                <a:srgbClr val="CC3300"/>
              </a:solidFill>
              <a:ln w="9525">
                <a:solidFill>
                  <a:srgbClr val="CC3300"/>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zh-CN" altLang="en-US"/>
              </a:p>
            </p:txBody>
          </p:sp>
          <p:sp>
            <p:nvSpPr>
              <p:cNvPr id="28" name="Oval 1151"/>
              <p:cNvSpPr>
                <a:spLocks noChangeArrowheads="1"/>
              </p:cNvSpPr>
              <p:nvPr/>
            </p:nvSpPr>
            <p:spPr bwMode="auto">
              <a:xfrm rot="-1205569">
                <a:off x="4492" y="3003"/>
                <a:ext cx="246" cy="96"/>
              </a:xfrm>
              <a:prstGeom prst="ellipse">
                <a:avLst/>
              </a:prstGeom>
              <a:solidFill>
                <a:srgbClr val="CC3300"/>
              </a:solidFill>
              <a:ln w="9525">
                <a:solidFill>
                  <a:srgbClr val="CC3300"/>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zh-CN" altLang="en-US"/>
              </a:p>
            </p:txBody>
          </p:sp>
          <p:sp>
            <p:nvSpPr>
              <p:cNvPr id="29" name="Oval 1152"/>
              <p:cNvSpPr>
                <a:spLocks noChangeArrowheads="1"/>
              </p:cNvSpPr>
              <p:nvPr/>
            </p:nvSpPr>
            <p:spPr bwMode="auto">
              <a:xfrm rot="-1205569">
                <a:off x="3417" y="3652"/>
                <a:ext cx="246" cy="96"/>
              </a:xfrm>
              <a:prstGeom prst="ellipse">
                <a:avLst/>
              </a:prstGeom>
              <a:solidFill>
                <a:srgbClr val="CC3300"/>
              </a:solidFill>
              <a:ln w="9525">
                <a:solidFill>
                  <a:srgbClr val="CC3300"/>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zh-CN" altLang="en-US"/>
              </a:p>
            </p:txBody>
          </p:sp>
          <p:sp>
            <p:nvSpPr>
              <p:cNvPr id="30" name="Oval 1153"/>
              <p:cNvSpPr>
                <a:spLocks noChangeArrowheads="1"/>
              </p:cNvSpPr>
              <p:nvPr/>
            </p:nvSpPr>
            <p:spPr bwMode="auto">
              <a:xfrm rot="-1205569">
                <a:off x="3996" y="3441"/>
                <a:ext cx="246" cy="96"/>
              </a:xfrm>
              <a:prstGeom prst="ellipse">
                <a:avLst/>
              </a:prstGeom>
              <a:solidFill>
                <a:srgbClr val="CC3300"/>
              </a:solidFill>
              <a:ln w="9525">
                <a:solidFill>
                  <a:srgbClr val="CC3300"/>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zh-CN" altLang="en-US"/>
              </a:p>
            </p:txBody>
          </p:sp>
          <p:sp>
            <p:nvSpPr>
              <p:cNvPr id="31" name="Oval 1154"/>
              <p:cNvSpPr>
                <a:spLocks noChangeArrowheads="1"/>
              </p:cNvSpPr>
              <p:nvPr/>
            </p:nvSpPr>
            <p:spPr bwMode="auto">
              <a:xfrm rot="-1205569">
                <a:off x="3499" y="3878"/>
                <a:ext cx="246" cy="96"/>
              </a:xfrm>
              <a:prstGeom prst="ellipse">
                <a:avLst/>
              </a:prstGeom>
              <a:solidFill>
                <a:srgbClr val="CC3300"/>
              </a:solidFill>
              <a:ln w="9525">
                <a:solidFill>
                  <a:srgbClr val="CC3300"/>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zh-CN" altLang="en-US"/>
              </a:p>
            </p:txBody>
          </p:sp>
          <p:sp>
            <p:nvSpPr>
              <p:cNvPr id="32" name="Oval 1155"/>
              <p:cNvSpPr>
                <a:spLocks noChangeArrowheads="1"/>
              </p:cNvSpPr>
              <p:nvPr/>
            </p:nvSpPr>
            <p:spPr bwMode="auto">
              <a:xfrm rot="-1205569">
                <a:off x="4078" y="3666"/>
                <a:ext cx="246" cy="96"/>
              </a:xfrm>
              <a:prstGeom prst="ellipse">
                <a:avLst/>
              </a:prstGeom>
              <a:solidFill>
                <a:srgbClr val="CC3300"/>
              </a:solidFill>
              <a:ln w="9525">
                <a:solidFill>
                  <a:srgbClr val="CC3300"/>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zh-CN" altLang="en-US"/>
              </a:p>
            </p:txBody>
          </p:sp>
          <p:sp>
            <p:nvSpPr>
              <p:cNvPr id="33" name="Oval 1156"/>
              <p:cNvSpPr>
                <a:spLocks noChangeArrowheads="1"/>
              </p:cNvSpPr>
              <p:nvPr/>
            </p:nvSpPr>
            <p:spPr bwMode="auto">
              <a:xfrm rot="-1205569">
                <a:off x="3335" y="3427"/>
                <a:ext cx="246" cy="96"/>
              </a:xfrm>
              <a:prstGeom prst="ellipse">
                <a:avLst/>
              </a:prstGeom>
              <a:solidFill>
                <a:srgbClr val="CC3300"/>
              </a:solidFill>
              <a:ln w="9525">
                <a:solidFill>
                  <a:srgbClr val="CC3300"/>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zh-CN" altLang="en-US"/>
              </a:p>
            </p:txBody>
          </p:sp>
          <p:sp>
            <p:nvSpPr>
              <p:cNvPr id="34" name="Oval 1157"/>
              <p:cNvSpPr>
                <a:spLocks noChangeArrowheads="1"/>
              </p:cNvSpPr>
              <p:nvPr/>
            </p:nvSpPr>
            <p:spPr bwMode="auto">
              <a:xfrm rot="-1205569">
                <a:off x="3913" y="3215"/>
                <a:ext cx="246" cy="96"/>
              </a:xfrm>
              <a:prstGeom prst="ellipse">
                <a:avLst/>
              </a:prstGeom>
              <a:solidFill>
                <a:srgbClr val="CC3300"/>
              </a:solidFill>
              <a:ln w="9525">
                <a:solidFill>
                  <a:srgbClr val="CC3300"/>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zh-CN" altLang="en-US"/>
              </a:p>
            </p:txBody>
          </p:sp>
        </p:grpSp>
      </p:grpSp>
      <p:graphicFrame>
        <p:nvGraphicFramePr>
          <p:cNvPr id="1171" name="对象 1170"/>
          <p:cNvGraphicFramePr>
            <a:graphicFrameLocks noChangeAspect="1"/>
          </p:cNvGraphicFramePr>
          <p:nvPr>
            <p:extLst>
              <p:ext uri="{D42A27DB-BD31-4B8C-83A1-F6EECF244321}">
                <p14:modId xmlns:p14="http://schemas.microsoft.com/office/powerpoint/2010/main" val="507211017"/>
              </p:ext>
            </p:extLst>
          </p:nvPr>
        </p:nvGraphicFramePr>
        <p:xfrm>
          <a:off x="1116019" y="2901835"/>
          <a:ext cx="3662363" cy="889000"/>
        </p:xfrm>
        <a:graphic>
          <a:graphicData uri="http://schemas.openxmlformats.org/presentationml/2006/ole">
            <mc:AlternateContent xmlns:mc="http://schemas.openxmlformats.org/markup-compatibility/2006">
              <mc:Choice xmlns:v="urn:schemas-microsoft-com:vml" Requires="v">
                <p:oleObj spid="_x0000_s35019" name="Equation" r:id="rId4" imgW="1879560" imgH="457200" progId="Equation.DSMT4">
                  <p:embed/>
                </p:oleObj>
              </mc:Choice>
              <mc:Fallback>
                <p:oleObj name="Equation" r:id="rId4" imgW="1879560" imgH="457200" progId="Equation.DSMT4">
                  <p:embed/>
                  <p:pic>
                    <p:nvPicPr>
                      <p:cNvPr id="0" name=""/>
                      <p:cNvPicPr>
                        <a:picLocks noChangeAspect="1" noChangeArrowheads="1"/>
                      </p:cNvPicPr>
                      <p:nvPr/>
                    </p:nvPicPr>
                    <p:blipFill>
                      <a:blip r:embed="rId5"/>
                      <a:srcRect/>
                      <a:stretch>
                        <a:fillRect/>
                      </a:stretch>
                    </p:blipFill>
                    <p:spPr bwMode="auto">
                      <a:xfrm>
                        <a:off x="1116019" y="2901835"/>
                        <a:ext cx="3662363" cy="889000"/>
                      </a:xfrm>
                      <a:prstGeom prst="rect">
                        <a:avLst/>
                      </a:prstGeom>
                      <a:solidFill>
                        <a:schemeClr val="bg1"/>
                      </a:solidFill>
                      <a:ln w="9525">
                        <a:solidFill>
                          <a:schemeClr val="bg1"/>
                        </a:solidFill>
                        <a:miter lim="800000"/>
                        <a:headEnd/>
                        <a:tailEnd/>
                      </a:ln>
                    </p:spPr>
                  </p:pic>
                </p:oleObj>
              </mc:Fallback>
            </mc:AlternateContent>
          </a:graphicData>
        </a:graphic>
      </p:graphicFrame>
      <p:sp>
        <p:nvSpPr>
          <p:cNvPr id="1173" name="Rectangle 3"/>
          <p:cNvSpPr txBox="1">
            <a:spLocks noChangeArrowheads="1"/>
          </p:cNvSpPr>
          <p:nvPr/>
        </p:nvSpPr>
        <p:spPr>
          <a:xfrm>
            <a:off x="1273712" y="5483614"/>
            <a:ext cx="4664712" cy="1325075"/>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400" dirty="0"/>
              <a:t>保角度</a:t>
            </a:r>
            <a:r>
              <a:rPr lang="en-US" altLang="zh-CN" sz="2400" dirty="0"/>
              <a:t>	</a:t>
            </a:r>
            <a:r>
              <a:rPr lang="el-GR" altLang="zh-CN" sz="2400" dirty="0">
                <a:latin typeface="Times New Roman" panose="02020603050405020304" pitchFamily="18" charset="0"/>
                <a:cs typeface="Times New Roman" panose="02020603050405020304" pitchFamily="18" charset="0"/>
              </a:rPr>
              <a:t>γ</a:t>
            </a:r>
            <a:r>
              <a:rPr lang="en-US" altLang="zh-CN" sz="2400" dirty="0">
                <a:cs typeface="Arial" panose="020B0604020202020204" pitchFamily="34" charset="0"/>
              </a:rPr>
              <a:t> = </a:t>
            </a:r>
            <a:r>
              <a:rPr lang="el-GR" altLang="zh-CN" sz="2400" dirty="0">
                <a:latin typeface="Times New Roman" panose="02020603050405020304" pitchFamily="18" charset="0"/>
                <a:cs typeface="Times New Roman" panose="02020603050405020304" pitchFamily="18" charset="0"/>
              </a:rPr>
              <a:t>Γ</a:t>
            </a:r>
            <a:endParaRPr lang="en-US" altLang="zh-CN" sz="2400" dirty="0">
              <a:latin typeface="Times New Roman" panose="02020603050405020304" pitchFamily="18" charset="0"/>
            </a:endParaRPr>
          </a:p>
          <a:p>
            <a:pPr marL="0" indent="0">
              <a:buNone/>
            </a:pPr>
            <a:r>
              <a:rPr lang="zh-CN" altLang="en-US" sz="2400" dirty="0"/>
              <a:t>保面积</a:t>
            </a:r>
            <a:r>
              <a:rPr lang="en-US" altLang="zh-CN" sz="2400" dirty="0"/>
              <a:t>	</a:t>
            </a:r>
            <a:r>
              <a:rPr lang="el-GR" altLang="zh-CN" sz="2400" dirty="0">
                <a:latin typeface="Times New Roman" panose="02020603050405020304" pitchFamily="18" charset="0"/>
                <a:cs typeface="Times New Roman" panose="02020603050405020304" pitchFamily="18" charset="0"/>
              </a:rPr>
              <a:t>γ</a:t>
            </a:r>
            <a:r>
              <a:rPr lang="en-US" altLang="zh-CN" sz="2400" dirty="0"/>
              <a:t> </a:t>
            </a:r>
            <a:r>
              <a:rPr lang="el-GR" altLang="zh-CN" sz="2400" dirty="0">
                <a:latin typeface="Times New Roman" panose="02020603050405020304" pitchFamily="18" charset="0"/>
                <a:cs typeface="Times New Roman" panose="02020603050405020304" pitchFamily="18" charset="0"/>
              </a:rPr>
              <a:t>Γ</a:t>
            </a:r>
            <a:r>
              <a:rPr lang="el-GR" altLang="zh-CN" sz="2400" dirty="0">
                <a:cs typeface="Times New Roman" panose="02020603050405020304" pitchFamily="18" charset="0"/>
              </a:rPr>
              <a:t> </a:t>
            </a:r>
            <a:r>
              <a:rPr lang="en-US" altLang="zh-CN" sz="2400" dirty="0"/>
              <a:t>= 1</a:t>
            </a:r>
          </a:p>
          <a:p>
            <a:pPr marL="0" indent="0">
              <a:buNone/>
            </a:pPr>
            <a:r>
              <a:rPr lang="zh-CN" altLang="en-US" sz="2400" dirty="0"/>
              <a:t>保长度</a:t>
            </a:r>
            <a:r>
              <a:rPr lang="en-US" altLang="zh-CN" sz="2400" dirty="0"/>
              <a:t>	</a:t>
            </a:r>
            <a:r>
              <a:rPr lang="el-GR" altLang="zh-CN" sz="2400" dirty="0">
                <a:latin typeface="Times New Roman" panose="02020603050405020304" pitchFamily="18" charset="0"/>
                <a:cs typeface="Times New Roman" panose="02020603050405020304" pitchFamily="18" charset="0"/>
              </a:rPr>
              <a:t>γ</a:t>
            </a:r>
            <a:r>
              <a:rPr lang="en-US" altLang="zh-CN" sz="2400" dirty="0"/>
              <a:t> = </a:t>
            </a:r>
            <a:r>
              <a:rPr lang="el-GR" altLang="zh-CN" sz="2400" dirty="0">
                <a:latin typeface="Times New Roman" panose="02020603050405020304" pitchFamily="18" charset="0"/>
                <a:cs typeface="Times New Roman" panose="02020603050405020304" pitchFamily="18" charset="0"/>
              </a:rPr>
              <a:t>Γ</a:t>
            </a:r>
            <a:r>
              <a:rPr lang="el-GR" altLang="zh-CN" sz="2400" dirty="0">
                <a:cs typeface="Times New Roman" panose="02020603050405020304" pitchFamily="18" charset="0"/>
              </a:rPr>
              <a:t> </a:t>
            </a:r>
            <a:r>
              <a:rPr lang="en-US" altLang="zh-CN" sz="2400" dirty="0"/>
              <a:t>= 1</a:t>
            </a:r>
          </a:p>
        </p:txBody>
      </p:sp>
      <p:pic>
        <p:nvPicPr>
          <p:cNvPr id="1174"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17496" r="60991" b="23380"/>
          <a:stretch/>
        </p:blipFill>
        <p:spPr bwMode="auto">
          <a:xfrm>
            <a:off x="5692955" y="4374439"/>
            <a:ext cx="3074407" cy="2092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75"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55269" r="1274"/>
          <a:stretch/>
        </p:blipFill>
        <p:spPr bwMode="auto">
          <a:xfrm>
            <a:off x="6174206" y="1632226"/>
            <a:ext cx="2111904" cy="2182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76" name="任意多边形 1175"/>
          <p:cNvSpPr/>
          <p:nvPr/>
        </p:nvSpPr>
        <p:spPr>
          <a:xfrm>
            <a:off x="7687994" y="2827606"/>
            <a:ext cx="133643" cy="154745"/>
          </a:xfrm>
          <a:custGeom>
            <a:avLst/>
            <a:gdLst>
              <a:gd name="connsiteX0" fmla="*/ 133643 w 133643"/>
              <a:gd name="connsiteY0" fmla="*/ 0 h 154745"/>
              <a:gd name="connsiteX1" fmla="*/ 0 w 133643"/>
              <a:gd name="connsiteY1" fmla="*/ 42203 h 154745"/>
              <a:gd name="connsiteX2" fmla="*/ 21101 w 133643"/>
              <a:gd name="connsiteY2" fmla="*/ 154745 h 154745"/>
              <a:gd name="connsiteX3" fmla="*/ 133643 w 133643"/>
              <a:gd name="connsiteY3" fmla="*/ 0 h 154745"/>
            </a:gdLst>
            <a:ahLst/>
            <a:cxnLst>
              <a:cxn ang="0">
                <a:pos x="connsiteX0" y="connsiteY0"/>
              </a:cxn>
              <a:cxn ang="0">
                <a:pos x="connsiteX1" y="connsiteY1"/>
              </a:cxn>
              <a:cxn ang="0">
                <a:pos x="connsiteX2" y="connsiteY2"/>
              </a:cxn>
              <a:cxn ang="0">
                <a:pos x="connsiteX3" y="connsiteY3"/>
              </a:cxn>
            </a:cxnLst>
            <a:rect l="l" t="t" r="r" b="b"/>
            <a:pathLst>
              <a:path w="133643" h="154745">
                <a:moveTo>
                  <a:pt x="133643" y="0"/>
                </a:moveTo>
                <a:lnTo>
                  <a:pt x="0" y="42203"/>
                </a:lnTo>
                <a:lnTo>
                  <a:pt x="21101" y="154745"/>
                </a:lnTo>
                <a:lnTo>
                  <a:pt x="133643"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7" name="任意多边形 1176"/>
          <p:cNvSpPr/>
          <p:nvPr/>
        </p:nvSpPr>
        <p:spPr>
          <a:xfrm>
            <a:off x="8201465" y="5570806"/>
            <a:ext cx="119575" cy="168812"/>
          </a:xfrm>
          <a:custGeom>
            <a:avLst/>
            <a:gdLst>
              <a:gd name="connsiteX0" fmla="*/ 119575 w 119575"/>
              <a:gd name="connsiteY0" fmla="*/ 0 h 168812"/>
              <a:gd name="connsiteX1" fmla="*/ 0 w 119575"/>
              <a:gd name="connsiteY1" fmla="*/ 56271 h 168812"/>
              <a:gd name="connsiteX2" fmla="*/ 42203 w 119575"/>
              <a:gd name="connsiteY2" fmla="*/ 168812 h 168812"/>
              <a:gd name="connsiteX3" fmla="*/ 119575 w 119575"/>
              <a:gd name="connsiteY3" fmla="*/ 0 h 168812"/>
            </a:gdLst>
            <a:ahLst/>
            <a:cxnLst>
              <a:cxn ang="0">
                <a:pos x="connsiteX0" y="connsiteY0"/>
              </a:cxn>
              <a:cxn ang="0">
                <a:pos x="connsiteX1" y="connsiteY1"/>
              </a:cxn>
              <a:cxn ang="0">
                <a:pos x="connsiteX2" y="connsiteY2"/>
              </a:cxn>
              <a:cxn ang="0">
                <a:pos x="connsiteX3" y="connsiteY3"/>
              </a:cxn>
            </a:cxnLst>
            <a:rect l="l" t="t" r="r" b="b"/>
            <a:pathLst>
              <a:path w="119575" h="168812">
                <a:moveTo>
                  <a:pt x="119575" y="0"/>
                </a:moveTo>
                <a:lnTo>
                  <a:pt x="0" y="56271"/>
                </a:lnTo>
                <a:lnTo>
                  <a:pt x="42203" y="168812"/>
                </a:lnTo>
                <a:lnTo>
                  <a:pt x="119575"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8" name="任意多边形 1177"/>
          <p:cNvSpPr/>
          <p:nvPr/>
        </p:nvSpPr>
        <p:spPr>
          <a:xfrm>
            <a:off x="7784432" y="2923674"/>
            <a:ext cx="725196" cy="2622884"/>
          </a:xfrm>
          <a:custGeom>
            <a:avLst/>
            <a:gdLst>
              <a:gd name="connsiteX0" fmla="*/ 0 w 725196"/>
              <a:gd name="connsiteY0" fmla="*/ 0 h 2622884"/>
              <a:gd name="connsiteX1" fmla="*/ 697831 w 725196"/>
              <a:gd name="connsiteY1" fmla="*/ 950494 h 2622884"/>
              <a:gd name="connsiteX2" fmla="*/ 517357 w 725196"/>
              <a:gd name="connsiteY2" fmla="*/ 2622884 h 2622884"/>
            </a:gdLst>
            <a:ahLst/>
            <a:cxnLst>
              <a:cxn ang="0">
                <a:pos x="connsiteX0" y="connsiteY0"/>
              </a:cxn>
              <a:cxn ang="0">
                <a:pos x="connsiteX1" y="connsiteY1"/>
              </a:cxn>
              <a:cxn ang="0">
                <a:pos x="connsiteX2" y="connsiteY2"/>
              </a:cxn>
            </a:cxnLst>
            <a:rect l="l" t="t" r="r" b="b"/>
            <a:pathLst>
              <a:path w="725196" h="2622884">
                <a:moveTo>
                  <a:pt x="0" y="0"/>
                </a:moveTo>
                <a:cubicBezTo>
                  <a:pt x="305802" y="256673"/>
                  <a:pt x="611605" y="513347"/>
                  <a:pt x="697831" y="950494"/>
                </a:cubicBezTo>
                <a:cubicBezTo>
                  <a:pt x="784057" y="1387641"/>
                  <a:pt x="650707" y="2005262"/>
                  <a:pt x="517357" y="2622884"/>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08717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方法</a:t>
            </a:r>
          </a:p>
        </p:txBody>
      </p:sp>
      <p:sp>
        <p:nvSpPr>
          <p:cNvPr id="3" name="内容占位符 2"/>
          <p:cNvSpPr>
            <a:spLocks noGrp="1"/>
          </p:cNvSpPr>
          <p:nvPr>
            <p:ph idx="1"/>
          </p:nvPr>
        </p:nvSpPr>
        <p:spPr/>
        <p:txBody>
          <a:bodyPr/>
          <a:lstStyle/>
          <a:p>
            <a:r>
              <a:rPr lang="en-US" altLang="zh-CN" b="1" dirty="0"/>
              <a:t>4.2.1 </a:t>
            </a:r>
            <a:r>
              <a:rPr lang="zh-CN" altLang="en-US" b="1" dirty="0"/>
              <a:t>数学模型</a:t>
            </a:r>
            <a:endParaRPr lang="en-US" altLang="zh-CN" b="1" dirty="0"/>
          </a:p>
          <a:p>
            <a:pPr lvl="1"/>
            <a:r>
              <a:rPr lang="en-US" altLang="zh-CN" dirty="0"/>
              <a:t>Jacobi</a:t>
            </a:r>
            <a:r>
              <a:rPr lang="zh-CN" altLang="en-US" dirty="0"/>
              <a:t>矩阵奇异值分解</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57</a:t>
            </a:fld>
            <a:endParaRPr lang="zh-CN" altLang="en-US"/>
          </a:p>
        </p:txBody>
      </p:sp>
      <p:graphicFrame>
        <p:nvGraphicFramePr>
          <p:cNvPr id="1171" name="对象 1170"/>
          <p:cNvGraphicFramePr>
            <a:graphicFrameLocks noChangeAspect="1"/>
          </p:cNvGraphicFramePr>
          <p:nvPr>
            <p:extLst>
              <p:ext uri="{D42A27DB-BD31-4B8C-83A1-F6EECF244321}">
                <p14:modId xmlns:p14="http://schemas.microsoft.com/office/powerpoint/2010/main" val="507211017"/>
              </p:ext>
            </p:extLst>
          </p:nvPr>
        </p:nvGraphicFramePr>
        <p:xfrm>
          <a:off x="1116019" y="2901835"/>
          <a:ext cx="3662363" cy="889000"/>
        </p:xfrm>
        <a:graphic>
          <a:graphicData uri="http://schemas.openxmlformats.org/presentationml/2006/ole">
            <mc:AlternateContent xmlns:mc="http://schemas.openxmlformats.org/markup-compatibility/2006">
              <mc:Choice xmlns:v="urn:schemas-microsoft-com:vml" Requires="v">
                <p:oleObj spid="_x0000_s36782" name="Equation" r:id="rId4" imgW="1879560" imgH="457200" progId="Equation.DSMT4">
                  <p:embed/>
                </p:oleObj>
              </mc:Choice>
              <mc:Fallback>
                <p:oleObj name="Equation" r:id="rId4" imgW="1879560" imgH="457200" progId="Equation.DSMT4">
                  <p:embed/>
                  <p:pic>
                    <p:nvPicPr>
                      <p:cNvPr id="0" name=""/>
                      <p:cNvPicPr>
                        <a:picLocks noChangeAspect="1" noChangeArrowheads="1"/>
                      </p:cNvPicPr>
                      <p:nvPr/>
                    </p:nvPicPr>
                    <p:blipFill>
                      <a:blip r:embed="rId5"/>
                      <a:srcRect/>
                      <a:stretch>
                        <a:fillRect/>
                      </a:stretch>
                    </p:blipFill>
                    <p:spPr bwMode="auto">
                      <a:xfrm>
                        <a:off x="1116019" y="2901835"/>
                        <a:ext cx="3662363" cy="889000"/>
                      </a:xfrm>
                      <a:prstGeom prst="rect">
                        <a:avLst/>
                      </a:prstGeom>
                      <a:solidFill>
                        <a:schemeClr val="bg1"/>
                      </a:solidFill>
                      <a:ln w="9525">
                        <a:solidFill>
                          <a:schemeClr val="bg1"/>
                        </a:solidFill>
                        <a:miter lim="800000"/>
                        <a:headEnd/>
                        <a:tailEnd/>
                      </a:ln>
                    </p:spPr>
                  </p:pic>
                </p:oleObj>
              </mc:Fallback>
            </mc:AlternateContent>
          </a:graphicData>
        </a:graphic>
      </p:graphicFrame>
      <p:grpSp>
        <p:nvGrpSpPr>
          <p:cNvPr id="6" name="组合 5"/>
          <p:cNvGrpSpPr/>
          <p:nvPr/>
        </p:nvGrpSpPr>
        <p:grpSpPr>
          <a:xfrm>
            <a:off x="162757" y="4251209"/>
            <a:ext cx="8818485" cy="2105141"/>
            <a:chOff x="162757" y="4251209"/>
            <a:chExt cx="8818485" cy="2105141"/>
          </a:xfrm>
        </p:grpSpPr>
        <p:pic>
          <p:nvPicPr>
            <p:cNvPr id="5" name="图片 4"/>
            <p:cNvPicPr>
              <a:picLocks noChangeAspect="1"/>
            </p:cNvPicPr>
            <p:nvPr/>
          </p:nvPicPr>
          <p:blipFill>
            <a:blip r:embed="rId6"/>
            <a:stretch>
              <a:fillRect/>
            </a:stretch>
          </p:blipFill>
          <p:spPr>
            <a:xfrm>
              <a:off x="162757" y="4251209"/>
              <a:ext cx="8818485" cy="2105141"/>
            </a:xfrm>
            <a:prstGeom prst="rect">
              <a:avLst/>
            </a:prstGeom>
          </p:spPr>
        </p:pic>
        <p:graphicFrame>
          <p:nvGraphicFramePr>
            <p:cNvPr id="48" name="对象 47"/>
            <p:cNvGraphicFramePr>
              <a:graphicFrameLocks noChangeAspect="1"/>
            </p:cNvGraphicFramePr>
            <p:nvPr>
              <p:extLst>
                <p:ext uri="{D42A27DB-BD31-4B8C-83A1-F6EECF244321}">
                  <p14:modId xmlns:p14="http://schemas.microsoft.com/office/powerpoint/2010/main" val="956916285"/>
                </p:ext>
              </p:extLst>
            </p:nvPr>
          </p:nvGraphicFramePr>
          <p:xfrm>
            <a:off x="8078063" y="5683593"/>
            <a:ext cx="273050" cy="295275"/>
          </p:xfrm>
          <a:graphic>
            <a:graphicData uri="http://schemas.openxmlformats.org/presentationml/2006/ole">
              <mc:AlternateContent xmlns:mc="http://schemas.openxmlformats.org/markup-compatibility/2006">
                <mc:Choice xmlns:v="urn:schemas-microsoft-com:vml" Requires="v">
                  <p:oleObj spid="_x0000_s36783" name="Equation" r:id="rId7" imgW="139680" imgH="152280" progId="Equation.DSMT4">
                    <p:embed/>
                  </p:oleObj>
                </mc:Choice>
                <mc:Fallback>
                  <p:oleObj name="Equation" r:id="rId7" imgW="139680" imgH="152280" progId="Equation.DSMT4">
                    <p:embed/>
                    <p:pic>
                      <p:nvPicPr>
                        <p:cNvPr id="0" name=""/>
                        <p:cNvPicPr>
                          <a:picLocks noChangeAspect="1" noChangeArrowheads="1"/>
                        </p:cNvPicPr>
                        <p:nvPr/>
                      </p:nvPicPr>
                      <p:blipFill>
                        <a:blip r:embed="rId8"/>
                        <a:srcRect/>
                        <a:stretch>
                          <a:fillRect/>
                        </a:stretch>
                      </p:blipFill>
                      <p:spPr bwMode="auto">
                        <a:xfrm>
                          <a:off x="8078063" y="5683593"/>
                          <a:ext cx="273050" cy="295275"/>
                        </a:xfrm>
                        <a:prstGeom prst="rect">
                          <a:avLst/>
                        </a:prstGeom>
                        <a:solidFill>
                          <a:schemeClr val="bg1"/>
                        </a:solidFill>
                        <a:ln w="9525">
                          <a:solidFill>
                            <a:schemeClr val="bg1"/>
                          </a:solidFill>
                          <a:miter lim="800000"/>
                          <a:headEnd/>
                          <a:tailEnd/>
                        </a:ln>
                      </p:spPr>
                    </p:pic>
                  </p:oleObj>
                </mc:Fallback>
              </mc:AlternateContent>
            </a:graphicData>
          </a:graphic>
        </p:graphicFrame>
        <p:graphicFrame>
          <p:nvGraphicFramePr>
            <p:cNvPr id="49" name="对象 48"/>
            <p:cNvGraphicFramePr>
              <a:graphicFrameLocks noChangeAspect="1"/>
            </p:cNvGraphicFramePr>
            <p:nvPr>
              <p:extLst>
                <p:ext uri="{D42A27DB-BD31-4B8C-83A1-F6EECF244321}">
                  <p14:modId xmlns:p14="http://schemas.microsoft.com/office/powerpoint/2010/main" val="2968192060"/>
                </p:ext>
              </p:extLst>
            </p:nvPr>
          </p:nvGraphicFramePr>
          <p:xfrm>
            <a:off x="8269122" y="4742950"/>
            <a:ext cx="247650" cy="319088"/>
          </p:xfrm>
          <a:graphic>
            <a:graphicData uri="http://schemas.openxmlformats.org/presentationml/2006/ole">
              <mc:AlternateContent xmlns:mc="http://schemas.openxmlformats.org/markup-compatibility/2006">
                <mc:Choice xmlns:v="urn:schemas-microsoft-com:vml" Requires="v">
                  <p:oleObj spid="_x0000_s36784" name="Equation" r:id="rId9" imgW="126720" imgH="164880" progId="Equation.DSMT4">
                    <p:embed/>
                  </p:oleObj>
                </mc:Choice>
                <mc:Fallback>
                  <p:oleObj name="Equation" r:id="rId9" imgW="126720" imgH="164880" progId="Equation.DSMT4">
                    <p:embed/>
                    <p:pic>
                      <p:nvPicPr>
                        <p:cNvPr id="0" name=""/>
                        <p:cNvPicPr>
                          <a:picLocks noChangeAspect="1" noChangeArrowheads="1"/>
                        </p:cNvPicPr>
                        <p:nvPr/>
                      </p:nvPicPr>
                      <p:blipFill>
                        <a:blip r:embed="rId10"/>
                        <a:srcRect/>
                        <a:stretch>
                          <a:fillRect/>
                        </a:stretch>
                      </p:blipFill>
                      <p:spPr bwMode="auto">
                        <a:xfrm>
                          <a:off x="8269122" y="4742950"/>
                          <a:ext cx="247650" cy="319088"/>
                        </a:xfrm>
                        <a:prstGeom prst="rect">
                          <a:avLst/>
                        </a:prstGeom>
                        <a:solidFill>
                          <a:schemeClr val="bg1"/>
                        </a:solidFill>
                        <a:ln w="9525">
                          <a:solidFill>
                            <a:schemeClr val="bg1"/>
                          </a:solidFill>
                          <a:miter lim="800000"/>
                          <a:headEnd/>
                          <a:tailEnd/>
                        </a:ln>
                      </p:spPr>
                    </p:pic>
                  </p:oleObj>
                </mc:Fallback>
              </mc:AlternateContent>
            </a:graphicData>
          </a:graphic>
        </p:graphicFrame>
        <p:graphicFrame>
          <p:nvGraphicFramePr>
            <p:cNvPr id="50" name="对象 49"/>
            <p:cNvGraphicFramePr>
              <a:graphicFrameLocks noChangeAspect="1"/>
            </p:cNvGraphicFramePr>
            <p:nvPr>
              <p:extLst>
                <p:ext uri="{D42A27DB-BD31-4B8C-83A1-F6EECF244321}">
                  <p14:modId xmlns:p14="http://schemas.microsoft.com/office/powerpoint/2010/main" val="66376721"/>
                </p:ext>
              </p:extLst>
            </p:nvPr>
          </p:nvGraphicFramePr>
          <p:xfrm>
            <a:off x="5762995" y="5168498"/>
            <a:ext cx="273050" cy="295275"/>
          </p:xfrm>
          <a:graphic>
            <a:graphicData uri="http://schemas.openxmlformats.org/presentationml/2006/ole">
              <mc:AlternateContent xmlns:mc="http://schemas.openxmlformats.org/markup-compatibility/2006">
                <mc:Choice xmlns:v="urn:schemas-microsoft-com:vml" Requires="v">
                  <p:oleObj spid="_x0000_s36785" name="Equation" r:id="rId11" imgW="139680" imgH="152280" progId="Equation.DSMT4">
                    <p:embed/>
                  </p:oleObj>
                </mc:Choice>
                <mc:Fallback>
                  <p:oleObj name="Equation" r:id="rId11" imgW="139680" imgH="152280" progId="Equation.DSMT4">
                    <p:embed/>
                    <p:pic>
                      <p:nvPicPr>
                        <p:cNvPr id="0" name=""/>
                        <p:cNvPicPr>
                          <a:picLocks noChangeAspect="1" noChangeArrowheads="1"/>
                        </p:cNvPicPr>
                        <p:nvPr/>
                      </p:nvPicPr>
                      <p:blipFill>
                        <a:blip r:embed="rId12"/>
                        <a:srcRect/>
                        <a:stretch>
                          <a:fillRect/>
                        </a:stretch>
                      </p:blipFill>
                      <p:spPr bwMode="auto">
                        <a:xfrm>
                          <a:off x="5762995" y="5168498"/>
                          <a:ext cx="273050" cy="295275"/>
                        </a:xfrm>
                        <a:prstGeom prst="rect">
                          <a:avLst/>
                        </a:prstGeom>
                        <a:solidFill>
                          <a:schemeClr val="bg1"/>
                        </a:solidFill>
                        <a:ln w="9525">
                          <a:solidFill>
                            <a:schemeClr val="bg1"/>
                          </a:solidFill>
                          <a:miter lim="800000"/>
                          <a:headEnd/>
                          <a:tailEnd/>
                        </a:ln>
                      </p:spPr>
                    </p:pic>
                  </p:oleObj>
                </mc:Fallback>
              </mc:AlternateContent>
            </a:graphicData>
          </a:graphic>
        </p:graphicFrame>
        <p:graphicFrame>
          <p:nvGraphicFramePr>
            <p:cNvPr id="51" name="对象 50"/>
            <p:cNvGraphicFramePr>
              <a:graphicFrameLocks noChangeAspect="1"/>
            </p:cNvGraphicFramePr>
            <p:nvPr>
              <p:extLst>
                <p:ext uri="{D42A27DB-BD31-4B8C-83A1-F6EECF244321}">
                  <p14:modId xmlns:p14="http://schemas.microsoft.com/office/powerpoint/2010/main" val="2636386553"/>
                </p:ext>
              </p:extLst>
            </p:nvPr>
          </p:nvGraphicFramePr>
          <p:xfrm>
            <a:off x="5357427" y="4902494"/>
            <a:ext cx="247650" cy="319088"/>
          </p:xfrm>
          <a:graphic>
            <a:graphicData uri="http://schemas.openxmlformats.org/presentationml/2006/ole">
              <mc:AlternateContent xmlns:mc="http://schemas.openxmlformats.org/markup-compatibility/2006">
                <mc:Choice xmlns:v="urn:schemas-microsoft-com:vml" Requires="v">
                  <p:oleObj spid="_x0000_s36786" name="Equation" r:id="rId13" imgW="126720" imgH="164880" progId="Equation.DSMT4">
                    <p:embed/>
                  </p:oleObj>
                </mc:Choice>
                <mc:Fallback>
                  <p:oleObj name="Equation" r:id="rId13" imgW="126720" imgH="164880" progId="Equation.DSMT4">
                    <p:embed/>
                    <p:pic>
                      <p:nvPicPr>
                        <p:cNvPr id="0" name=""/>
                        <p:cNvPicPr>
                          <a:picLocks noChangeAspect="1" noChangeArrowheads="1"/>
                        </p:cNvPicPr>
                        <p:nvPr/>
                      </p:nvPicPr>
                      <p:blipFill>
                        <a:blip r:embed="rId14"/>
                        <a:srcRect/>
                        <a:stretch>
                          <a:fillRect/>
                        </a:stretch>
                      </p:blipFill>
                      <p:spPr bwMode="auto">
                        <a:xfrm>
                          <a:off x="5357427" y="4902494"/>
                          <a:ext cx="247650" cy="319088"/>
                        </a:xfrm>
                        <a:prstGeom prst="rect">
                          <a:avLst/>
                        </a:prstGeom>
                        <a:solidFill>
                          <a:schemeClr val="bg1"/>
                        </a:solidFill>
                        <a:ln w="9525">
                          <a:solidFill>
                            <a:schemeClr val="bg1"/>
                          </a:solidFill>
                          <a:miter lim="800000"/>
                          <a:headEnd/>
                          <a:tailEnd/>
                        </a:ln>
                      </p:spPr>
                    </p:pic>
                  </p:oleObj>
                </mc:Fallback>
              </mc:AlternateContent>
            </a:graphicData>
          </a:graphic>
        </p:graphicFrame>
      </p:grpSp>
    </p:spTree>
    <p:extLst>
      <p:ext uri="{BB962C8B-B14F-4D97-AF65-F5344CB8AC3E}">
        <p14:creationId xmlns:p14="http://schemas.microsoft.com/office/powerpoint/2010/main" val="42270291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229600" cy="4997152"/>
          </a:xfrm>
        </p:spPr>
        <p:txBody>
          <a:bodyPr>
            <a:normAutofit/>
          </a:bodyPr>
          <a:lstStyle/>
          <a:p>
            <a:r>
              <a:rPr lang="en-US" altLang="zh-CN" b="1" dirty="0"/>
              <a:t>4.2.1 </a:t>
            </a:r>
            <a:r>
              <a:rPr lang="zh-CN" altLang="en-US" b="1" dirty="0"/>
              <a:t>数学模型</a:t>
            </a:r>
            <a:endParaRPr lang="en-US" altLang="zh-CN" b="1" dirty="0"/>
          </a:p>
          <a:p>
            <a:pPr lvl="1"/>
            <a:r>
              <a:rPr lang="zh-CN" altLang="en-US" dirty="0"/>
              <a:t>定理：每一个保长度的映射都是保角度的和保面积的，反之亦然。</a:t>
            </a:r>
            <a:endParaRPr lang="en-US" altLang="zh-CN" dirty="0"/>
          </a:p>
          <a:p>
            <a:pPr lvl="1"/>
            <a:endParaRPr lang="en-US" altLang="zh-CN" dirty="0"/>
          </a:p>
          <a:p>
            <a:pPr lvl="1"/>
            <a:endParaRPr lang="en-US" altLang="zh-CN" dirty="0"/>
          </a:p>
          <a:p>
            <a:pPr lvl="1"/>
            <a:r>
              <a:rPr lang="zh-CN" altLang="en-US" dirty="0"/>
              <a:t>保长度参数化是理想的但是并不多见。在实际计算中，我们使用：</a:t>
            </a:r>
          </a:p>
          <a:p>
            <a:pPr lvl="2"/>
            <a:r>
              <a:rPr lang="zh-CN" altLang="en-US" dirty="0"/>
              <a:t>保角度的</a:t>
            </a:r>
          </a:p>
          <a:p>
            <a:pPr lvl="2"/>
            <a:r>
              <a:rPr lang="zh-CN" altLang="en-US" dirty="0"/>
              <a:t>保面积的</a:t>
            </a:r>
          </a:p>
          <a:p>
            <a:pPr lvl="2"/>
            <a:r>
              <a:rPr lang="zh-CN" altLang="en-US" dirty="0"/>
              <a:t>两者之间的平衡</a:t>
            </a:r>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58</a:t>
            </a:fld>
            <a:endParaRPr lang="zh-CN" altLang="en-US"/>
          </a:p>
        </p:txBody>
      </p:sp>
      <p:pic>
        <p:nvPicPr>
          <p:cNvPr id="4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425" y="3148955"/>
            <a:ext cx="6915150" cy="1000125"/>
          </a:xfrm>
          <a:prstGeom prst="rect">
            <a:avLst/>
          </a:prstGeom>
          <a:solidFill>
            <a:srgbClr val="D4F5FF"/>
          </a:solidFill>
          <a:ln>
            <a:noFill/>
          </a:ln>
        </p:spPr>
      </p:pic>
      <p:sp>
        <p:nvSpPr>
          <p:cNvPr id="48" name="文本框 47"/>
          <p:cNvSpPr txBox="1"/>
          <p:nvPr/>
        </p:nvSpPr>
        <p:spPr>
          <a:xfrm>
            <a:off x="1687915" y="3387407"/>
            <a:ext cx="1515933" cy="523220"/>
          </a:xfrm>
          <a:prstGeom prst="rect">
            <a:avLst/>
          </a:prstGeom>
          <a:solidFill>
            <a:srgbClr val="C0F0FF"/>
          </a:solidFill>
        </p:spPr>
        <p:txBody>
          <a:bodyPr wrap="square" rtlCol="0">
            <a:spAutoFit/>
          </a:bodyPr>
          <a:lstStyle/>
          <a:p>
            <a:r>
              <a:rPr lang="zh-CN" altLang="en-US" sz="2800" dirty="0"/>
              <a:t>保长度</a:t>
            </a:r>
          </a:p>
        </p:txBody>
      </p:sp>
      <p:sp>
        <p:nvSpPr>
          <p:cNvPr id="49" name="文本框 48"/>
          <p:cNvSpPr txBox="1"/>
          <p:nvPr/>
        </p:nvSpPr>
        <p:spPr>
          <a:xfrm>
            <a:off x="3994555" y="3387407"/>
            <a:ext cx="1662178" cy="523220"/>
          </a:xfrm>
          <a:prstGeom prst="rect">
            <a:avLst/>
          </a:prstGeom>
          <a:solidFill>
            <a:srgbClr val="CEF4FF"/>
          </a:solidFill>
        </p:spPr>
        <p:txBody>
          <a:bodyPr wrap="square" rtlCol="0">
            <a:spAutoFit/>
          </a:bodyPr>
          <a:lstStyle/>
          <a:p>
            <a:r>
              <a:rPr lang="zh-CN" altLang="en-US" sz="2800" dirty="0"/>
              <a:t>保角度</a:t>
            </a:r>
          </a:p>
        </p:txBody>
      </p:sp>
      <p:sp>
        <p:nvSpPr>
          <p:cNvPr id="50" name="文本框 49"/>
          <p:cNvSpPr txBox="1"/>
          <p:nvPr/>
        </p:nvSpPr>
        <p:spPr>
          <a:xfrm>
            <a:off x="6015062" y="3387407"/>
            <a:ext cx="1656184" cy="523220"/>
          </a:xfrm>
          <a:prstGeom prst="rect">
            <a:avLst/>
          </a:prstGeom>
          <a:solidFill>
            <a:srgbClr val="CCF3FF"/>
          </a:solidFill>
        </p:spPr>
        <p:txBody>
          <a:bodyPr wrap="square" rtlCol="0">
            <a:spAutoFit/>
          </a:bodyPr>
          <a:lstStyle/>
          <a:p>
            <a:r>
              <a:rPr lang="zh-CN" altLang="en-US" sz="2800" dirty="0"/>
              <a:t>保面积</a:t>
            </a:r>
          </a:p>
        </p:txBody>
      </p:sp>
    </p:spTree>
    <p:extLst>
      <p:ext uri="{BB962C8B-B14F-4D97-AF65-F5344CB8AC3E}">
        <p14:creationId xmlns:p14="http://schemas.microsoft.com/office/powerpoint/2010/main" val="545996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229600" cy="5121275"/>
          </a:xfrm>
        </p:spPr>
        <p:txBody>
          <a:bodyPr>
            <a:normAutofit/>
          </a:bodyPr>
          <a:lstStyle/>
          <a:p>
            <a:r>
              <a:rPr lang="en-US" altLang="zh-CN" b="1" dirty="0"/>
              <a:t>4.2.2 </a:t>
            </a:r>
            <a:r>
              <a:rPr lang="zh-CN" altLang="en-US" b="1" dirty="0"/>
              <a:t>平面参数化</a:t>
            </a:r>
            <a:endParaRPr kumimoji="1" lang="en-US" altLang="zh-CN" b="1" dirty="0"/>
          </a:p>
          <a:p>
            <a:pPr lvl="1"/>
            <a:r>
              <a:rPr lang="zh-CN" altLang="en-US" dirty="0"/>
              <a:t>寻找网格表面和平面之间的一一映射</a:t>
            </a:r>
            <a:endParaRPr lang="en-US" altLang="zh-CN" dirty="0"/>
          </a:p>
          <a:p>
            <a:pPr lvl="2"/>
            <a:r>
              <a:rPr lang="zh-CN" altLang="en-US" dirty="0"/>
              <a:t>开网格（具有边界的网格）</a:t>
            </a:r>
            <a:endParaRPr lang="en-US" altLang="zh-CN" dirty="0"/>
          </a:p>
          <a:p>
            <a:pPr lvl="3"/>
            <a:r>
              <a:rPr lang="zh-CN" altLang="en-US" dirty="0"/>
              <a:t>固定边界映射</a:t>
            </a:r>
            <a:endParaRPr lang="en-US" altLang="zh-CN" dirty="0"/>
          </a:p>
          <a:p>
            <a:pPr lvl="3"/>
            <a:r>
              <a:rPr lang="zh-CN" altLang="en-US" dirty="0"/>
              <a:t>自由边界映射</a:t>
            </a:r>
            <a:endParaRPr lang="en-US" altLang="zh-CN" dirty="0"/>
          </a:p>
          <a:p>
            <a:pPr lvl="2"/>
            <a:r>
              <a:rPr lang="zh-CN" altLang="en-US" dirty="0"/>
              <a:t>闭网格</a:t>
            </a:r>
            <a:endParaRPr lang="en-US" altLang="zh-CN" dirty="0"/>
          </a:p>
          <a:p>
            <a:pPr lvl="3"/>
            <a:r>
              <a:rPr lang="zh-CN" altLang="en-US" dirty="0"/>
              <a:t>设定边界转化为开网格</a:t>
            </a:r>
            <a:endParaRPr lang="en-US" altLang="zh-CN" dirty="0"/>
          </a:p>
          <a:p>
            <a:pPr marL="400050" lvl="1" indent="0">
              <a:buNone/>
            </a:pP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59</a:t>
            </a:fld>
            <a:endParaRPr lang="zh-CN" alt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637588"/>
            <a:ext cx="2840575" cy="2089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982632"/>
            <a:ext cx="4389140" cy="1556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992" y="4895549"/>
            <a:ext cx="1872208" cy="161868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1912" y="5106589"/>
            <a:ext cx="2174888" cy="1308365"/>
          </a:xfrm>
          <a:prstGeom prst="rect">
            <a:avLst/>
          </a:prstGeom>
        </p:spPr>
      </p:pic>
    </p:spTree>
    <p:extLst>
      <p:ext uri="{BB962C8B-B14F-4D97-AF65-F5344CB8AC3E}">
        <p14:creationId xmlns:p14="http://schemas.microsoft.com/office/powerpoint/2010/main" val="2618111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数字几何</a:t>
            </a:r>
          </a:p>
        </p:txBody>
      </p:sp>
      <p:sp>
        <p:nvSpPr>
          <p:cNvPr id="3" name="内容占位符 2"/>
          <p:cNvSpPr>
            <a:spLocks noGrp="1"/>
          </p:cNvSpPr>
          <p:nvPr>
            <p:ph idx="1"/>
          </p:nvPr>
        </p:nvSpPr>
        <p:spPr/>
        <p:txBody>
          <a:bodyPr/>
          <a:lstStyle/>
          <a:p>
            <a:r>
              <a:rPr lang="en-US" altLang="zh-CN" b="1" dirty="0"/>
              <a:t>1.2.1 </a:t>
            </a:r>
            <a:r>
              <a:rPr lang="zh-CN" altLang="en-US" b="1" dirty="0"/>
              <a:t>几何表示</a:t>
            </a:r>
            <a:endParaRPr lang="en-US" altLang="zh-CN" b="1" dirty="0"/>
          </a:p>
          <a:p>
            <a:pPr lvl="1"/>
            <a:r>
              <a:rPr lang="en-US" altLang="zh-CN" b="1" dirty="0"/>
              <a:t>1.2.1-1 </a:t>
            </a:r>
            <a:r>
              <a:rPr lang="zh-CN" altLang="en-US" b="1" dirty="0"/>
              <a:t>点云</a:t>
            </a:r>
            <a:endParaRPr lang="en-US" altLang="zh-CN" b="1" dirty="0"/>
          </a:p>
          <a:p>
            <a:pPr lvl="2"/>
            <a:r>
              <a:rPr lang="zh-CN" altLang="en-US" dirty="0"/>
              <a:t>采用三维坐标点作为模型几何表示的基本单元</a:t>
            </a:r>
          </a:p>
          <a:p>
            <a:pPr lvl="2"/>
            <a:endParaRPr lang="zh-CN" altLang="en-US" b="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6</a:t>
            </a:fld>
            <a:endParaRPr lang="zh-CN" altLang="en-US"/>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3862" y="3140968"/>
            <a:ext cx="2871629" cy="2614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99" y="3140968"/>
            <a:ext cx="2968041" cy="2736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168" y="3140968"/>
            <a:ext cx="2871783" cy="2691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5"/>
          <p:cNvSpPr txBox="1"/>
          <p:nvPr/>
        </p:nvSpPr>
        <p:spPr>
          <a:xfrm>
            <a:off x="726193" y="5877272"/>
            <a:ext cx="1757575"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latin typeface="Helvetica" pitchFamily="34" charset="0"/>
                <a:cs typeface="Helvetica" pitchFamily="34" charset="0"/>
              </a:rPr>
              <a:t>2.5K</a:t>
            </a:r>
            <a:endParaRPr lang="zh-CN" altLang="en-US" sz="2400" dirty="0"/>
          </a:p>
        </p:txBody>
      </p:sp>
      <p:sp>
        <p:nvSpPr>
          <p:cNvPr id="15" name="TextBox 5"/>
          <p:cNvSpPr txBox="1"/>
          <p:nvPr/>
        </p:nvSpPr>
        <p:spPr>
          <a:xfrm>
            <a:off x="3697791" y="5877272"/>
            <a:ext cx="1757575"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latin typeface="Helvetica" pitchFamily="34" charset="0"/>
                <a:cs typeface="Helvetica" pitchFamily="34" charset="0"/>
              </a:rPr>
              <a:t>6K</a:t>
            </a:r>
            <a:endParaRPr lang="zh-CN" altLang="en-US" sz="2400" dirty="0"/>
          </a:p>
        </p:txBody>
      </p:sp>
      <p:sp>
        <p:nvSpPr>
          <p:cNvPr id="16" name="TextBox 5"/>
          <p:cNvSpPr txBox="1"/>
          <p:nvPr/>
        </p:nvSpPr>
        <p:spPr>
          <a:xfrm>
            <a:off x="6639294" y="5877272"/>
            <a:ext cx="1757575"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a:latin typeface="Helvetica" pitchFamily="34" charset="0"/>
                <a:cs typeface="Helvetica" pitchFamily="34" charset="0"/>
              </a:rPr>
              <a:t>17K</a:t>
            </a:r>
            <a:endParaRPr lang="zh-CN" altLang="en-US" sz="2400" dirty="0"/>
          </a:p>
        </p:txBody>
      </p:sp>
      <p:graphicFrame>
        <p:nvGraphicFramePr>
          <p:cNvPr id="17" name="Object 2"/>
          <p:cNvGraphicFramePr>
            <a:graphicFrameLocks noChangeAspect="1"/>
          </p:cNvGraphicFramePr>
          <p:nvPr>
            <p:extLst>
              <p:ext uri="{D42A27DB-BD31-4B8C-83A1-F6EECF244321}">
                <p14:modId xmlns:p14="http://schemas.microsoft.com/office/powerpoint/2010/main" val="1931051325"/>
              </p:ext>
            </p:extLst>
          </p:nvPr>
        </p:nvGraphicFramePr>
        <p:xfrm>
          <a:off x="2936252" y="6219665"/>
          <a:ext cx="3538538" cy="633412"/>
        </p:xfrm>
        <a:graphic>
          <a:graphicData uri="http://schemas.openxmlformats.org/presentationml/2006/ole">
            <mc:AlternateContent xmlns:mc="http://schemas.openxmlformats.org/markup-compatibility/2006">
              <mc:Choice xmlns:v="urn:schemas-microsoft-com:vml" Requires="v">
                <p:oleObj spid="_x0000_s27885" name="Equation" r:id="rId7" imgW="1562040" imgH="279360" progId="Equation.DSMT4">
                  <p:embed/>
                </p:oleObj>
              </mc:Choice>
              <mc:Fallback>
                <p:oleObj name="Equation" r:id="rId7" imgW="1562040" imgH="279360" progId="Equation.DSMT4">
                  <p:embed/>
                  <p:pic>
                    <p:nvPicPr>
                      <p:cNvPr id="0" name=""/>
                      <p:cNvPicPr>
                        <a:picLocks noChangeAspect="1" noChangeArrowheads="1"/>
                      </p:cNvPicPr>
                      <p:nvPr/>
                    </p:nvPicPr>
                    <p:blipFill>
                      <a:blip r:embed="rId8"/>
                      <a:srcRect/>
                      <a:stretch>
                        <a:fillRect/>
                      </a:stretch>
                    </p:blipFill>
                    <p:spPr bwMode="auto">
                      <a:xfrm>
                        <a:off x="2936252" y="6219665"/>
                        <a:ext cx="3538538" cy="633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474777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803500" y="3212976"/>
            <a:ext cx="5795905" cy="2025253"/>
            <a:chOff x="1803500" y="2898267"/>
            <a:chExt cx="5795905" cy="2025253"/>
          </a:xfrm>
        </p:grpSpPr>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3500" y="2898267"/>
              <a:ext cx="5795905" cy="2025253"/>
            </a:xfrm>
            <a:prstGeom prst="rect">
              <a:avLst/>
            </a:prstGeom>
          </p:spPr>
        </p:pic>
        <p:graphicFrame>
          <p:nvGraphicFramePr>
            <p:cNvPr id="13" name="对象 12"/>
            <p:cNvGraphicFramePr>
              <a:graphicFrameLocks noChangeAspect="1"/>
            </p:cNvGraphicFramePr>
            <p:nvPr>
              <p:extLst>
                <p:ext uri="{D42A27DB-BD31-4B8C-83A1-F6EECF244321}">
                  <p14:modId xmlns:p14="http://schemas.microsoft.com/office/powerpoint/2010/main" val="4078159782"/>
                </p:ext>
              </p:extLst>
            </p:nvPr>
          </p:nvGraphicFramePr>
          <p:xfrm>
            <a:off x="3312770" y="4230815"/>
            <a:ext cx="196850" cy="322263"/>
          </p:xfrm>
          <a:graphic>
            <a:graphicData uri="http://schemas.openxmlformats.org/presentationml/2006/ole">
              <mc:AlternateContent xmlns:mc="http://schemas.openxmlformats.org/markup-compatibility/2006">
                <mc:Choice xmlns:v="urn:schemas-microsoft-com:vml" Requires="v">
                  <p:oleObj spid="_x0000_s55604" name="Equation" r:id="rId5" imgW="101520" imgH="164880" progId="Equation.DSMT4">
                    <p:embed/>
                  </p:oleObj>
                </mc:Choice>
                <mc:Fallback>
                  <p:oleObj name="Equation" r:id="rId5" imgW="101520" imgH="164880" progId="Equation.DSMT4">
                    <p:embed/>
                    <p:pic>
                      <p:nvPicPr>
                        <p:cNvPr id="0" name=""/>
                        <p:cNvPicPr>
                          <a:picLocks noChangeAspect="1" noChangeArrowheads="1"/>
                        </p:cNvPicPr>
                        <p:nvPr/>
                      </p:nvPicPr>
                      <p:blipFill>
                        <a:blip r:embed="rId6"/>
                        <a:srcRect/>
                        <a:stretch>
                          <a:fillRect/>
                        </a:stretch>
                      </p:blipFill>
                      <p:spPr bwMode="auto">
                        <a:xfrm>
                          <a:off x="3312770" y="4230815"/>
                          <a:ext cx="196850" cy="322263"/>
                        </a:xfrm>
                        <a:prstGeom prst="rect">
                          <a:avLst/>
                        </a:prstGeom>
                        <a:solidFill>
                          <a:schemeClr val="bg1"/>
                        </a:solidFill>
                        <a:ln w="9525">
                          <a:solidFill>
                            <a:schemeClr val="bg1"/>
                          </a:solidFill>
                          <a:miter lim="800000"/>
                          <a:headEnd/>
                          <a:tailEnd/>
                        </a:ln>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814005487"/>
                </p:ext>
              </p:extLst>
            </p:nvPr>
          </p:nvGraphicFramePr>
          <p:xfrm>
            <a:off x="6835775" y="4168903"/>
            <a:ext cx="196850" cy="271462"/>
          </p:xfrm>
          <a:graphic>
            <a:graphicData uri="http://schemas.openxmlformats.org/presentationml/2006/ole">
              <mc:AlternateContent xmlns:mc="http://schemas.openxmlformats.org/markup-compatibility/2006">
                <mc:Choice xmlns:v="urn:schemas-microsoft-com:vml" Requires="v">
                  <p:oleObj spid="_x0000_s55605" name="Equation" r:id="rId7" imgW="101520" imgH="139680" progId="Equation.DSMT4">
                    <p:embed/>
                  </p:oleObj>
                </mc:Choice>
                <mc:Fallback>
                  <p:oleObj name="Equation" r:id="rId7" imgW="101520" imgH="139680" progId="Equation.DSMT4">
                    <p:embed/>
                    <p:pic>
                      <p:nvPicPr>
                        <p:cNvPr id="0" name=""/>
                        <p:cNvPicPr>
                          <a:picLocks noChangeAspect="1" noChangeArrowheads="1"/>
                        </p:cNvPicPr>
                        <p:nvPr/>
                      </p:nvPicPr>
                      <p:blipFill>
                        <a:blip r:embed="rId8"/>
                        <a:srcRect/>
                        <a:stretch>
                          <a:fillRect/>
                        </a:stretch>
                      </p:blipFill>
                      <p:spPr bwMode="auto">
                        <a:xfrm>
                          <a:off x="6835775" y="4168903"/>
                          <a:ext cx="196850" cy="271462"/>
                        </a:xfrm>
                        <a:prstGeom prst="rect">
                          <a:avLst/>
                        </a:prstGeom>
                        <a:solidFill>
                          <a:schemeClr val="bg1"/>
                        </a:solidFill>
                        <a:ln w="9525">
                          <a:solidFill>
                            <a:schemeClr val="bg1"/>
                          </a:solidFill>
                          <a:miter lim="800000"/>
                          <a:headEnd/>
                          <a:tailEnd/>
                        </a:ln>
                      </p:spPr>
                    </p:pic>
                  </p:oleObj>
                </mc:Fallback>
              </mc:AlternateContent>
            </a:graphicData>
          </a:graphic>
        </p:graphicFrame>
      </p:grpSp>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229600" cy="5121275"/>
          </a:xfrm>
        </p:spPr>
        <p:txBody>
          <a:bodyPr>
            <a:normAutofit/>
          </a:bodyPr>
          <a:lstStyle/>
          <a:p>
            <a:r>
              <a:rPr lang="en-US" altLang="zh-CN" b="1" dirty="0"/>
              <a:t>4.2.2 </a:t>
            </a:r>
            <a:r>
              <a:rPr lang="zh-CN" altLang="en-US" b="1" dirty="0"/>
              <a:t>平面参数化</a:t>
            </a:r>
            <a:endParaRPr kumimoji="1" lang="en-US" altLang="zh-CN" b="1" dirty="0"/>
          </a:p>
          <a:p>
            <a:pPr lvl="1"/>
            <a:r>
              <a:rPr lang="en-US" altLang="zh-CN" b="1" dirty="0"/>
              <a:t>4.2.2-1 </a:t>
            </a:r>
            <a:r>
              <a:rPr lang="zh-CN" altLang="en-US" b="1" dirty="0"/>
              <a:t>开网格的平面参数化</a:t>
            </a:r>
            <a:endParaRPr lang="en-US" altLang="zh-CN" b="1" dirty="0"/>
          </a:p>
          <a:p>
            <a:pPr lvl="2"/>
            <a:r>
              <a:rPr lang="zh-CN" altLang="en-US" b="1" dirty="0"/>
              <a:t>弹簧模型（</a:t>
            </a:r>
            <a:r>
              <a:rPr lang="en-US" altLang="zh-CN" b="1" dirty="0"/>
              <a:t>Spring system</a:t>
            </a:r>
            <a:r>
              <a:rPr lang="zh-CN" altLang="en-US" b="1" dirty="0"/>
              <a:t>）</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60</a:t>
            </a:fld>
            <a:endParaRPr lang="zh-CN" altLang="en-US" dirty="0"/>
          </a:p>
        </p:txBody>
      </p:sp>
      <p:graphicFrame>
        <p:nvGraphicFramePr>
          <p:cNvPr id="11" name="对象 10"/>
          <p:cNvGraphicFramePr>
            <a:graphicFrameLocks noChangeAspect="1"/>
          </p:cNvGraphicFramePr>
          <p:nvPr>
            <p:extLst>
              <p:ext uri="{D42A27DB-BD31-4B8C-83A1-F6EECF244321}">
                <p14:modId xmlns:p14="http://schemas.microsoft.com/office/powerpoint/2010/main" val="1702885739"/>
              </p:ext>
            </p:extLst>
          </p:nvPr>
        </p:nvGraphicFramePr>
        <p:xfrm>
          <a:off x="2745053" y="5094707"/>
          <a:ext cx="1335087" cy="444500"/>
        </p:xfrm>
        <a:graphic>
          <a:graphicData uri="http://schemas.openxmlformats.org/presentationml/2006/ole">
            <mc:AlternateContent xmlns:mc="http://schemas.openxmlformats.org/markup-compatibility/2006">
              <mc:Choice xmlns:v="urn:schemas-microsoft-com:vml" Requires="v">
                <p:oleObj spid="_x0000_s55606" name="Equation" r:id="rId9" imgW="685800" imgH="228600" progId="Equation.DSMT4">
                  <p:embed/>
                </p:oleObj>
              </mc:Choice>
              <mc:Fallback>
                <p:oleObj name="Equation" r:id="rId9" imgW="685800" imgH="228600" progId="Equation.DSMT4">
                  <p:embed/>
                  <p:pic>
                    <p:nvPicPr>
                      <p:cNvPr id="0" name=""/>
                      <p:cNvPicPr>
                        <a:picLocks noChangeAspect="1" noChangeArrowheads="1"/>
                      </p:cNvPicPr>
                      <p:nvPr/>
                    </p:nvPicPr>
                    <p:blipFill>
                      <a:blip r:embed="rId10"/>
                      <a:srcRect/>
                      <a:stretch>
                        <a:fillRect/>
                      </a:stretch>
                    </p:blipFill>
                    <p:spPr bwMode="auto">
                      <a:xfrm>
                        <a:off x="2745053" y="5094707"/>
                        <a:ext cx="1335087" cy="444500"/>
                      </a:xfrm>
                      <a:prstGeom prst="rect">
                        <a:avLst/>
                      </a:prstGeom>
                      <a:solidFill>
                        <a:schemeClr val="bg1"/>
                      </a:solidFill>
                      <a:ln w="9525">
                        <a:solidFill>
                          <a:schemeClr val="bg1"/>
                        </a:solidFill>
                        <a:miter lim="800000"/>
                        <a:headEnd/>
                        <a:tailEnd/>
                      </a:ln>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85094059"/>
              </p:ext>
            </p:extLst>
          </p:nvPr>
        </p:nvGraphicFramePr>
        <p:xfrm>
          <a:off x="5376310" y="5094707"/>
          <a:ext cx="1681162" cy="444500"/>
        </p:xfrm>
        <a:graphic>
          <a:graphicData uri="http://schemas.openxmlformats.org/presentationml/2006/ole">
            <mc:AlternateContent xmlns:mc="http://schemas.openxmlformats.org/markup-compatibility/2006">
              <mc:Choice xmlns:v="urn:schemas-microsoft-com:vml" Requires="v">
                <p:oleObj spid="_x0000_s55607" name="Equation" r:id="rId11" imgW="863280" imgH="228600" progId="Equation.DSMT4">
                  <p:embed/>
                </p:oleObj>
              </mc:Choice>
              <mc:Fallback>
                <p:oleObj name="Equation" r:id="rId11" imgW="863280" imgH="228600" progId="Equation.DSMT4">
                  <p:embed/>
                  <p:pic>
                    <p:nvPicPr>
                      <p:cNvPr id="0" name=""/>
                      <p:cNvPicPr>
                        <a:picLocks noChangeAspect="1" noChangeArrowheads="1"/>
                      </p:cNvPicPr>
                      <p:nvPr/>
                    </p:nvPicPr>
                    <p:blipFill>
                      <a:blip r:embed="rId12"/>
                      <a:srcRect/>
                      <a:stretch>
                        <a:fillRect/>
                      </a:stretch>
                    </p:blipFill>
                    <p:spPr bwMode="auto">
                      <a:xfrm>
                        <a:off x="5376310" y="5094707"/>
                        <a:ext cx="1681162" cy="444500"/>
                      </a:xfrm>
                      <a:prstGeom prst="rect">
                        <a:avLst/>
                      </a:prstGeom>
                      <a:solidFill>
                        <a:schemeClr val="bg1"/>
                      </a:solidFill>
                      <a:ln w="9525">
                        <a:solidFill>
                          <a:schemeClr val="bg1"/>
                        </a:solidFill>
                        <a:miter lim="800000"/>
                        <a:headEnd/>
                        <a:tailEnd/>
                      </a:ln>
                    </p:spPr>
                  </p:pic>
                </p:oleObj>
              </mc:Fallback>
            </mc:AlternateContent>
          </a:graphicData>
        </a:graphic>
      </p:graphicFrame>
      <p:sp>
        <p:nvSpPr>
          <p:cNvPr id="7" name="右箭头 6"/>
          <p:cNvSpPr/>
          <p:nvPr/>
        </p:nvSpPr>
        <p:spPr>
          <a:xfrm flipH="1">
            <a:off x="4233400" y="5205832"/>
            <a:ext cx="936104" cy="222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5" name="对象 14"/>
          <p:cNvGraphicFramePr>
            <a:graphicFrameLocks noChangeAspect="1"/>
          </p:cNvGraphicFramePr>
          <p:nvPr>
            <p:extLst>
              <p:ext uri="{D42A27DB-BD31-4B8C-83A1-F6EECF244321}">
                <p14:modId xmlns:p14="http://schemas.microsoft.com/office/powerpoint/2010/main" val="3083902191"/>
              </p:ext>
            </p:extLst>
          </p:nvPr>
        </p:nvGraphicFramePr>
        <p:xfrm>
          <a:off x="2709677" y="5642649"/>
          <a:ext cx="4286250" cy="1125537"/>
        </p:xfrm>
        <a:graphic>
          <a:graphicData uri="http://schemas.openxmlformats.org/presentationml/2006/ole">
            <mc:AlternateContent xmlns:mc="http://schemas.openxmlformats.org/markup-compatibility/2006">
              <mc:Choice xmlns:v="urn:schemas-microsoft-com:vml" Requires="v">
                <p:oleObj spid="_x0000_s55608" name="Equation" r:id="rId13" imgW="1739880" imgH="457200" progId="Equation.DSMT4">
                  <p:embed/>
                </p:oleObj>
              </mc:Choice>
              <mc:Fallback>
                <p:oleObj name="Equation" r:id="rId13" imgW="1739880" imgH="457200" progId="Equation.DSMT4">
                  <p:embed/>
                  <p:pic>
                    <p:nvPicPr>
                      <p:cNvPr id="0" name=""/>
                      <p:cNvPicPr>
                        <a:picLocks noChangeAspect="1" noChangeArrowheads="1"/>
                      </p:cNvPicPr>
                      <p:nvPr/>
                    </p:nvPicPr>
                    <p:blipFill>
                      <a:blip r:embed="rId14"/>
                      <a:srcRect/>
                      <a:stretch>
                        <a:fillRect/>
                      </a:stretch>
                    </p:blipFill>
                    <p:spPr bwMode="auto">
                      <a:xfrm>
                        <a:off x="2709677" y="5642649"/>
                        <a:ext cx="4286250" cy="1125537"/>
                      </a:xfrm>
                      <a:prstGeom prst="rect">
                        <a:avLst/>
                      </a:prstGeom>
                      <a:solidFill>
                        <a:schemeClr val="bg1"/>
                      </a:solidFill>
                      <a:ln w="9525">
                        <a:solidFill>
                          <a:schemeClr val="bg1"/>
                        </a:solidFill>
                        <a:miter lim="800000"/>
                        <a:headEnd/>
                        <a:tailEnd/>
                      </a:ln>
                    </p:spPr>
                  </p:pic>
                </p:oleObj>
              </mc:Fallback>
            </mc:AlternateContent>
          </a:graphicData>
        </a:graphic>
      </p:graphicFrame>
      <p:sp>
        <p:nvSpPr>
          <p:cNvPr id="16" name="TextBox 5"/>
          <p:cNvSpPr txBox="1"/>
          <p:nvPr/>
        </p:nvSpPr>
        <p:spPr>
          <a:xfrm>
            <a:off x="6268864" y="6391956"/>
            <a:ext cx="1790825" cy="461665"/>
          </a:xfrm>
          <a:prstGeom prst="rect">
            <a:avLst/>
          </a:prstGeom>
          <a:noFill/>
        </p:spPr>
        <p:txBody>
          <a:bodyPr wrap="square" rtlCol="0">
            <a:spAutoFit/>
          </a:bodyPr>
          <a:lstStyle/>
          <a:p>
            <a:pPr algn="ctr"/>
            <a:r>
              <a:rPr kumimoji="1" lang="zh-CN" altLang="en-US" sz="2400" dirty="0"/>
              <a:t>弹簧系数</a:t>
            </a:r>
          </a:p>
        </p:txBody>
      </p:sp>
      <p:sp>
        <p:nvSpPr>
          <p:cNvPr id="17" name="任意多边形 16"/>
          <p:cNvSpPr/>
          <p:nvPr/>
        </p:nvSpPr>
        <p:spPr>
          <a:xfrm>
            <a:off x="5152768" y="6456018"/>
            <a:ext cx="1309816" cy="215042"/>
          </a:xfrm>
          <a:custGeom>
            <a:avLst/>
            <a:gdLst>
              <a:gd name="connsiteX0" fmla="*/ 1309816 w 1309816"/>
              <a:gd name="connsiteY0" fmla="*/ 457200 h 520893"/>
              <a:gd name="connsiteX1" fmla="*/ 407773 w 1309816"/>
              <a:gd name="connsiteY1" fmla="*/ 481914 h 520893"/>
              <a:gd name="connsiteX2" fmla="*/ 0 w 1309816"/>
              <a:gd name="connsiteY2" fmla="*/ 0 h 520893"/>
            </a:gdLst>
            <a:ahLst/>
            <a:cxnLst>
              <a:cxn ang="0">
                <a:pos x="connsiteX0" y="connsiteY0"/>
              </a:cxn>
              <a:cxn ang="0">
                <a:pos x="connsiteX1" y="connsiteY1"/>
              </a:cxn>
              <a:cxn ang="0">
                <a:pos x="connsiteX2" y="connsiteY2"/>
              </a:cxn>
            </a:cxnLst>
            <a:rect l="l" t="t" r="r" b="b"/>
            <a:pathLst>
              <a:path w="1309816" h="520893">
                <a:moveTo>
                  <a:pt x="1309816" y="457200"/>
                </a:moveTo>
                <a:cubicBezTo>
                  <a:pt x="967946" y="507657"/>
                  <a:pt x="626076" y="558114"/>
                  <a:pt x="407773" y="481914"/>
                </a:cubicBezTo>
                <a:cubicBezTo>
                  <a:pt x="189470" y="405714"/>
                  <a:pt x="94735" y="202857"/>
                  <a:pt x="0" y="0"/>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任意多边形 18"/>
          <p:cNvSpPr/>
          <p:nvPr/>
        </p:nvSpPr>
        <p:spPr>
          <a:xfrm>
            <a:off x="475469" y="3708014"/>
            <a:ext cx="816419" cy="1551195"/>
          </a:xfrm>
          <a:custGeom>
            <a:avLst/>
            <a:gdLst>
              <a:gd name="connsiteX0" fmla="*/ 0 w 123568"/>
              <a:gd name="connsiteY0" fmla="*/ 49427 h 234779"/>
              <a:gd name="connsiteX1" fmla="*/ 123568 w 123568"/>
              <a:gd name="connsiteY1" fmla="*/ 234779 h 234779"/>
              <a:gd name="connsiteX2" fmla="*/ 123568 w 123568"/>
              <a:gd name="connsiteY2" fmla="*/ 0 h 234779"/>
              <a:gd name="connsiteX3" fmla="*/ 0 w 123568"/>
              <a:gd name="connsiteY3" fmla="*/ 49427 h 234779"/>
            </a:gdLst>
            <a:ahLst/>
            <a:cxnLst>
              <a:cxn ang="0">
                <a:pos x="connsiteX0" y="connsiteY0"/>
              </a:cxn>
              <a:cxn ang="0">
                <a:pos x="connsiteX1" y="connsiteY1"/>
              </a:cxn>
              <a:cxn ang="0">
                <a:pos x="connsiteX2" y="connsiteY2"/>
              </a:cxn>
              <a:cxn ang="0">
                <a:pos x="connsiteX3" y="connsiteY3"/>
              </a:cxn>
            </a:cxnLst>
            <a:rect l="l" t="t" r="r" b="b"/>
            <a:pathLst>
              <a:path w="123568" h="234779">
                <a:moveTo>
                  <a:pt x="0" y="49427"/>
                </a:moveTo>
                <a:lnTo>
                  <a:pt x="123568" y="234779"/>
                </a:lnTo>
                <a:lnTo>
                  <a:pt x="123568" y="0"/>
                </a:lnTo>
                <a:lnTo>
                  <a:pt x="0" y="49427"/>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对象 19"/>
          <p:cNvGraphicFramePr>
            <a:graphicFrameLocks noChangeAspect="1"/>
          </p:cNvGraphicFramePr>
          <p:nvPr>
            <p:extLst>
              <p:ext uri="{D42A27DB-BD31-4B8C-83A1-F6EECF244321}">
                <p14:modId xmlns:p14="http://schemas.microsoft.com/office/powerpoint/2010/main" val="3938180913"/>
              </p:ext>
            </p:extLst>
          </p:nvPr>
        </p:nvGraphicFramePr>
        <p:xfrm>
          <a:off x="1327150" y="5204209"/>
          <a:ext cx="246063" cy="446088"/>
        </p:xfrm>
        <a:graphic>
          <a:graphicData uri="http://schemas.openxmlformats.org/presentationml/2006/ole">
            <mc:AlternateContent xmlns:mc="http://schemas.openxmlformats.org/markup-compatibility/2006">
              <mc:Choice xmlns:v="urn:schemas-microsoft-com:vml" Requires="v">
                <p:oleObj spid="_x0000_s55609" name="Equation" r:id="rId15" imgW="126720" imgH="228600" progId="Equation.DSMT4">
                  <p:embed/>
                </p:oleObj>
              </mc:Choice>
              <mc:Fallback>
                <p:oleObj name="Equation" r:id="rId15" imgW="126720" imgH="228600" progId="Equation.DSMT4">
                  <p:embed/>
                  <p:pic>
                    <p:nvPicPr>
                      <p:cNvPr id="0" name=""/>
                      <p:cNvPicPr>
                        <a:picLocks noChangeAspect="1" noChangeArrowheads="1"/>
                      </p:cNvPicPr>
                      <p:nvPr/>
                    </p:nvPicPr>
                    <p:blipFill>
                      <a:blip r:embed="rId16"/>
                      <a:srcRect/>
                      <a:stretch>
                        <a:fillRect/>
                      </a:stretch>
                    </p:blipFill>
                    <p:spPr bwMode="auto">
                      <a:xfrm>
                        <a:off x="1327150" y="5204209"/>
                        <a:ext cx="246063" cy="446088"/>
                      </a:xfrm>
                      <a:prstGeom prst="rect">
                        <a:avLst/>
                      </a:prstGeom>
                      <a:solidFill>
                        <a:schemeClr val="bg1"/>
                      </a:solidFill>
                      <a:ln w="9525">
                        <a:solidFill>
                          <a:schemeClr val="bg1"/>
                        </a:solidFill>
                        <a:miter lim="800000"/>
                        <a:headEnd/>
                        <a:tailEnd/>
                      </a:ln>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1788523728"/>
              </p:ext>
            </p:extLst>
          </p:nvPr>
        </p:nvGraphicFramePr>
        <p:xfrm>
          <a:off x="152400" y="3680209"/>
          <a:ext cx="295275" cy="471488"/>
        </p:xfrm>
        <a:graphic>
          <a:graphicData uri="http://schemas.openxmlformats.org/presentationml/2006/ole">
            <mc:AlternateContent xmlns:mc="http://schemas.openxmlformats.org/markup-compatibility/2006">
              <mc:Choice xmlns:v="urn:schemas-microsoft-com:vml" Requires="v">
                <p:oleObj spid="_x0000_s55610" name="Equation" r:id="rId17" imgW="152280" imgH="241200" progId="Equation.DSMT4">
                  <p:embed/>
                </p:oleObj>
              </mc:Choice>
              <mc:Fallback>
                <p:oleObj name="Equation" r:id="rId17" imgW="152280" imgH="241200" progId="Equation.DSMT4">
                  <p:embed/>
                  <p:pic>
                    <p:nvPicPr>
                      <p:cNvPr id="0" name=""/>
                      <p:cNvPicPr>
                        <a:picLocks noChangeAspect="1" noChangeArrowheads="1"/>
                      </p:cNvPicPr>
                      <p:nvPr/>
                    </p:nvPicPr>
                    <p:blipFill>
                      <a:blip r:embed="rId18"/>
                      <a:srcRect/>
                      <a:stretch>
                        <a:fillRect/>
                      </a:stretch>
                    </p:blipFill>
                    <p:spPr bwMode="auto">
                      <a:xfrm>
                        <a:off x="152400" y="3680209"/>
                        <a:ext cx="295275" cy="471488"/>
                      </a:xfrm>
                      <a:prstGeom prst="rect">
                        <a:avLst/>
                      </a:prstGeom>
                      <a:solidFill>
                        <a:schemeClr val="bg1"/>
                      </a:solidFill>
                      <a:ln w="9525">
                        <a:solidFill>
                          <a:schemeClr val="bg1"/>
                        </a:solidFill>
                        <a:miter lim="800000"/>
                        <a:headEnd/>
                        <a:tailEnd/>
                      </a:ln>
                    </p:spPr>
                  </p:pic>
                </p:oleObj>
              </mc:Fallback>
            </mc:AlternateContent>
          </a:graphicData>
        </a:graphic>
      </p:graphicFrame>
      <p:sp>
        <p:nvSpPr>
          <p:cNvPr id="22" name="椭圆 21"/>
          <p:cNvSpPr/>
          <p:nvPr/>
        </p:nvSpPr>
        <p:spPr>
          <a:xfrm>
            <a:off x="422961" y="3969956"/>
            <a:ext cx="119956" cy="119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229078" y="5212419"/>
            <a:ext cx="119956" cy="119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19"/>
          <a:stretch>
            <a:fillRect/>
          </a:stretch>
        </p:blipFill>
        <p:spPr>
          <a:xfrm>
            <a:off x="6808847" y="1613203"/>
            <a:ext cx="2108240" cy="1641225"/>
          </a:xfrm>
          <a:prstGeom prst="rect">
            <a:avLst/>
          </a:prstGeom>
        </p:spPr>
      </p:pic>
    </p:spTree>
    <p:extLst>
      <p:ext uri="{BB962C8B-B14F-4D97-AF65-F5344CB8AC3E}">
        <p14:creationId xmlns:p14="http://schemas.microsoft.com/office/powerpoint/2010/main" val="2168062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229600" cy="5121275"/>
          </a:xfrm>
        </p:spPr>
        <p:txBody>
          <a:bodyPr>
            <a:normAutofit/>
          </a:bodyPr>
          <a:lstStyle/>
          <a:p>
            <a:r>
              <a:rPr lang="en-US" altLang="zh-CN" b="1" dirty="0"/>
              <a:t>4.2.2 </a:t>
            </a:r>
            <a:r>
              <a:rPr lang="zh-CN" altLang="en-US" b="1" dirty="0"/>
              <a:t>平面参数化</a:t>
            </a:r>
            <a:endParaRPr kumimoji="1" lang="en-US" altLang="zh-CN" b="1" dirty="0"/>
          </a:p>
          <a:p>
            <a:pPr lvl="1"/>
            <a:r>
              <a:rPr lang="en-US" altLang="zh-CN" b="1" dirty="0"/>
              <a:t>4.2.2-1 </a:t>
            </a:r>
            <a:r>
              <a:rPr lang="zh-CN" altLang="en-US" b="1" dirty="0"/>
              <a:t>开网格的平面参数化</a:t>
            </a:r>
            <a:endParaRPr lang="en-US" altLang="zh-CN" b="1" dirty="0"/>
          </a:p>
          <a:p>
            <a:pPr lvl="2"/>
            <a:r>
              <a:rPr lang="zh-CN" altLang="en-US" b="1" dirty="0"/>
              <a:t>弹簧模型（</a:t>
            </a:r>
            <a:r>
              <a:rPr lang="en-US" altLang="zh-CN" b="1" dirty="0"/>
              <a:t>Spring system</a:t>
            </a:r>
            <a:r>
              <a:rPr lang="zh-CN" altLang="en-US" b="1" dirty="0"/>
              <a:t>）</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61</a:t>
            </a:fld>
            <a:endParaRPr lang="zh-CN" altLang="en-US" dirty="0"/>
          </a:p>
        </p:txBody>
      </p:sp>
      <p:graphicFrame>
        <p:nvGraphicFramePr>
          <p:cNvPr id="15" name="对象 14"/>
          <p:cNvGraphicFramePr>
            <a:graphicFrameLocks noChangeAspect="1"/>
          </p:cNvGraphicFramePr>
          <p:nvPr>
            <p:extLst>
              <p:ext uri="{D42A27DB-BD31-4B8C-83A1-F6EECF244321}">
                <p14:modId xmlns:p14="http://schemas.microsoft.com/office/powerpoint/2010/main" val="2629834595"/>
              </p:ext>
            </p:extLst>
          </p:nvPr>
        </p:nvGraphicFramePr>
        <p:xfrm>
          <a:off x="2555776" y="3212976"/>
          <a:ext cx="3629025" cy="1125537"/>
        </p:xfrm>
        <a:graphic>
          <a:graphicData uri="http://schemas.openxmlformats.org/presentationml/2006/ole">
            <mc:AlternateContent xmlns:mc="http://schemas.openxmlformats.org/markup-compatibility/2006">
              <mc:Choice xmlns:v="urn:schemas-microsoft-com:vml" Requires="v">
                <p:oleObj spid="_x0000_s61550" name="Equation" r:id="rId4" imgW="1473120" imgH="457200" progId="Equation.DSMT4">
                  <p:embed/>
                </p:oleObj>
              </mc:Choice>
              <mc:Fallback>
                <p:oleObj name="Equation" r:id="rId4" imgW="1473120" imgH="457200" progId="Equation.DSMT4">
                  <p:embed/>
                  <p:pic>
                    <p:nvPicPr>
                      <p:cNvPr id="0" name=""/>
                      <p:cNvPicPr>
                        <a:picLocks noChangeAspect="1" noChangeArrowheads="1"/>
                      </p:cNvPicPr>
                      <p:nvPr/>
                    </p:nvPicPr>
                    <p:blipFill>
                      <a:blip r:embed="rId5"/>
                      <a:srcRect/>
                      <a:stretch>
                        <a:fillRect/>
                      </a:stretch>
                    </p:blipFill>
                    <p:spPr bwMode="auto">
                      <a:xfrm>
                        <a:off x="2555776" y="3212976"/>
                        <a:ext cx="3629025" cy="1125537"/>
                      </a:xfrm>
                      <a:prstGeom prst="rect">
                        <a:avLst/>
                      </a:prstGeom>
                      <a:solidFill>
                        <a:schemeClr val="bg1"/>
                      </a:solidFill>
                      <a:ln w="9525">
                        <a:solidFill>
                          <a:schemeClr val="bg1"/>
                        </a:solidFill>
                        <a:miter lim="800000"/>
                        <a:headEnd/>
                        <a:tailEnd/>
                      </a:ln>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1086782344"/>
              </p:ext>
            </p:extLst>
          </p:nvPr>
        </p:nvGraphicFramePr>
        <p:xfrm>
          <a:off x="2699792" y="4489221"/>
          <a:ext cx="2940050" cy="1125538"/>
        </p:xfrm>
        <a:graphic>
          <a:graphicData uri="http://schemas.openxmlformats.org/presentationml/2006/ole">
            <mc:AlternateContent xmlns:mc="http://schemas.openxmlformats.org/markup-compatibility/2006">
              <mc:Choice xmlns:v="urn:schemas-microsoft-com:vml" Requires="v">
                <p:oleObj spid="_x0000_s61551" name="Equation" r:id="rId6" imgW="1193760" imgH="457200" progId="Equation.DSMT4">
                  <p:embed/>
                </p:oleObj>
              </mc:Choice>
              <mc:Fallback>
                <p:oleObj name="Equation" r:id="rId6" imgW="1193760" imgH="457200" progId="Equation.DSMT4">
                  <p:embed/>
                  <p:pic>
                    <p:nvPicPr>
                      <p:cNvPr id="0" name=""/>
                      <p:cNvPicPr>
                        <a:picLocks noChangeAspect="1" noChangeArrowheads="1"/>
                      </p:cNvPicPr>
                      <p:nvPr/>
                    </p:nvPicPr>
                    <p:blipFill>
                      <a:blip r:embed="rId7"/>
                      <a:srcRect/>
                      <a:stretch>
                        <a:fillRect/>
                      </a:stretch>
                    </p:blipFill>
                    <p:spPr bwMode="auto">
                      <a:xfrm>
                        <a:off x="2699792" y="4489221"/>
                        <a:ext cx="2940050" cy="1125538"/>
                      </a:xfrm>
                      <a:prstGeom prst="rect">
                        <a:avLst/>
                      </a:prstGeom>
                      <a:solidFill>
                        <a:schemeClr val="bg1"/>
                      </a:solidFill>
                      <a:ln w="9525">
                        <a:solidFill>
                          <a:schemeClr val="bg1"/>
                        </a:solidFill>
                        <a:miter lim="800000"/>
                        <a:headEnd/>
                        <a:tailEnd/>
                      </a:ln>
                    </p:spPr>
                  </p:pic>
                </p:oleObj>
              </mc:Fallback>
            </mc:AlternateContent>
          </a:graphicData>
        </a:graphic>
      </p:graphicFrame>
      <p:sp>
        <p:nvSpPr>
          <p:cNvPr id="5" name="右箭头 4"/>
          <p:cNvSpPr/>
          <p:nvPr/>
        </p:nvSpPr>
        <p:spPr>
          <a:xfrm>
            <a:off x="1907704" y="4795811"/>
            <a:ext cx="360040" cy="57606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1907704" y="5841826"/>
            <a:ext cx="360040" cy="57606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6" name="对象 25"/>
          <p:cNvGraphicFramePr>
            <a:graphicFrameLocks noChangeAspect="1"/>
          </p:cNvGraphicFramePr>
          <p:nvPr>
            <p:extLst>
              <p:ext uri="{D42A27DB-BD31-4B8C-83A1-F6EECF244321}">
                <p14:modId xmlns:p14="http://schemas.microsoft.com/office/powerpoint/2010/main" val="413678827"/>
              </p:ext>
            </p:extLst>
          </p:nvPr>
        </p:nvGraphicFramePr>
        <p:xfrm>
          <a:off x="2654300" y="5567363"/>
          <a:ext cx="2001838" cy="1125537"/>
        </p:xfrm>
        <a:graphic>
          <a:graphicData uri="http://schemas.openxmlformats.org/presentationml/2006/ole">
            <mc:AlternateContent xmlns:mc="http://schemas.openxmlformats.org/markup-compatibility/2006">
              <mc:Choice xmlns:v="urn:schemas-microsoft-com:vml" Requires="v">
                <p:oleObj spid="_x0000_s61552" name="Equation" r:id="rId8" imgW="812520" imgH="457200" progId="Equation.DSMT4">
                  <p:embed/>
                </p:oleObj>
              </mc:Choice>
              <mc:Fallback>
                <p:oleObj name="Equation" r:id="rId8" imgW="812520" imgH="457200" progId="Equation.DSMT4">
                  <p:embed/>
                  <p:pic>
                    <p:nvPicPr>
                      <p:cNvPr id="0" name=""/>
                      <p:cNvPicPr>
                        <a:picLocks noChangeAspect="1" noChangeArrowheads="1"/>
                      </p:cNvPicPr>
                      <p:nvPr/>
                    </p:nvPicPr>
                    <p:blipFill>
                      <a:blip r:embed="rId9"/>
                      <a:srcRect/>
                      <a:stretch>
                        <a:fillRect/>
                      </a:stretch>
                    </p:blipFill>
                    <p:spPr bwMode="auto">
                      <a:xfrm>
                        <a:off x="2654300" y="5567363"/>
                        <a:ext cx="2001838" cy="1125537"/>
                      </a:xfrm>
                      <a:prstGeom prst="rect">
                        <a:avLst/>
                      </a:prstGeom>
                      <a:solidFill>
                        <a:schemeClr val="bg1"/>
                      </a:solidFill>
                      <a:ln w="9525">
                        <a:solidFill>
                          <a:schemeClr val="bg1"/>
                        </a:solidFill>
                        <a:miter lim="800000"/>
                        <a:headEnd/>
                        <a:tailEnd/>
                      </a:ln>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1934900906"/>
              </p:ext>
            </p:extLst>
          </p:nvPr>
        </p:nvGraphicFramePr>
        <p:xfrm>
          <a:off x="5019675" y="5567088"/>
          <a:ext cx="2565400" cy="1125538"/>
        </p:xfrm>
        <a:graphic>
          <a:graphicData uri="http://schemas.openxmlformats.org/presentationml/2006/ole">
            <mc:AlternateContent xmlns:mc="http://schemas.openxmlformats.org/markup-compatibility/2006">
              <mc:Choice xmlns:v="urn:schemas-microsoft-com:vml" Requires="v">
                <p:oleObj spid="_x0000_s61553" name="Equation" r:id="rId10" imgW="1041120" imgH="457200" progId="Equation.DSMT4">
                  <p:embed/>
                </p:oleObj>
              </mc:Choice>
              <mc:Fallback>
                <p:oleObj name="Equation" r:id="rId10" imgW="1041120" imgH="457200" progId="Equation.DSMT4">
                  <p:embed/>
                  <p:pic>
                    <p:nvPicPr>
                      <p:cNvPr id="0" name=""/>
                      <p:cNvPicPr>
                        <a:picLocks noChangeAspect="1" noChangeArrowheads="1"/>
                      </p:cNvPicPr>
                      <p:nvPr/>
                    </p:nvPicPr>
                    <p:blipFill>
                      <a:blip r:embed="rId11"/>
                      <a:srcRect/>
                      <a:stretch>
                        <a:fillRect/>
                      </a:stretch>
                    </p:blipFill>
                    <p:spPr bwMode="auto">
                      <a:xfrm>
                        <a:off x="5019675" y="5567088"/>
                        <a:ext cx="2565400" cy="1125538"/>
                      </a:xfrm>
                      <a:prstGeom prst="rect">
                        <a:avLst/>
                      </a:prstGeom>
                      <a:solidFill>
                        <a:schemeClr val="bg1"/>
                      </a:solidFill>
                      <a:ln w="9525">
                        <a:solidFill>
                          <a:schemeClr val="bg1"/>
                        </a:solidFill>
                        <a:miter lim="800000"/>
                        <a:headEnd/>
                        <a:tailEnd/>
                      </a:ln>
                    </p:spPr>
                  </p:pic>
                </p:oleObj>
              </mc:Fallback>
            </mc:AlternateContent>
          </a:graphicData>
        </a:graphic>
      </p:graphicFrame>
      <p:sp>
        <p:nvSpPr>
          <p:cNvPr id="6" name="任意多边形 5"/>
          <p:cNvSpPr/>
          <p:nvPr/>
        </p:nvSpPr>
        <p:spPr>
          <a:xfrm>
            <a:off x="5338119" y="5371875"/>
            <a:ext cx="2125362" cy="534654"/>
          </a:xfrm>
          <a:custGeom>
            <a:avLst/>
            <a:gdLst>
              <a:gd name="connsiteX0" fmla="*/ 0 w 2125362"/>
              <a:gd name="connsiteY0" fmla="*/ 1594022 h 1594022"/>
              <a:gd name="connsiteX1" fmla="*/ 1828800 w 2125362"/>
              <a:gd name="connsiteY1" fmla="*/ 1050324 h 1594022"/>
              <a:gd name="connsiteX2" fmla="*/ 1346886 w 2125362"/>
              <a:gd name="connsiteY2" fmla="*/ 185351 h 1594022"/>
              <a:gd name="connsiteX3" fmla="*/ 2125362 w 2125362"/>
              <a:gd name="connsiteY3" fmla="*/ 0 h 1594022"/>
            </a:gdLst>
            <a:ahLst/>
            <a:cxnLst>
              <a:cxn ang="0">
                <a:pos x="connsiteX0" y="connsiteY0"/>
              </a:cxn>
              <a:cxn ang="0">
                <a:pos x="connsiteX1" y="connsiteY1"/>
              </a:cxn>
              <a:cxn ang="0">
                <a:pos x="connsiteX2" y="connsiteY2"/>
              </a:cxn>
              <a:cxn ang="0">
                <a:pos x="connsiteX3" y="connsiteY3"/>
              </a:cxn>
            </a:cxnLst>
            <a:rect l="l" t="t" r="r" b="b"/>
            <a:pathLst>
              <a:path w="2125362" h="1594022">
                <a:moveTo>
                  <a:pt x="0" y="1594022"/>
                </a:moveTo>
                <a:cubicBezTo>
                  <a:pt x="802159" y="1439562"/>
                  <a:pt x="1604319" y="1285102"/>
                  <a:pt x="1828800" y="1050324"/>
                </a:cubicBezTo>
                <a:cubicBezTo>
                  <a:pt x="2053281" y="815546"/>
                  <a:pt x="1297459" y="360405"/>
                  <a:pt x="1346886" y="185351"/>
                </a:cubicBezTo>
                <a:cubicBezTo>
                  <a:pt x="1396313" y="10297"/>
                  <a:pt x="1760837" y="5148"/>
                  <a:pt x="2125362" y="0"/>
                </a:cubicBezTo>
              </a:path>
            </a:pathLst>
          </a:cu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5"/>
          <p:cNvSpPr txBox="1"/>
          <p:nvPr/>
        </p:nvSpPr>
        <p:spPr>
          <a:xfrm>
            <a:off x="7422971" y="4908818"/>
            <a:ext cx="1423960" cy="830997"/>
          </a:xfrm>
          <a:prstGeom prst="rect">
            <a:avLst/>
          </a:prstGeom>
          <a:noFill/>
        </p:spPr>
        <p:txBody>
          <a:bodyPr wrap="square" rtlCol="0">
            <a:spAutoFit/>
          </a:bodyPr>
          <a:lstStyle/>
          <a:p>
            <a:pPr algn="ctr"/>
            <a:r>
              <a:rPr kumimoji="1" lang="zh-CN" altLang="en-US" sz="2400" dirty="0"/>
              <a:t>仿射组合系数</a:t>
            </a:r>
          </a:p>
        </p:txBody>
      </p:sp>
      <p:pic>
        <p:nvPicPr>
          <p:cNvPr id="9" name="图片 8"/>
          <p:cNvPicPr>
            <a:picLocks noChangeAspect="1"/>
          </p:cNvPicPr>
          <p:nvPr/>
        </p:nvPicPr>
        <p:blipFill>
          <a:blip r:embed="rId12"/>
          <a:stretch>
            <a:fillRect/>
          </a:stretch>
        </p:blipFill>
        <p:spPr>
          <a:xfrm>
            <a:off x="6735107" y="1505082"/>
            <a:ext cx="2457143" cy="1638095"/>
          </a:xfrm>
          <a:prstGeom prst="rect">
            <a:avLst/>
          </a:prstGeom>
        </p:spPr>
      </p:pic>
      <p:pic>
        <p:nvPicPr>
          <p:cNvPr id="10" name="图片 9"/>
          <p:cNvPicPr>
            <a:picLocks noChangeAspect="1"/>
          </p:cNvPicPr>
          <p:nvPr/>
        </p:nvPicPr>
        <p:blipFill>
          <a:blip r:embed="rId13"/>
          <a:stretch>
            <a:fillRect/>
          </a:stretch>
        </p:blipFill>
        <p:spPr>
          <a:xfrm>
            <a:off x="6813925" y="3114959"/>
            <a:ext cx="1756113" cy="1680851"/>
          </a:xfrm>
          <a:prstGeom prst="rect">
            <a:avLst/>
          </a:prstGeom>
        </p:spPr>
      </p:pic>
      <p:graphicFrame>
        <p:nvGraphicFramePr>
          <p:cNvPr id="29" name="对象 28"/>
          <p:cNvGraphicFramePr>
            <a:graphicFrameLocks noChangeAspect="1"/>
          </p:cNvGraphicFramePr>
          <p:nvPr>
            <p:extLst>
              <p:ext uri="{D42A27DB-BD31-4B8C-83A1-F6EECF244321}">
                <p14:modId xmlns:p14="http://schemas.microsoft.com/office/powerpoint/2010/main" val="1771060422"/>
              </p:ext>
            </p:extLst>
          </p:nvPr>
        </p:nvGraphicFramePr>
        <p:xfrm>
          <a:off x="8184952" y="3212976"/>
          <a:ext cx="196850" cy="322263"/>
        </p:xfrm>
        <a:graphic>
          <a:graphicData uri="http://schemas.openxmlformats.org/presentationml/2006/ole">
            <mc:AlternateContent xmlns:mc="http://schemas.openxmlformats.org/markup-compatibility/2006">
              <mc:Choice xmlns:v="urn:schemas-microsoft-com:vml" Requires="v">
                <p:oleObj spid="_x0000_s61554" name="Equation" r:id="rId14" imgW="101520" imgH="164880" progId="Equation.DSMT4">
                  <p:embed/>
                </p:oleObj>
              </mc:Choice>
              <mc:Fallback>
                <p:oleObj name="Equation" r:id="rId14" imgW="101520" imgH="164880" progId="Equation.DSMT4">
                  <p:embed/>
                  <p:pic>
                    <p:nvPicPr>
                      <p:cNvPr id="0" name=""/>
                      <p:cNvPicPr>
                        <a:picLocks noChangeAspect="1" noChangeArrowheads="1"/>
                      </p:cNvPicPr>
                      <p:nvPr/>
                    </p:nvPicPr>
                    <p:blipFill>
                      <a:blip r:embed="rId15"/>
                      <a:srcRect/>
                      <a:stretch>
                        <a:fillRect/>
                      </a:stretch>
                    </p:blipFill>
                    <p:spPr bwMode="auto">
                      <a:xfrm>
                        <a:off x="8184952" y="3212976"/>
                        <a:ext cx="196850" cy="322263"/>
                      </a:xfrm>
                      <a:prstGeom prst="rect">
                        <a:avLst/>
                      </a:prstGeom>
                      <a:solidFill>
                        <a:schemeClr val="bg1"/>
                      </a:solidFill>
                      <a:ln w="9525">
                        <a:solidFill>
                          <a:schemeClr val="bg1"/>
                        </a:solidFill>
                        <a:miter lim="800000"/>
                        <a:headEnd/>
                        <a:tailEnd/>
                      </a:ln>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2272732926"/>
              </p:ext>
            </p:extLst>
          </p:nvPr>
        </p:nvGraphicFramePr>
        <p:xfrm>
          <a:off x="8742675" y="2188398"/>
          <a:ext cx="196850" cy="271462"/>
        </p:xfrm>
        <a:graphic>
          <a:graphicData uri="http://schemas.openxmlformats.org/presentationml/2006/ole">
            <mc:AlternateContent xmlns:mc="http://schemas.openxmlformats.org/markup-compatibility/2006">
              <mc:Choice xmlns:v="urn:schemas-microsoft-com:vml" Requires="v">
                <p:oleObj spid="_x0000_s61555" name="Equation" r:id="rId16" imgW="101520" imgH="139680" progId="Equation.DSMT4">
                  <p:embed/>
                </p:oleObj>
              </mc:Choice>
              <mc:Fallback>
                <p:oleObj name="Equation" r:id="rId16" imgW="101520" imgH="139680" progId="Equation.DSMT4">
                  <p:embed/>
                  <p:pic>
                    <p:nvPicPr>
                      <p:cNvPr id="0" name=""/>
                      <p:cNvPicPr>
                        <a:picLocks noChangeAspect="1" noChangeArrowheads="1"/>
                      </p:cNvPicPr>
                      <p:nvPr/>
                    </p:nvPicPr>
                    <p:blipFill>
                      <a:blip r:embed="rId17"/>
                      <a:srcRect/>
                      <a:stretch>
                        <a:fillRect/>
                      </a:stretch>
                    </p:blipFill>
                    <p:spPr bwMode="auto">
                      <a:xfrm>
                        <a:off x="8742675" y="2188398"/>
                        <a:ext cx="196850" cy="271462"/>
                      </a:xfrm>
                      <a:prstGeom prst="rect">
                        <a:avLst/>
                      </a:prstGeom>
                      <a:solidFill>
                        <a:schemeClr val="bg1"/>
                      </a:solidFill>
                      <a:ln w="9525">
                        <a:solidFill>
                          <a:schemeClr val="bg1"/>
                        </a:solidFill>
                        <a:miter lim="800000"/>
                        <a:headEnd/>
                        <a:tailEnd/>
                      </a:ln>
                    </p:spPr>
                  </p:pic>
                </p:oleObj>
              </mc:Fallback>
            </mc:AlternateContent>
          </a:graphicData>
        </a:graphic>
      </p:graphicFrame>
    </p:spTree>
    <p:extLst>
      <p:ext uri="{BB962C8B-B14F-4D97-AF65-F5344CB8AC3E}">
        <p14:creationId xmlns:p14="http://schemas.microsoft.com/office/powerpoint/2010/main" val="32743281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229600" cy="5121275"/>
          </a:xfrm>
        </p:spPr>
        <p:txBody>
          <a:bodyPr>
            <a:normAutofit/>
          </a:bodyPr>
          <a:lstStyle/>
          <a:p>
            <a:r>
              <a:rPr lang="en-US" altLang="zh-CN" b="1" dirty="0"/>
              <a:t>4.2.2 </a:t>
            </a:r>
            <a:r>
              <a:rPr lang="zh-CN" altLang="en-US" b="1" dirty="0"/>
              <a:t>平面参数化</a:t>
            </a:r>
            <a:endParaRPr kumimoji="1" lang="en-US" altLang="zh-CN" b="1" dirty="0"/>
          </a:p>
          <a:p>
            <a:pPr lvl="1"/>
            <a:r>
              <a:rPr lang="en-US" altLang="zh-CN" b="1" dirty="0"/>
              <a:t>4.2.2-1 </a:t>
            </a:r>
            <a:r>
              <a:rPr lang="zh-CN" altLang="en-US" b="1" dirty="0"/>
              <a:t>开网格的平面参数化</a:t>
            </a:r>
            <a:endParaRPr lang="en-US" altLang="zh-CN" b="1" dirty="0"/>
          </a:p>
          <a:p>
            <a:pPr lvl="2"/>
            <a:r>
              <a:rPr lang="zh-CN" altLang="en-US" dirty="0"/>
              <a:t>弹簧模型（</a:t>
            </a:r>
            <a:r>
              <a:rPr lang="en-US" altLang="zh-CN" dirty="0"/>
              <a:t>Spring system</a:t>
            </a:r>
            <a:r>
              <a:rPr lang="zh-CN" altLang="en-US" dirty="0"/>
              <a:t>）</a:t>
            </a:r>
          </a:p>
          <a:p>
            <a:pPr lvl="2"/>
            <a:r>
              <a:rPr lang="zh-CN" altLang="en-US" b="1" dirty="0"/>
              <a:t>仿射组合系数</a:t>
            </a:r>
            <a:endParaRPr lang="en-US" altLang="zh-CN" b="1" dirty="0"/>
          </a:p>
          <a:p>
            <a:pPr lvl="3"/>
            <a:r>
              <a:rPr lang="zh-CN" altLang="en-US" dirty="0"/>
              <a:t>凸组合（</a:t>
            </a:r>
            <a:r>
              <a:rPr lang="en-US" altLang="zh-CN" dirty="0"/>
              <a:t>convex combination</a:t>
            </a:r>
            <a:r>
              <a:rPr lang="zh-CN" altLang="en-US" dirty="0"/>
              <a:t>）</a:t>
            </a:r>
            <a:endParaRPr lang="en-US" altLang="zh-CN" dirty="0"/>
          </a:p>
          <a:p>
            <a:pPr lvl="3"/>
            <a:r>
              <a:rPr lang="zh-CN" altLang="en-US" dirty="0"/>
              <a:t>线性重构（</a:t>
            </a:r>
            <a:r>
              <a:rPr lang="en-US" altLang="zh-CN" dirty="0"/>
              <a:t>linear reproduction</a:t>
            </a:r>
            <a:r>
              <a:rPr lang="zh-CN" altLang="en-US" dirty="0"/>
              <a:t>）</a:t>
            </a:r>
            <a:endParaRPr lang="en-US" altLang="zh-CN" dirty="0"/>
          </a:p>
          <a:p>
            <a:pPr lvl="3"/>
            <a:endParaRPr lang="zh-CN" altLang="en-US" b="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62</a:t>
            </a:fld>
            <a:endParaRPr lang="zh-CN" altLang="en-US" dirty="0"/>
          </a:p>
        </p:txBody>
      </p:sp>
      <p:graphicFrame>
        <p:nvGraphicFramePr>
          <p:cNvPr id="17" name="对象 16"/>
          <p:cNvGraphicFramePr>
            <a:graphicFrameLocks noChangeAspect="1"/>
          </p:cNvGraphicFramePr>
          <p:nvPr>
            <p:extLst>
              <p:ext uri="{D42A27DB-BD31-4B8C-83A1-F6EECF244321}">
                <p14:modId xmlns:p14="http://schemas.microsoft.com/office/powerpoint/2010/main" val="299110732"/>
              </p:ext>
            </p:extLst>
          </p:nvPr>
        </p:nvGraphicFramePr>
        <p:xfrm>
          <a:off x="3578379" y="3123089"/>
          <a:ext cx="387921" cy="526324"/>
        </p:xfrm>
        <a:graphic>
          <a:graphicData uri="http://schemas.openxmlformats.org/presentationml/2006/ole">
            <mc:AlternateContent xmlns:mc="http://schemas.openxmlformats.org/markup-compatibility/2006">
              <mc:Choice xmlns:v="urn:schemas-microsoft-com:vml" Requires="v">
                <p:oleObj spid="_x0000_s56839" name="Equation" r:id="rId4" imgW="177480" imgH="241200" progId="Equation.DSMT4">
                  <p:embed/>
                </p:oleObj>
              </mc:Choice>
              <mc:Fallback>
                <p:oleObj name="Equation" r:id="rId4" imgW="177480" imgH="241200" progId="Equation.DSMT4">
                  <p:embed/>
                  <p:pic>
                    <p:nvPicPr>
                      <p:cNvPr id="0" name=""/>
                      <p:cNvPicPr>
                        <a:picLocks noChangeAspect="1" noChangeArrowheads="1"/>
                      </p:cNvPicPr>
                      <p:nvPr/>
                    </p:nvPicPr>
                    <p:blipFill>
                      <a:blip r:embed="rId5"/>
                      <a:srcRect/>
                      <a:stretch>
                        <a:fillRect/>
                      </a:stretch>
                    </p:blipFill>
                    <p:spPr bwMode="auto">
                      <a:xfrm>
                        <a:off x="3578379" y="3123089"/>
                        <a:ext cx="387921" cy="526324"/>
                      </a:xfrm>
                      <a:prstGeom prst="rect">
                        <a:avLst/>
                      </a:prstGeom>
                      <a:solidFill>
                        <a:schemeClr val="bg1"/>
                      </a:solidFill>
                      <a:ln w="9525">
                        <a:solidFill>
                          <a:schemeClr val="bg1"/>
                        </a:solidFill>
                        <a:miter lim="800000"/>
                        <a:headEnd/>
                        <a:tailEnd/>
                      </a:ln>
                    </p:spPr>
                  </p:pic>
                </p:oleObj>
              </mc:Fallback>
            </mc:AlternateContent>
          </a:graphicData>
        </a:graphic>
      </p:graphicFrame>
      <p:pic>
        <p:nvPicPr>
          <p:cNvPr id="19" name="图片 18"/>
          <p:cNvPicPr>
            <a:picLocks noChangeAspect="1"/>
          </p:cNvPicPr>
          <p:nvPr/>
        </p:nvPicPr>
        <p:blipFill rotWithShape="1">
          <a:blip r:embed="rId6"/>
          <a:srcRect l="15850" b="17057"/>
          <a:stretch/>
        </p:blipFill>
        <p:spPr>
          <a:xfrm>
            <a:off x="6127614" y="2204865"/>
            <a:ext cx="2442424" cy="2304256"/>
          </a:xfrm>
          <a:prstGeom prst="rect">
            <a:avLst/>
          </a:prstGeom>
        </p:spPr>
      </p:pic>
      <p:graphicFrame>
        <p:nvGraphicFramePr>
          <p:cNvPr id="20" name="对象 19"/>
          <p:cNvGraphicFramePr>
            <a:graphicFrameLocks noChangeAspect="1"/>
          </p:cNvGraphicFramePr>
          <p:nvPr>
            <p:extLst>
              <p:ext uri="{D42A27DB-BD31-4B8C-83A1-F6EECF244321}">
                <p14:modId xmlns:p14="http://schemas.microsoft.com/office/powerpoint/2010/main" val="198401198"/>
              </p:ext>
            </p:extLst>
          </p:nvPr>
        </p:nvGraphicFramePr>
        <p:xfrm>
          <a:off x="7884368" y="2564904"/>
          <a:ext cx="225107" cy="368523"/>
        </p:xfrm>
        <a:graphic>
          <a:graphicData uri="http://schemas.openxmlformats.org/presentationml/2006/ole">
            <mc:AlternateContent xmlns:mc="http://schemas.openxmlformats.org/markup-compatibility/2006">
              <mc:Choice xmlns:v="urn:schemas-microsoft-com:vml" Requires="v">
                <p:oleObj spid="_x0000_s56840" name="Equation" r:id="rId7" imgW="101520" imgH="164880" progId="Equation.DSMT4">
                  <p:embed/>
                </p:oleObj>
              </mc:Choice>
              <mc:Fallback>
                <p:oleObj name="Equation" r:id="rId7" imgW="101520" imgH="164880" progId="Equation.DSMT4">
                  <p:embed/>
                  <p:pic>
                    <p:nvPicPr>
                      <p:cNvPr id="0" name=""/>
                      <p:cNvPicPr>
                        <a:picLocks noChangeAspect="1" noChangeArrowheads="1"/>
                      </p:cNvPicPr>
                      <p:nvPr/>
                    </p:nvPicPr>
                    <p:blipFill>
                      <a:blip r:embed="rId8"/>
                      <a:srcRect/>
                      <a:stretch>
                        <a:fillRect/>
                      </a:stretch>
                    </p:blipFill>
                    <p:spPr bwMode="auto">
                      <a:xfrm>
                        <a:off x="7884368" y="2564904"/>
                        <a:ext cx="225107" cy="368523"/>
                      </a:xfrm>
                      <a:prstGeom prst="rect">
                        <a:avLst/>
                      </a:prstGeom>
                      <a:solidFill>
                        <a:schemeClr val="bg1"/>
                      </a:solidFill>
                      <a:ln w="9525">
                        <a:solidFill>
                          <a:schemeClr val="bg1"/>
                        </a:solidFill>
                        <a:miter lim="800000"/>
                        <a:headEnd/>
                        <a:tailEnd/>
                      </a:ln>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006583243"/>
              </p:ext>
            </p:extLst>
          </p:nvPr>
        </p:nvGraphicFramePr>
        <p:xfrm>
          <a:off x="7225794" y="2940163"/>
          <a:ext cx="246063" cy="446088"/>
        </p:xfrm>
        <a:graphic>
          <a:graphicData uri="http://schemas.openxmlformats.org/presentationml/2006/ole">
            <mc:AlternateContent xmlns:mc="http://schemas.openxmlformats.org/markup-compatibility/2006">
              <mc:Choice xmlns:v="urn:schemas-microsoft-com:vml" Requires="v">
                <p:oleObj spid="_x0000_s56841" name="Equation" r:id="rId9" imgW="126720" imgH="228600" progId="Equation.DSMT4">
                  <p:embed/>
                </p:oleObj>
              </mc:Choice>
              <mc:Fallback>
                <p:oleObj name="Equation" r:id="rId9" imgW="126720" imgH="228600" progId="Equation.DSMT4">
                  <p:embed/>
                  <p:pic>
                    <p:nvPicPr>
                      <p:cNvPr id="0" name=""/>
                      <p:cNvPicPr>
                        <a:picLocks noChangeAspect="1" noChangeArrowheads="1"/>
                      </p:cNvPicPr>
                      <p:nvPr/>
                    </p:nvPicPr>
                    <p:blipFill>
                      <a:blip r:embed="rId10"/>
                      <a:srcRect/>
                      <a:stretch>
                        <a:fillRect/>
                      </a:stretch>
                    </p:blipFill>
                    <p:spPr bwMode="auto">
                      <a:xfrm>
                        <a:off x="7225794" y="2940163"/>
                        <a:ext cx="246063" cy="446088"/>
                      </a:xfrm>
                      <a:prstGeom prst="rect">
                        <a:avLst/>
                      </a:prstGeom>
                      <a:noFill/>
                      <a:ln w="9525">
                        <a:noFill/>
                        <a:miter lim="800000"/>
                        <a:headEnd/>
                        <a:tailEnd/>
                      </a:ln>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2164011968"/>
              </p:ext>
            </p:extLst>
          </p:nvPr>
        </p:nvGraphicFramePr>
        <p:xfrm>
          <a:off x="7324219" y="2082491"/>
          <a:ext cx="295275" cy="471487"/>
        </p:xfrm>
        <a:graphic>
          <a:graphicData uri="http://schemas.openxmlformats.org/presentationml/2006/ole">
            <mc:AlternateContent xmlns:mc="http://schemas.openxmlformats.org/markup-compatibility/2006">
              <mc:Choice xmlns:v="urn:schemas-microsoft-com:vml" Requires="v">
                <p:oleObj spid="_x0000_s56842" name="Equation" r:id="rId11" imgW="152280" imgH="241200" progId="Equation.DSMT4">
                  <p:embed/>
                </p:oleObj>
              </mc:Choice>
              <mc:Fallback>
                <p:oleObj name="Equation" r:id="rId11" imgW="152280" imgH="241200" progId="Equation.DSMT4">
                  <p:embed/>
                  <p:pic>
                    <p:nvPicPr>
                      <p:cNvPr id="0" name=""/>
                      <p:cNvPicPr>
                        <a:picLocks noChangeAspect="1" noChangeArrowheads="1"/>
                      </p:cNvPicPr>
                      <p:nvPr/>
                    </p:nvPicPr>
                    <p:blipFill>
                      <a:blip r:embed="rId12"/>
                      <a:srcRect/>
                      <a:stretch>
                        <a:fillRect/>
                      </a:stretch>
                    </p:blipFill>
                    <p:spPr bwMode="auto">
                      <a:xfrm>
                        <a:off x="7324219" y="2082491"/>
                        <a:ext cx="295275" cy="471487"/>
                      </a:xfrm>
                      <a:prstGeom prst="rect">
                        <a:avLst/>
                      </a:prstGeom>
                      <a:noFill/>
                      <a:ln w="9525">
                        <a:noFill/>
                        <a:miter lim="800000"/>
                        <a:headEnd/>
                        <a:tailEnd/>
                      </a:ln>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1851233780"/>
              </p:ext>
            </p:extLst>
          </p:nvPr>
        </p:nvGraphicFramePr>
        <p:xfrm>
          <a:off x="2329151" y="4509120"/>
          <a:ext cx="1302165" cy="526324"/>
        </p:xfrm>
        <a:graphic>
          <a:graphicData uri="http://schemas.openxmlformats.org/presentationml/2006/ole">
            <mc:AlternateContent xmlns:mc="http://schemas.openxmlformats.org/markup-compatibility/2006">
              <mc:Choice xmlns:v="urn:schemas-microsoft-com:vml" Requires="v">
                <p:oleObj spid="_x0000_s56843" name="Equation" r:id="rId13" imgW="596880" imgH="241200" progId="Equation.DSMT4">
                  <p:embed/>
                </p:oleObj>
              </mc:Choice>
              <mc:Fallback>
                <p:oleObj name="Equation" r:id="rId13" imgW="596880" imgH="241200" progId="Equation.DSMT4">
                  <p:embed/>
                  <p:pic>
                    <p:nvPicPr>
                      <p:cNvPr id="0" name=""/>
                      <p:cNvPicPr>
                        <a:picLocks noChangeAspect="1" noChangeArrowheads="1"/>
                      </p:cNvPicPr>
                      <p:nvPr/>
                    </p:nvPicPr>
                    <p:blipFill>
                      <a:blip r:embed="rId14"/>
                      <a:srcRect/>
                      <a:stretch>
                        <a:fillRect/>
                      </a:stretch>
                    </p:blipFill>
                    <p:spPr bwMode="auto">
                      <a:xfrm>
                        <a:off x="2329151" y="4509120"/>
                        <a:ext cx="1302165" cy="526324"/>
                      </a:xfrm>
                      <a:prstGeom prst="rect">
                        <a:avLst/>
                      </a:prstGeom>
                      <a:solidFill>
                        <a:schemeClr val="bg1"/>
                      </a:solidFill>
                      <a:ln w="9525">
                        <a:solidFill>
                          <a:schemeClr val="bg1"/>
                        </a:solidFill>
                        <a:miter lim="800000"/>
                        <a:headEnd/>
                        <a:tailEnd/>
                      </a:ln>
                    </p:spPr>
                  </p:pic>
                </p:oleObj>
              </mc:Fallback>
            </mc:AlternateContent>
          </a:graphicData>
        </a:graphic>
      </p:graphicFrame>
      <p:sp>
        <p:nvSpPr>
          <p:cNvPr id="32" name="TextBox 5"/>
          <p:cNvSpPr txBox="1"/>
          <p:nvPr/>
        </p:nvSpPr>
        <p:spPr>
          <a:xfrm>
            <a:off x="1026106" y="4541449"/>
            <a:ext cx="1430167" cy="461665"/>
          </a:xfrm>
          <a:prstGeom prst="rect">
            <a:avLst/>
          </a:prstGeom>
          <a:noFill/>
        </p:spPr>
        <p:txBody>
          <a:bodyPr wrap="square" rtlCol="0">
            <a:spAutoFit/>
          </a:bodyPr>
          <a:lstStyle/>
          <a:p>
            <a:pPr algn="ctr"/>
            <a:r>
              <a:rPr kumimoji="1" lang="zh-CN" altLang="en-US" sz="2400" dirty="0"/>
              <a:t>平均系数</a:t>
            </a:r>
          </a:p>
        </p:txBody>
      </p:sp>
      <p:sp>
        <p:nvSpPr>
          <p:cNvPr id="33" name="TextBox 5"/>
          <p:cNvSpPr txBox="1"/>
          <p:nvPr/>
        </p:nvSpPr>
        <p:spPr>
          <a:xfrm>
            <a:off x="1037192" y="5195156"/>
            <a:ext cx="1430167" cy="461665"/>
          </a:xfrm>
          <a:prstGeom prst="rect">
            <a:avLst/>
          </a:prstGeom>
          <a:noFill/>
        </p:spPr>
        <p:txBody>
          <a:bodyPr wrap="square" rtlCol="0">
            <a:spAutoFit/>
          </a:bodyPr>
          <a:lstStyle/>
          <a:p>
            <a:pPr algn="ctr"/>
            <a:r>
              <a:rPr kumimoji="1" lang="zh-CN" altLang="en-US" sz="2400" dirty="0"/>
              <a:t>均值坐标</a:t>
            </a:r>
          </a:p>
        </p:txBody>
      </p:sp>
      <p:graphicFrame>
        <p:nvGraphicFramePr>
          <p:cNvPr id="42" name="对象 41"/>
          <p:cNvGraphicFramePr>
            <a:graphicFrameLocks noChangeAspect="1"/>
          </p:cNvGraphicFramePr>
          <p:nvPr>
            <p:extLst>
              <p:ext uri="{D42A27DB-BD31-4B8C-83A1-F6EECF244321}">
                <p14:modId xmlns:p14="http://schemas.microsoft.com/office/powerpoint/2010/main" val="4067476248"/>
              </p:ext>
            </p:extLst>
          </p:nvPr>
        </p:nvGraphicFramePr>
        <p:xfrm>
          <a:off x="7058650" y="6367288"/>
          <a:ext cx="246063" cy="446088"/>
        </p:xfrm>
        <a:graphic>
          <a:graphicData uri="http://schemas.openxmlformats.org/presentationml/2006/ole">
            <mc:AlternateContent xmlns:mc="http://schemas.openxmlformats.org/markup-compatibility/2006">
              <mc:Choice xmlns:v="urn:schemas-microsoft-com:vml" Requires="v">
                <p:oleObj spid="_x0000_s56844" name="Equation" r:id="rId15" imgW="126720" imgH="228600" progId="Equation.DSMT4">
                  <p:embed/>
                </p:oleObj>
              </mc:Choice>
              <mc:Fallback>
                <p:oleObj name="Equation" r:id="rId15" imgW="126720" imgH="228600" progId="Equation.DSMT4">
                  <p:embed/>
                  <p:pic>
                    <p:nvPicPr>
                      <p:cNvPr id="0" name=""/>
                      <p:cNvPicPr>
                        <a:picLocks noChangeAspect="1" noChangeArrowheads="1"/>
                      </p:cNvPicPr>
                      <p:nvPr/>
                    </p:nvPicPr>
                    <p:blipFill>
                      <a:blip r:embed="rId10"/>
                      <a:srcRect/>
                      <a:stretch>
                        <a:fillRect/>
                      </a:stretch>
                    </p:blipFill>
                    <p:spPr bwMode="auto">
                      <a:xfrm>
                        <a:off x="7058650" y="6367288"/>
                        <a:ext cx="246063" cy="446088"/>
                      </a:xfrm>
                      <a:prstGeom prst="rect">
                        <a:avLst/>
                      </a:prstGeom>
                      <a:noFill/>
                      <a:ln w="9525">
                        <a:noFill/>
                        <a:miter lim="800000"/>
                        <a:headEnd/>
                        <a:tailEnd/>
                      </a:ln>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1492485097"/>
              </p:ext>
            </p:extLst>
          </p:nvPr>
        </p:nvGraphicFramePr>
        <p:xfrm>
          <a:off x="7445927" y="5027141"/>
          <a:ext cx="295275" cy="471487"/>
        </p:xfrm>
        <a:graphic>
          <a:graphicData uri="http://schemas.openxmlformats.org/presentationml/2006/ole">
            <mc:AlternateContent xmlns:mc="http://schemas.openxmlformats.org/markup-compatibility/2006">
              <mc:Choice xmlns:v="urn:schemas-microsoft-com:vml" Requires="v">
                <p:oleObj spid="_x0000_s56845" name="Equation" r:id="rId16" imgW="152280" imgH="241200" progId="Equation.DSMT4">
                  <p:embed/>
                </p:oleObj>
              </mc:Choice>
              <mc:Fallback>
                <p:oleObj name="Equation" r:id="rId16" imgW="152280" imgH="241200" progId="Equation.DSMT4">
                  <p:embed/>
                  <p:pic>
                    <p:nvPicPr>
                      <p:cNvPr id="0" name=""/>
                      <p:cNvPicPr>
                        <a:picLocks noChangeAspect="1" noChangeArrowheads="1"/>
                      </p:cNvPicPr>
                      <p:nvPr/>
                    </p:nvPicPr>
                    <p:blipFill>
                      <a:blip r:embed="rId12"/>
                      <a:srcRect/>
                      <a:stretch>
                        <a:fillRect/>
                      </a:stretch>
                    </p:blipFill>
                    <p:spPr bwMode="auto">
                      <a:xfrm>
                        <a:off x="7445927" y="5027141"/>
                        <a:ext cx="295275" cy="471487"/>
                      </a:xfrm>
                      <a:prstGeom prst="rect">
                        <a:avLst/>
                      </a:prstGeom>
                      <a:noFill/>
                      <a:ln w="9525">
                        <a:noFill/>
                        <a:miter lim="800000"/>
                        <a:headEnd/>
                        <a:tailEnd/>
                      </a:ln>
                    </p:spPr>
                  </p:pic>
                </p:oleObj>
              </mc:Fallback>
            </mc:AlternateContent>
          </a:graphicData>
        </a:graphic>
      </p:graphicFrame>
      <p:graphicFrame>
        <p:nvGraphicFramePr>
          <p:cNvPr id="45" name="对象 44"/>
          <p:cNvGraphicFramePr>
            <a:graphicFrameLocks noChangeAspect="1"/>
          </p:cNvGraphicFramePr>
          <p:nvPr>
            <p:extLst>
              <p:ext uri="{D42A27DB-BD31-4B8C-83A1-F6EECF244321}">
                <p14:modId xmlns:p14="http://schemas.microsoft.com/office/powerpoint/2010/main" val="1319274473"/>
              </p:ext>
            </p:extLst>
          </p:nvPr>
        </p:nvGraphicFramePr>
        <p:xfrm>
          <a:off x="7456128" y="5986118"/>
          <a:ext cx="348960" cy="442194"/>
        </p:xfrm>
        <a:graphic>
          <a:graphicData uri="http://schemas.openxmlformats.org/presentationml/2006/ole">
            <mc:AlternateContent xmlns:mc="http://schemas.openxmlformats.org/markup-compatibility/2006">
              <mc:Choice xmlns:v="urn:schemas-microsoft-com:vml" Requires="v">
                <p:oleObj spid="_x0000_s56846" name="Equation" r:id="rId17" imgW="190440" imgH="241200" progId="Equation.DSMT4">
                  <p:embed/>
                </p:oleObj>
              </mc:Choice>
              <mc:Fallback>
                <p:oleObj name="Equation" r:id="rId17" imgW="190440" imgH="241200" progId="Equation.DSMT4">
                  <p:embed/>
                  <p:pic>
                    <p:nvPicPr>
                      <p:cNvPr id="0" name=""/>
                      <p:cNvPicPr>
                        <a:picLocks noChangeAspect="1" noChangeArrowheads="1"/>
                      </p:cNvPicPr>
                      <p:nvPr/>
                    </p:nvPicPr>
                    <p:blipFill>
                      <a:blip r:embed="rId18"/>
                      <a:srcRect/>
                      <a:stretch>
                        <a:fillRect/>
                      </a:stretch>
                    </p:blipFill>
                    <p:spPr bwMode="auto">
                      <a:xfrm>
                        <a:off x="7456128" y="5986118"/>
                        <a:ext cx="348960" cy="442194"/>
                      </a:xfrm>
                      <a:prstGeom prst="rect">
                        <a:avLst/>
                      </a:prstGeom>
                      <a:noFill/>
                      <a:ln w="9525">
                        <a:noFill/>
                        <a:miter lim="800000"/>
                        <a:headEnd/>
                        <a:tailEnd/>
                      </a:ln>
                    </p:spPr>
                  </p:pic>
                </p:oleObj>
              </mc:Fallback>
            </mc:AlternateContent>
          </a:graphicData>
        </a:graphic>
      </p:graphicFrame>
      <p:graphicFrame>
        <p:nvGraphicFramePr>
          <p:cNvPr id="46" name="对象 45"/>
          <p:cNvGraphicFramePr>
            <a:graphicFrameLocks noChangeAspect="1"/>
          </p:cNvGraphicFramePr>
          <p:nvPr>
            <p:extLst>
              <p:ext uri="{D42A27DB-BD31-4B8C-83A1-F6EECF244321}">
                <p14:modId xmlns:p14="http://schemas.microsoft.com/office/powerpoint/2010/main" val="4126668488"/>
              </p:ext>
            </p:extLst>
          </p:nvPr>
        </p:nvGraphicFramePr>
        <p:xfrm>
          <a:off x="6959869" y="5704219"/>
          <a:ext cx="395288" cy="442913"/>
        </p:xfrm>
        <a:graphic>
          <a:graphicData uri="http://schemas.openxmlformats.org/presentationml/2006/ole">
            <mc:AlternateContent xmlns:mc="http://schemas.openxmlformats.org/markup-compatibility/2006">
              <mc:Choice xmlns:v="urn:schemas-microsoft-com:vml" Requires="v">
                <p:oleObj spid="_x0000_s56847" name="Equation" r:id="rId19" imgW="215640" imgH="241200" progId="Equation.DSMT4">
                  <p:embed/>
                </p:oleObj>
              </mc:Choice>
              <mc:Fallback>
                <p:oleObj name="Equation" r:id="rId19" imgW="215640" imgH="241200" progId="Equation.DSMT4">
                  <p:embed/>
                  <p:pic>
                    <p:nvPicPr>
                      <p:cNvPr id="0" name=""/>
                      <p:cNvPicPr>
                        <a:picLocks noChangeAspect="1" noChangeArrowheads="1"/>
                      </p:cNvPicPr>
                      <p:nvPr/>
                    </p:nvPicPr>
                    <p:blipFill>
                      <a:blip r:embed="rId20"/>
                      <a:srcRect/>
                      <a:stretch>
                        <a:fillRect/>
                      </a:stretch>
                    </p:blipFill>
                    <p:spPr bwMode="auto">
                      <a:xfrm>
                        <a:off x="6959869" y="5704219"/>
                        <a:ext cx="395288" cy="442913"/>
                      </a:xfrm>
                      <a:prstGeom prst="rect">
                        <a:avLst/>
                      </a:prstGeom>
                      <a:noFill/>
                      <a:ln w="9525">
                        <a:noFill/>
                        <a:miter lim="800000"/>
                        <a:headEnd/>
                        <a:tailEnd/>
                      </a:ln>
                    </p:spPr>
                  </p:pic>
                </p:oleObj>
              </mc:Fallback>
            </mc:AlternateContent>
          </a:graphicData>
        </a:graphic>
      </p:graphicFrame>
      <p:graphicFrame>
        <p:nvGraphicFramePr>
          <p:cNvPr id="49" name="对象 48"/>
          <p:cNvGraphicFramePr>
            <a:graphicFrameLocks noChangeAspect="1"/>
          </p:cNvGraphicFramePr>
          <p:nvPr>
            <p:extLst>
              <p:ext uri="{D42A27DB-BD31-4B8C-83A1-F6EECF244321}">
                <p14:modId xmlns:p14="http://schemas.microsoft.com/office/powerpoint/2010/main" val="4179386053"/>
              </p:ext>
            </p:extLst>
          </p:nvPr>
        </p:nvGraphicFramePr>
        <p:xfrm>
          <a:off x="2341290" y="4904314"/>
          <a:ext cx="3598862" cy="1054100"/>
        </p:xfrm>
        <a:graphic>
          <a:graphicData uri="http://schemas.openxmlformats.org/presentationml/2006/ole">
            <mc:AlternateContent xmlns:mc="http://schemas.openxmlformats.org/markup-compatibility/2006">
              <mc:Choice xmlns:v="urn:schemas-microsoft-com:vml" Requires="v">
                <p:oleObj spid="_x0000_s56848" name="Equation" r:id="rId21" imgW="1650960" imgH="482400" progId="Equation.DSMT4">
                  <p:embed/>
                </p:oleObj>
              </mc:Choice>
              <mc:Fallback>
                <p:oleObj name="Equation" r:id="rId21" imgW="1650960" imgH="482400" progId="Equation.DSMT4">
                  <p:embed/>
                  <p:pic>
                    <p:nvPicPr>
                      <p:cNvPr id="0" name=""/>
                      <p:cNvPicPr>
                        <a:picLocks noChangeAspect="1" noChangeArrowheads="1"/>
                      </p:cNvPicPr>
                      <p:nvPr/>
                    </p:nvPicPr>
                    <p:blipFill>
                      <a:blip r:embed="rId22"/>
                      <a:srcRect/>
                      <a:stretch>
                        <a:fillRect/>
                      </a:stretch>
                    </p:blipFill>
                    <p:spPr bwMode="auto">
                      <a:xfrm>
                        <a:off x="2341290" y="4904314"/>
                        <a:ext cx="3598862" cy="1054100"/>
                      </a:xfrm>
                      <a:prstGeom prst="rect">
                        <a:avLst/>
                      </a:prstGeom>
                      <a:noFill/>
                      <a:ln w="9525">
                        <a:noFill/>
                        <a:miter lim="800000"/>
                        <a:headEnd/>
                        <a:tailEnd/>
                      </a:ln>
                    </p:spPr>
                  </p:pic>
                </p:oleObj>
              </mc:Fallback>
            </mc:AlternateContent>
          </a:graphicData>
        </a:graphic>
      </p:graphicFrame>
      <p:graphicFrame>
        <p:nvGraphicFramePr>
          <p:cNvPr id="50" name="对象 49"/>
          <p:cNvGraphicFramePr>
            <a:graphicFrameLocks noChangeAspect="1"/>
          </p:cNvGraphicFramePr>
          <p:nvPr>
            <p:extLst>
              <p:ext uri="{D42A27DB-BD31-4B8C-83A1-F6EECF244321}">
                <p14:modId xmlns:p14="http://schemas.microsoft.com/office/powerpoint/2010/main" val="393772633"/>
              </p:ext>
            </p:extLst>
          </p:nvPr>
        </p:nvGraphicFramePr>
        <p:xfrm>
          <a:off x="8278344" y="5103710"/>
          <a:ext cx="304800" cy="527050"/>
        </p:xfrm>
        <a:graphic>
          <a:graphicData uri="http://schemas.openxmlformats.org/presentationml/2006/ole">
            <mc:AlternateContent xmlns:mc="http://schemas.openxmlformats.org/markup-compatibility/2006">
              <mc:Choice xmlns:v="urn:schemas-microsoft-com:vml" Requires="v">
                <p:oleObj spid="_x0000_s56849" name="Equation" r:id="rId23" imgW="139680" imgH="241200" progId="Equation.DSMT4">
                  <p:embed/>
                </p:oleObj>
              </mc:Choice>
              <mc:Fallback>
                <p:oleObj name="Equation" r:id="rId23" imgW="139680" imgH="241200" progId="Equation.DSMT4">
                  <p:embed/>
                  <p:pic>
                    <p:nvPicPr>
                      <p:cNvPr id="0" name=""/>
                      <p:cNvPicPr>
                        <a:picLocks noChangeAspect="1" noChangeArrowheads="1"/>
                      </p:cNvPicPr>
                      <p:nvPr/>
                    </p:nvPicPr>
                    <p:blipFill>
                      <a:blip r:embed="rId24"/>
                      <a:srcRect/>
                      <a:stretch>
                        <a:fillRect/>
                      </a:stretch>
                    </p:blipFill>
                    <p:spPr bwMode="auto">
                      <a:xfrm>
                        <a:off x="8278344" y="5103710"/>
                        <a:ext cx="304800" cy="527050"/>
                      </a:xfrm>
                      <a:prstGeom prst="rect">
                        <a:avLst/>
                      </a:prstGeom>
                      <a:noFill/>
                      <a:ln w="9525">
                        <a:noFill/>
                        <a:miter lim="800000"/>
                        <a:headEnd/>
                        <a:tailEnd/>
                      </a:ln>
                    </p:spPr>
                  </p:pic>
                </p:oleObj>
              </mc:Fallback>
            </mc:AlternateContent>
          </a:graphicData>
        </a:graphic>
      </p:graphicFrame>
      <p:grpSp>
        <p:nvGrpSpPr>
          <p:cNvPr id="54" name="组合 53"/>
          <p:cNvGrpSpPr/>
          <p:nvPr/>
        </p:nvGrpSpPr>
        <p:grpSpPr>
          <a:xfrm>
            <a:off x="6316079" y="5280120"/>
            <a:ext cx="2504393" cy="1285076"/>
            <a:chOff x="6542495" y="4933407"/>
            <a:chExt cx="1875691" cy="962471"/>
          </a:xfrm>
        </p:grpSpPr>
        <p:cxnSp>
          <p:nvCxnSpPr>
            <p:cNvPr id="8" name="直接连接符 7"/>
            <p:cNvCxnSpPr/>
            <p:nvPr/>
          </p:nvCxnSpPr>
          <p:spPr>
            <a:xfrm flipV="1">
              <a:off x="7225794" y="5056229"/>
              <a:ext cx="256545" cy="688799"/>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flipH="1" flipV="1">
              <a:off x="6542495" y="5329275"/>
              <a:ext cx="664824" cy="415753"/>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flipH="1" flipV="1">
              <a:off x="7201838" y="5745028"/>
              <a:ext cx="1216348" cy="41132"/>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flipH="1">
              <a:off x="6542496" y="5056229"/>
              <a:ext cx="939843" cy="273047"/>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flipH="1" flipV="1">
              <a:off x="7471857" y="5056228"/>
              <a:ext cx="946329" cy="729932"/>
            </a:xfrm>
            <a:prstGeom prst="line">
              <a:avLst/>
            </a:prstGeom>
            <a:ln w="19050"/>
          </p:spPr>
          <p:style>
            <a:lnRef idx="1">
              <a:schemeClr val="dk1"/>
            </a:lnRef>
            <a:fillRef idx="0">
              <a:schemeClr val="dk1"/>
            </a:fillRef>
            <a:effectRef idx="0">
              <a:schemeClr val="dk1"/>
            </a:effectRef>
            <a:fontRef idx="minor">
              <a:schemeClr val="tx1"/>
            </a:fontRef>
          </p:style>
        </p:cxnSp>
        <p:sp>
          <p:nvSpPr>
            <p:cNvPr id="47" name="弧形 46"/>
            <p:cNvSpPr/>
            <p:nvPr/>
          </p:nvSpPr>
          <p:spPr>
            <a:xfrm rot="508464">
              <a:off x="7080704" y="5592006"/>
              <a:ext cx="303872" cy="303872"/>
            </a:xfrm>
            <a:prstGeom prst="arc">
              <a:avLst>
                <a:gd name="adj1" fmla="val 16985746"/>
                <a:gd name="adj2" fmla="val 20968676"/>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8" name="弧形 47"/>
            <p:cNvSpPr/>
            <p:nvPr/>
          </p:nvSpPr>
          <p:spPr>
            <a:xfrm rot="16448536">
              <a:off x="7126574" y="5561228"/>
              <a:ext cx="303872" cy="303872"/>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1" name="任意多边形 50"/>
            <p:cNvSpPr/>
            <p:nvPr/>
          </p:nvSpPr>
          <p:spPr>
            <a:xfrm>
              <a:off x="7433073" y="4933407"/>
              <a:ext cx="593124" cy="324561"/>
            </a:xfrm>
            <a:custGeom>
              <a:avLst/>
              <a:gdLst>
                <a:gd name="connsiteX0" fmla="*/ 0 w 593124"/>
                <a:gd name="connsiteY0" fmla="*/ 324273 h 324561"/>
                <a:gd name="connsiteX1" fmla="*/ 333632 w 593124"/>
                <a:gd name="connsiteY1" fmla="*/ 274846 h 324561"/>
                <a:gd name="connsiteX2" fmla="*/ 457200 w 593124"/>
                <a:gd name="connsiteY2" fmla="*/ 15354 h 324561"/>
                <a:gd name="connsiteX3" fmla="*/ 593124 w 593124"/>
                <a:gd name="connsiteY3" fmla="*/ 52424 h 324561"/>
              </a:gdLst>
              <a:ahLst/>
              <a:cxnLst>
                <a:cxn ang="0">
                  <a:pos x="connsiteX0" y="connsiteY0"/>
                </a:cxn>
                <a:cxn ang="0">
                  <a:pos x="connsiteX1" y="connsiteY1"/>
                </a:cxn>
                <a:cxn ang="0">
                  <a:pos x="connsiteX2" y="connsiteY2"/>
                </a:cxn>
                <a:cxn ang="0">
                  <a:pos x="connsiteX3" y="connsiteY3"/>
                </a:cxn>
              </a:cxnLst>
              <a:rect l="l" t="t" r="r" b="b"/>
              <a:pathLst>
                <a:path w="593124" h="324561">
                  <a:moveTo>
                    <a:pt x="0" y="324273"/>
                  </a:moveTo>
                  <a:cubicBezTo>
                    <a:pt x="128716" y="325303"/>
                    <a:pt x="257432" y="326333"/>
                    <a:pt x="333632" y="274846"/>
                  </a:cubicBezTo>
                  <a:cubicBezTo>
                    <a:pt x="409832" y="223359"/>
                    <a:pt x="413951" y="52424"/>
                    <a:pt x="457200" y="15354"/>
                  </a:cubicBezTo>
                  <a:cubicBezTo>
                    <a:pt x="500449" y="-21716"/>
                    <a:pt x="546786" y="15354"/>
                    <a:pt x="593124" y="52424"/>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sp>
        <p:nvSpPr>
          <p:cNvPr id="52" name="TextBox 5"/>
          <p:cNvSpPr txBox="1"/>
          <p:nvPr/>
        </p:nvSpPr>
        <p:spPr>
          <a:xfrm>
            <a:off x="1048416" y="5990200"/>
            <a:ext cx="1430167" cy="461665"/>
          </a:xfrm>
          <a:prstGeom prst="rect">
            <a:avLst/>
          </a:prstGeom>
          <a:noFill/>
        </p:spPr>
        <p:txBody>
          <a:bodyPr wrap="square" rtlCol="0">
            <a:spAutoFit/>
          </a:bodyPr>
          <a:lstStyle/>
          <a:p>
            <a:pPr algn="ctr"/>
            <a:r>
              <a:rPr kumimoji="1" lang="zh-CN" altLang="en-US" sz="2400" dirty="0"/>
              <a:t>调和坐标</a:t>
            </a:r>
          </a:p>
        </p:txBody>
      </p:sp>
      <p:graphicFrame>
        <p:nvGraphicFramePr>
          <p:cNvPr id="53" name="对象 52"/>
          <p:cNvGraphicFramePr>
            <a:graphicFrameLocks noChangeAspect="1"/>
          </p:cNvGraphicFramePr>
          <p:nvPr>
            <p:extLst>
              <p:ext uri="{D42A27DB-BD31-4B8C-83A1-F6EECF244321}">
                <p14:modId xmlns:p14="http://schemas.microsoft.com/office/powerpoint/2010/main" val="345530933"/>
              </p:ext>
            </p:extLst>
          </p:nvPr>
        </p:nvGraphicFramePr>
        <p:xfrm>
          <a:off x="2351580" y="5921456"/>
          <a:ext cx="3267075" cy="609600"/>
        </p:xfrm>
        <a:graphic>
          <a:graphicData uri="http://schemas.openxmlformats.org/presentationml/2006/ole">
            <mc:AlternateContent xmlns:mc="http://schemas.openxmlformats.org/markup-compatibility/2006">
              <mc:Choice xmlns:v="urn:schemas-microsoft-com:vml" Requires="v">
                <p:oleObj spid="_x0000_s56850" name="Equation" r:id="rId25" imgW="1498320" imgH="279360" progId="Equation.DSMT4">
                  <p:embed/>
                </p:oleObj>
              </mc:Choice>
              <mc:Fallback>
                <p:oleObj name="Equation" r:id="rId25" imgW="1498320" imgH="279360" progId="Equation.DSMT4">
                  <p:embed/>
                  <p:pic>
                    <p:nvPicPr>
                      <p:cNvPr id="0" name=""/>
                      <p:cNvPicPr>
                        <a:picLocks noChangeAspect="1" noChangeArrowheads="1"/>
                      </p:cNvPicPr>
                      <p:nvPr/>
                    </p:nvPicPr>
                    <p:blipFill>
                      <a:blip r:embed="rId26"/>
                      <a:srcRect/>
                      <a:stretch>
                        <a:fillRect/>
                      </a:stretch>
                    </p:blipFill>
                    <p:spPr bwMode="auto">
                      <a:xfrm>
                        <a:off x="2351580" y="5921456"/>
                        <a:ext cx="3267075" cy="609600"/>
                      </a:xfrm>
                      <a:prstGeom prst="rect">
                        <a:avLst/>
                      </a:prstGeom>
                      <a:noFill/>
                      <a:ln w="9525">
                        <a:noFill/>
                        <a:miter lim="800000"/>
                        <a:headEnd/>
                        <a:tailEnd/>
                      </a:ln>
                    </p:spPr>
                  </p:pic>
                </p:oleObj>
              </mc:Fallback>
            </mc:AlternateContent>
          </a:graphicData>
        </a:graphic>
      </p:graphicFrame>
      <p:graphicFrame>
        <p:nvGraphicFramePr>
          <p:cNvPr id="55" name="对象 54"/>
          <p:cNvGraphicFramePr>
            <a:graphicFrameLocks noChangeAspect="1"/>
          </p:cNvGraphicFramePr>
          <p:nvPr>
            <p:extLst>
              <p:ext uri="{D42A27DB-BD31-4B8C-83A1-F6EECF244321}">
                <p14:modId xmlns:p14="http://schemas.microsoft.com/office/powerpoint/2010/main" val="1932651338"/>
              </p:ext>
            </p:extLst>
          </p:nvPr>
        </p:nvGraphicFramePr>
        <p:xfrm>
          <a:off x="8025991" y="5953357"/>
          <a:ext cx="325438" cy="441325"/>
        </p:xfrm>
        <a:graphic>
          <a:graphicData uri="http://schemas.openxmlformats.org/presentationml/2006/ole">
            <mc:AlternateContent xmlns:mc="http://schemas.openxmlformats.org/markup-compatibility/2006">
              <mc:Choice xmlns:v="urn:schemas-microsoft-com:vml" Requires="v">
                <p:oleObj spid="_x0000_s56851" name="Equation" r:id="rId27" imgW="177480" imgH="241200" progId="Equation.DSMT4">
                  <p:embed/>
                </p:oleObj>
              </mc:Choice>
              <mc:Fallback>
                <p:oleObj name="Equation" r:id="rId27" imgW="177480" imgH="241200" progId="Equation.DSMT4">
                  <p:embed/>
                  <p:pic>
                    <p:nvPicPr>
                      <p:cNvPr id="0" name=""/>
                      <p:cNvPicPr>
                        <a:picLocks noChangeAspect="1" noChangeArrowheads="1"/>
                      </p:cNvPicPr>
                      <p:nvPr/>
                    </p:nvPicPr>
                    <p:blipFill>
                      <a:blip r:embed="rId28"/>
                      <a:srcRect/>
                      <a:stretch>
                        <a:fillRect/>
                      </a:stretch>
                    </p:blipFill>
                    <p:spPr bwMode="auto">
                      <a:xfrm>
                        <a:off x="8025991" y="5953357"/>
                        <a:ext cx="325438" cy="441325"/>
                      </a:xfrm>
                      <a:prstGeom prst="rect">
                        <a:avLst/>
                      </a:prstGeom>
                      <a:noFill/>
                      <a:ln w="9525">
                        <a:noFill/>
                        <a:miter lim="800000"/>
                        <a:headEnd/>
                        <a:tailEnd/>
                      </a:ln>
                    </p:spPr>
                  </p:pic>
                </p:oleObj>
              </mc:Fallback>
            </mc:AlternateContent>
          </a:graphicData>
        </a:graphic>
      </p:graphicFrame>
      <p:sp>
        <p:nvSpPr>
          <p:cNvPr id="56" name="弧形 55"/>
          <p:cNvSpPr/>
          <p:nvPr/>
        </p:nvSpPr>
        <p:spPr>
          <a:xfrm rot="14375257">
            <a:off x="8326621" y="6099528"/>
            <a:ext cx="405725" cy="405725"/>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aphicFrame>
        <p:nvGraphicFramePr>
          <p:cNvPr id="57" name="对象 56"/>
          <p:cNvGraphicFramePr>
            <a:graphicFrameLocks noChangeAspect="1"/>
          </p:cNvGraphicFramePr>
          <p:nvPr>
            <p:extLst>
              <p:ext uri="{D42A27DB-BD31-4B8C-83A1-F6EECF244321}">
                <p14:modId xmlns:p14="http://schemas.microsoft.com/office/powerpoint/2010/main" val="4236743451"/>
              </p:ext>
            </p:extLst>
          </p:nvPr>
        </p:nvGraphicFramePr>
        <p:xfrm>
          <a:off x="6650038" y="5634038"/>
          <a:ext cx="347662" cy="441325"/>
        </p:xfrm>
        <a:graphic>
          <a:graphicData uri="http://schemas.openxmlformats.org/presentationml/2006/ole">
            <mc:AlternateContent xmlns:mc="http://schemas.openxmlformats.org/markup-compatibility/2006">
              <mc:Choice xmlns:v="urn:schemas-microsoft-com:vml" Requires="v">
                <p:oleObj spid="_x0000_s56852" name="Equation" r:id="rId29" imgW="190440" imgH="241200" progId="Equation.DSMT4">
                  <p:embed/>
                </p:oleObj>
              </mc:Choice>
              <mc:Fallback>
                <p:oleObj name="Equation" r:id="rId29" imgW="190440" imgH="241200" progId="Equation.DSMT4">
                  <p:embed/>
                  <p:pic>
                    <p:nvPicPr>
                      <p:cNvPr id="0" name=""/>
                      <p:cNvPicPr>
                        <a:picLocks noChangeAspect="1" noChangeArrowheads="1"/>
                      </p:cNvPicPr>
                      <p:nvPr/>
                    </p:nvPicPr>
                    <p:blipFill>
                      <a:blip r:embed="rId30"/>
                      <a:srcRect/>
                      <a:stretch>
                        <a:fillRect/>
                      </a:stretch>
                    </p:blipFill>
                    <p:spPr bwMode="auto">
                      <a:xfrm>
                        <a:off x="6650038" y="5634038"/>
                        <a:ext cx="347662" cy="441325"/>
                      </a:xfrm>
                      <a:prstGeom prst="rect">
                        <a:avLst/>
                      </a:prstGeom>
                      <a:noFill/>
                      <a:ln w="9525">
                        <a:noFill/>
                        <a:miter lim="800000"/>
                        <a:headEnd/>
                        <a:tailEnd/>
                      </a:ln>
                    </p:spPr>
                  </p:pic>
                </p:oleObj>
              </mc:Fallback>
            </mc:AlternateContent>
          </a:graphicData>
        </a:graphic>
      </p:graphicFrame>
      <p:sp>
        <p:nvSpPr>
          <p:cNvPr id="58" name="弧形 57"/>
          <p:cNvSpPr/>
          <p:nvPr/>
        </p:nvSpPr>
        <p:spPr>
          <a:xfrm rot="3860621">
            <a:off x="6247983" y="5588778"/>
            <a:ext cx="405725" cy="405725"/>
          </a:xfrm>
          <a:prstGeom prst="arc">
            <a:avLst>
              <a:gd name="adj1" fmla="val 16985746"/>
              <a:gd name="adj2" fmla="val 20968676"/>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9889124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229600" cy="5121275"/>
          </a:xfrm>
        </p:spPr>
        <p:txBody>
          <a:bodyPr>
            <a:normAutofit/>
          </a:bodyPr>
          <a:lstStyle/>
          <a:p>
            <a:r>
              <a:rPr lang="en-US" altLang="zh-CN" b="1" dirty="0"/>
              <a:t>4.2.2 </a:t>
            </a:r>
            <a:r>
              <a:rPr lang="zh-CN" altLang="en-US" b="1" dirty="0"/>
              <a:t>平面参数化</a:t>
            </a:r>
            <a:endParaRPr kumimoji="1" lang="en-US" altLang="zh-CN" b="1" dirty="0"/>
          </a:p>
          <a:p>
            <a:pPr lvl="1"/>
            <a:r>
              <a:rPr lang="en-US" altLang="zh-CN" b="1" dirty="0"/>
              <a:t>4.2.2-1 </a:t>
            </a:r>
            <a:r>
              <a:rPr lang="zh-CN" altLang="en-US" b="1" dirty="0"/>
              <a:t>开网格的平面参数化</a:t>
            </a:r>
            <a:endParaRPr lang="en-US" altLang="zh-CN" b="1" dirty="0"/>
          </a:p>
          <a:p>
            <a:pPr lvl="2"/>
            <a:r>
              <a:rPr lang="zh-CN" altLang="en-US" dirty="0"/>
              <a:t>弹簧模型（</a:t>
            </a:r>
            <a:r>
              <a:rPr lang="en-US" altLang="zh-CN" dirty="0"/>
              <a:t>Spring system</a:t>
            </a:r>
            <a:r>
              <a:rPr lang="zh-CN" altLang="en-US" dirty="0"/>
              <a:t>）</a:t>
            </a:r>
          </a:p>
          <a:p>
            <a:pPr lvl="2"/>
            <a:r>
              <a:rPr lang="zh-CN" altLang="en-US" dirty="0"/>
              <a:t>仿射组合系数</a:t>
            </a:r>
            <a:endParaRPr lang="en-US" altLang="zh-CN" dirty="0"/>
          </a:p>
          <a:p>
            <a:pPr lvl="2"/>
            <a:r>
              <a:rPr lang="zh-CN" altLang="en-US" dirty="0"/>
              <a:t>线性方程组求解</a:t>
            </a:r>
            <a:endParaRPr lang="en-US" altLang="zh-CN" dirty="0"/>
          </a:p>
          <a:p>
            <a:pPr lvl="2"/>
            <a:endParaRPr lang="en-US" altLang="zh-CN" b="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63</a:t>
            </a:fld>
            <a:endParaRPr lang="zh-CN" altLang="en-US" dirty="0"/>
          </a:p>
        </p:txBody>
      </p:sp>
      <p:graphicFrame>
        <p:nvGraphicFramePr>
          <p:cNvPr id="17" name="对象 16"/>
          <p:cNvGraphicFramePr>
            <a:graphicFrameLocks noChangeAspect="1"/>
          </p:cNvGraphicFramePr>
          <p:nvPr>
            <p:extLst>
              <p:ext uri="{D42A27DB-BD31-4B8C-83A1-F6EECF244321}">
                <p14:modId xmlns:p14="http://schemas.microsoft.com/office/powerpoint/2010/main" val="299110732"/>
              </p:ext>
            </p:extLst>
          </p:nvPr>
        </p:nvGraphicFramePr>
        <p:xfrm>
          <a:off x="3578379" y="3123089"/>
          <a:ext cx="387921" cy="526324"/>
        </p:xfrm>
        <a:graphic>
          <a:graphicData uri="http://schemas.openxmlformats.org/presentationml/2006/ole">
            <mc:AlternateContent xmlns:mc="http://schemas.openxmlformats.org/markup-compatibility/2006">
              <mc:Choice xmlns:v="urn:schemas-microsoft-com:vml" Requires="v">
                <p:oleObj spid="_x0000_s62508" name="Equation" r:id="rId4" imgW="177480" imgH="241200" progId="Equation.DSMT4">
                  <p:embed/>
                </p:oleObj>
              </mc:Choice>
              <mc:Fallback>
                <p:oleObj name="Equation" r:id="rId4" imgW="177480" imgH="241200" progId="Equation.DSMT4">
                  <p:embed/>
                  <p:pic>
                    <p:nvPicPr>
                      <p:cNvPr id="0" name=""/>
                      <p:cNvPicPr>
                        <a:picLocks noChangeAspect="1" noChangeArrowheads="1"/>
                      </p:cNvPicPr>
                      <p:nvPr/>
                    </p:nvPicPr>
                    <p:blipFill>
                      <a:blip r:embed="rId5"/>
                      <a:srcRect/>
                      <a:stretch>
                        <a:fillRect/>
                      </a:stretch>
                    </p:blipFill>
                    <p:spPr bwMode="auto">
                      <a:xfrm>
                        <a:off x="3578379" y="3123089"/>
                        <a:ext cx="387921" cy="526324"/>
                      </a:xfrm>
                      <a:prstGeom prst="rect">
                        <a:avLst/>
                      </a:prstGeom>
                      <a:solidFill>
                        <a:schemeClr val="bg1"/>
                      </a:solidFill>
                      <a:ln w="9525">
                        <a:solidFill>
                          <a:schemeClr val="bg1"/>
                        </a:solidFill>
                        <a:miter lim="800000"/>
                        <a:headEnd/>
                        <a:tailEnd/>
                      </a:ln>
                    </p:spPr>
                  </p:pic>
                </p:oleObj>
              </mc:Fallback>
            </mc:AlternateContent>
          </a:graphicData>
        </a:graphic>
      </p:graphicFrame>
      <p:pic>
        <p:nvPicPr>
          <p:cNvPr id="37" name="图片 36"/>
          <p:cNvPicPr>
            <a:picLocks noChangeAspect="1"/>
          </p:cNvPicPr>
          <p:nvPr/>
        </p:nvPicPr>
        <p:blipFill rotWithShape="1">
          <a:blip r:embed="rId6"/>
          <a:srcRect l="15850" b="17057"/>
          <a:stretch/>
        </p:blipFill>
        <p:spPr>
          <a:xfrm>
            <a:off x="6127614" y="2204865"/>
            <a:ext cx="2442424" cy="2304256"/>
          </a:xfrm>
          <a:prstGeom prst="rect">
            <a:avLst/>
          </a:prstGeom>
        </p:spPr>
      </p:pic>
      <p:graphicFrame>
        <p:nvGraphicFramePr>
          <p:cNvPr id="39" name="对象 38"/>
          <p:cNvGraphicFramePr>
            <a:graphicFrameLocks noChangeAspect="1"/>
          </p:cNvGraphicFramePr>
          <p:nvPr>
            <p:extLst>
              <p:ext uri="{D42A27DB-BD31-4B8C-83A1-F6EECF244321}">
                <p14:modId xmlns:p14="http://schemas.microsoft.com/office/powerpoint/2010/main" val="328095654"/>
              </p:ext>
            </p:extLst>
          </p:nvPr>
        </p:nvGraphicFramePr>
        <p:xfrm>
          <a:off x="7884368" y="2564904"/>
          <a:ext cx="225107" cy="368523"/>
        </p:xfrm>
        <a:graphic>
          <a:graphicData uri="http://schemas.openxmlformats.org/presentationml/2006/ole">
            <mc:AlternateContent xmlns:mc="http://schemas.openxmlformats.org/markup-compatibility/2006">
              <mc:Choice xmlns:v="urn:schemas-microsoft-com:vml" Requires="v">
                <p:oleObj spid="_x0000_s62509" name="Equation" r:id="rId7" imgW="101520" imgH="164880" progId="Equation.DSMT4">
                  <p:embed/>
                </p:oleObj>
              </mc:Choice>
              <mc:Fallback>
                <p:oleObj name="Equation" r:id="rId7" imgW="101520" imgH="164880" progId="Equation.DSMT4">
                  <p:embed/>
                  <p:pic>
                    <p:nvPicPr>
                      <p:cNvPr id="0" name=""/>
                      <p:cNvPicPr>
                        <a:picLocks noChangeAspect="1" noChangeArrowheads="1"/>
                      </p:cNvPicPr>
                      <p:nvPr/>
                    </p:nvPicPr>
                    <p:blipFill>
                      <a:blip r:embed="rId8"/>
                      <a:srcRect/>
                      <a:stretch>
                        <a:fillRect/>
                      </a:stretch>
                    </p:blipFill>
                    <p:spPr bwMode="auto">
                      <a:xfrm>
                        <a:off x="7884368" y="2564904"/>
                        <a:ext cx="225107" cy="368523"/>
                      </a:xfrm>
                      <a:prstGeom prst="rect">
                        <a:avLst/>
                      </a:prstGeom>
                      <a:solidFill>
                        <a:schemeClr val="bg1"/>
                      </a:solidFill>
                      <a:ln w="9525">
                        <a:solidFill>
                          <a:schemeClr val="bg1"/>
                        </a:solidFill>
                        <a:miter lim="800000"/>
                        <a:headEnd/>
                        <a:tailEnd/>
                      </a:ln>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1120647431"/>
              </p:ext>
            </p:extLst>
          </p:nvPr>
        </p:nvGraphicFramePr>
        <p:xfrm>
          <a:off x="7201187" y="2900045"/>
          <a:ext cx="246063" cy="446088"/>
        </p:xfrm>
        <a:graphic>
          <a:graphicData uri="http://schemas.openxmlformats.org/presentationml/2006/ole">
            <mc:AlternateContent xmlns:mc="http://schemas.openxmlformats.org/markup-compatibility/2006">
              <mc:Choice xmlns:v="urn:schemas-microsoft-com:vml" Requires="v">
                <p:oleObj spid="_x0000_s62510" name="Equation" r:id="rId9" imgW="126720" imgH="228600" progId="Equation.DSMT4">
                  <p:embed/>
                </p:oleObj>
              </mc:Choice>
              <mc:Fallback>
                <p:oleObj name="Equation" r:id="rId9" imgW="126720" imgH="228600" progId="Equation.DSMT4">
                  <p:embed/>
                  <p:pic>
                    <p:nvPicPr>
                      <p:cNvPr id="0" name=""/>
                      <p:cNvPicPr>
                        <a:picLocks noChangeAspect="1" noChangeArrowheads="1"/>
                      </p:cNvPicPr>
                      <p:nvPr/>
                    </p:nvPicPr>
                    <p:blipFill>
                      <a:blip r:embed="rId10"/>
                      <a:srcRect/>
                      <a:stretch>
                        <a:fillRect/>
                      </a:stretch>
                    </p:blipFill>
                    <p:spPr bwMode="auto">
                      <a:xfrm>
                        <a:off x="7201187" y="2900045"/>
                        <a:ext cx="246063" cy="446088"/>
                      </a:xfrm>
                      <a:prstGeom prst="rect">
                        <a:avLst/>
                      </a:prstGeom>
                      <a:noFill/>
                      <a:ln w="9525">
                        <a:noFill/>
                        <a:miter lim="800000"/>
                        <a:headEnd/>
                        <a:tailEnd/>
                      </a:ln>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1333781117"/>
              </p:ext>
            </p:extLst>
          </p:nvPr>
        </p:nvGraphicFramePr>
        <p:xfrm>
          <a:off x="7324219" y="2082491"/>
          <a:ext cx="295275" cy="471487"/>
        </p:xfrm>
        <a:graphic>
          <a:graphicData uri="http://schemas.openxmlformats.org/presentationml/2006/ole">
            <mc:AlternateContent xmlns:mc="http://schemas.openxmlformats.org/markup-compatibility/2006">
              <mc:Choice xmlns:v="urn:schemas-microsoft-com:vml" Requires="v">
                <p:oleObj spid="_x0000_s62511" name="Equation" r:id="rId11" imgW="152280" imgH="241200" progId="Equation.DSMT4">
                  <p:embed/>
                </p:oleObj>
              </mc:Choice>
              <mc:Fallback>
                <p:oleObj name="Equation" r:id="rId11" imgW="152280" imgH="241200" progId="Equation.DSMT4">
                  <p:embed/>
                  <p:pic>
                    <p:nvPicPr>
                      <p:cNvPr id="0" name=""/>
                      <p:cNvPicPr>
                        <a:picLocks noChangeAspect="1" noChangeArrowheads="1"/>
                      </p:cNvPicPr>
                      <p:nvPr/>
                    </p:nvPicPr>
                    <p:blipFill>
                      <a:blip r:embed="rId12"/>
                      <a:srcRect/>
                      <a:stretch>
                        <a:fillRect/>
                      </a:stretch>
                    </p:blipFill>
                    <p:spPr bwMode="auto">
                      <a:xfrm>
                        <a:off x="7324219" y="2082491"/>
                        <a:ext cx="295275" cy="471487"/>
                      </a:xfrm>
                      <a:prstGeom prst="rect">
                        <a:avLst/>
                      </a:prstGeom>
                      <a:noFill/>
                      <a:ln w="9525">
                        <a:noFill/>
                        <a:miter lim="800000"/>
                        <a:headEnd/>
                        <a:tailEnd/>
                      </a:ln>
                    </p:spPr>
                  </p:pic>
                </p:oleObj>
              </mc:Fallback>
            </mc:AlternateContent>
          </a:graphicData>
        </a:graphic>
      </p:graphicFrame>
      <p:graphicFrame>
        <p:nvGraphicFramePr>
          <p:cNvPr id="44" name="对象 43"/>
          <p:cNvGraphicFramePr>
            <a:graphicFrameLocks noChangeAspect="1"/>
          </p:cNvGraphicFramePr>
          <p:nvPr>
            <p:extLst>
              <p:ext uri="{D42A27DB-BD31-4B8C-83A1-F6EECF244321}">
                <p14:modId xmlns:p14="http://schemas.microsoft.com/office/powerpoint/2010/main" val="359659649"/>
              </p:ext>
            </p:extLst>
          </p:nvPr>
        </p:nvGraphicFramePr>
        <p:xfrm>
          <a:off x="1691680" y="3831975"/>
          <a:ext cx="2409825" cy="1125537"/>
        </p:xfrm>
        <a:graphic>
          <a:graphicData uri="http://schemas.openxmlformats.org/presentationml/2006/ole">
            <mc:AlternateContent xmlns:mc="http://schemas.openxmlformats.org/markup-compatibility/2006">
              <mc:Choice xmlns:v="urn:schemas-microsoft-com:vml" Requires="v">
                <p:oleObj spid="_x0000_s62512" name="Equation" r:id="rId13" imgW="977760" imgH="457200" progId="Equation.DSMT4">
                  <p:embed/>
                </p:oleObj>
              </mc:Choice>
              <mc:Fallback>
                <p:oleObj name="Equation" r:id="rId13" imgW="977760" imgH="457200" progId="Equation.DSMT4">
                  <p:embed/>
                  <p:pic>
                    <p:nvPicPr>
                      <p:cNvPr id="0" name=""/>
                      <p:cNvPicPr>
                        <a:picLocks noChangeAspect="1" noChangeArrowheads="1"/>
                      </p:cNvPicPr>
                      <p:nvPr/>
                    </p:nvPicPr>
                    <p:blipFill>
                      <a:blip r:embed="rId14"/>
                      <a:srcRect/>
                      <a:stretch>
                        <a:fillRect/>
                      </a:stretch>
                    </p:blipFill>
                    <p:spPr bwMode="auto">
                      <a:xfrm>
                        <a:off x="1691680" y="3831975"/>
                        <a:ext cx="2409825" cy="1125537"/>
                      </a:xfrm>
                      <a:prstGeom prst="rect">
                        <a:avLst/>
                      </a:prstGeom>
                      <a:noFill/>
                      <a:ln w="9525">
                        <a:noFill/>
                        <a:miter lim="800000"/>
                        <a:headEnd/>
                        <a:tailEnd/>
                      </a:ln>
                    </p:spPr>
                  </p:pic>
                </p:oleObj>
              </mc:Fallback>
            </mc:AlternateContent>
          </a:graphicData>
        </a:graphic>
      </p:graphicFrame>
      <p:sp>
        <p:nvSpPr>
          <p:cNvPr id="59" name="右箭头 58"/>
          <p:cNvSpPr/>
          <p:nvPr/>
        </p:nvSpPr>
        <p:spPr>
          <a:xfrm>
            <a:off x="1331640" y="4975397"/>
            <a:ext cx="360040" cy="57606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1" name="对象 60"/>
          <p:cNvGraphicFramePr>
            <a:graphicFrameLocks noChangeAspect="1"/>
          </p:cNvGraphicFramePr>
          <p:nvPr>
            <p:extLst>
              <p:ext uri="{D42A27DB-BD31-4B8C-83A1-F6EECF244321}">
                <p14:modId xmlns:p14="http://schemas.microsoft.com/office/powerpoint/2010/main" val="121410083"/>
              </p:ext>
            </p:extLst>
          </p:nvPr>
        </p:nvGraphicFramePr>
        <p:xfrm>
          <a:off x="1801217" y="5045147"/>
          <a:ext cx="1095375" cy="436563"/>
        </p:xfrm>
        <a:graphic>
          <a:graphicData uri="http://schemas.openxmlformats.org/presentationml/2006/ole">
            <mc:AlternateContent xmlns:mc="http://schemas.openxmlformats.org/markup-compatibility/2006">
              <mc:Choice xmlns:v="urn:schemas-microsoft-com:vml" Requires="v">
                <p:oleObj spid="_x0000_s62513" name="Equation" r:id="rId15" imgW="444240" imgH="177480" progId="Equation.DSMT4">
                  <p:embed/>
                </p:oleObj>
              </mc:Choice>
              <mc:Fallback>
                <p:oleObj name="Equation" r:id="rId15" imgW="444240" imgH="177480" progId="Equation.DSMT4">
                  <p:embed/>
                  <p:pic>
                    <p:nvPicPr>
                      <p:cNvPr id="0" name=""/>
                      <p:cNvPicPr>
                        <a:picLocks noChangeAspect="1" noChangeArrowheads="1"/>
                      </p:cNvPicPr>
                      <p:nvPr/>
                    </p:nvPicPr>
                    <p:blipFill>
                      <a:blip r:embed="rId16"/>
                      <a:srcRect/>
                      <a:stretch>
                        <a:fillRect/>
                      </a:stretch>
                    </p:blipFill>
                    <p:spPr bwMode="auto">
                      <a:xfrm>
                        <a:off x="1801217" y="5045147"/>
                        <a:ext cx="1095375" cy="436563"/>
                      </a:xfrm>
                      <a:prstGeom prst="rect">
                        <a:avLst/>
                      </a:prstGeom>
                      <a:noFill/>
                      <a:ln w="9525">
                        <a:noFill/>
                        <a:miter lim="800000"/>
                        <a:headEnd/>
                        <a:tailEnd/>
                      </a:ln>
                    </p:spPr>
                  </p:pic>
                </p:oleObj>
              </mc:Fallback>
            </mc:AlternateContent>
          </a:graphicData>
        </a:graphic>
      </p:graphicFrame>
      <p:sp>
        <p:nvSpPr>
          <p:cNvPr id="62" name="TextBox 5"/>
          <p:cNvSpPr txBox="1"/>
          <p:nvPr/>
        </p:nvSpPr>
        <p:spPr>
          <a:xfrm>
            <a:off x="1587075" y="5755845"/>
            <a:ext cx="4065046"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zh-CN" altLang="en-US" sz="2400" dirty="0"/>
              <a:t>增加约束条件计算非平凡解！</a:t>
            </a:r>
          </a:p>
        </p:txBody>
      </p:sp>
    </p:spTree>
    <p:extLst>
      <p:ext uri="{BB962C8B-B14F-4D97-AF65-F5344CB8AC3E}">
        <p14:creationId xmlns:p14="http://schemas.microsoft.com/office/powerpoint/2010/main" val="39392533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229600" cy="5121275"/>
          </a:xfrm>
        </p:spPr>
        <p:txBody>
          <a:bodyPr>
            <a:normAutofit/>
          </a:bodyPr>
          <a:lstStyle/>
          <a:p>
            <a:r>
              <a:rPr lang="en-US" altLang="zh-CN" b="1" dirty="0"/>
              <a:t>4.2.2 </a:t>
            </a:r>
            <a:r>
              <a:rPr lang="zh-CN" altLang="en-US" b="1" dirty="0"/>
              <a:t>平面参数化</a:t>
            </a:r>
            <a:endParaRPr kumimoji="1" lang="en-US" altLang="zh-CN" b="1" dirty="0"/>
          </a:p>
          <a:p>
            <a:pPr lvl="1"/>
            <a:r>
              <a:rPr lang="en-US" altLang="zh-CN" b="1" dirty="0"/>
              <a:t>4.2.2-1 </a:t>
            </a:r>
            <a:r>
              <a:rPr lang="zh-CN" altLang="en-US" b="1" dirty="0"/>
              <a:t>开网格的平面参数化</a:t>
            </a:r>
            <a:endParaRPr lang="en-US" altLang="zh-CN" b="1" dirty="0"/>
          </a:p>
          <a:p>
            <a:pPr lvl="2"/>
            <a:r>
              <a:rPr lang="zh-CN" altLang="en-US" b="1" dirty="0"/>
              <a:t>固定边界映射（重心坐标映射）</a:t>
            </a:r>
            <a:endParaRPr lang="en-US" altLang="zh-CN" b="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64</a:t>
            </a:fld>
            <a:endParaRPr lang="zh-CN" altLang="en-US" dirty="0"/>
          </a:p>
        </p:txBody>
      </p:sp>
      <p:pic>
        <p:nvPicPr>
          <p:cNvPr id="1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4719"/>
          <a:stretch/>
        </p:blipFill>
        <p:spPr bwMode="auto">
          <a:xfrm>
            <a:off x="6372200" y="4008686"/>
            <a:ext cx="2220416" cy="2540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文本框 15"/>
          <p:cNvSpPr txBox="1"/>
          <p:nvPr/>
        </p:nvSpPr>
        <p:spPr>
          <a:xfrm>
            <a:off x="5492688" y="6125517"/>
            <a:ext cx="3979440" cy="461665"/>
          </a:xfrm>
          <a:prstGeom prst="rect">
            <a:avLst/>
          </a:prstGeom>
          <a:solidFill>
            <a:schemeClr val="bg1"/>
          </a:solidFill>
        </p:spPr>
        <p:txBody>
          <a:bodyPr wrap="square" rtlCol="0">
            <a:spAutoFit/>
          </a:bodyPr>
          <a:lstStyle/>
          <a:p>
            <a:pPr algn="ctr"/>
            <a:r>
              <a:rPr lang="zh-CN" altLang="en-US" sz="2400" dirty="0"/>
              <a:t>正方形</a:t>
            </a:r>
          </a:p>
        </p:txBody>
      </p:sp>
      <p:pic>
        <p:nvPicPr>
          <p:cNvPr id="18" name="图片 17"/>
          <p:cNvPicPr>
            <a:picLocks noChangeAspect="1"/>
          </p:cNvPicPr>
          <p:nvPr/>
        </p:nvPicPr>
        <p:blipFill rotWithShape="1">
          <a:blip r:embed="rId5"/>
          <a:srcRect l="15850" b="17057"/>
          <a:stretch/>
        </p:blipFill>
        <p:spPr>
          <a:xfrm>
            <a:off x="6372200" y="1502516"/>
            <a:ext cx="2442424" cy="2304256"/>
          </a:xfrm>
          <a:prstGeom prst="rect">
            <a:avLst/>
          </a:prstGeom>
        </p:spPr>
      </p:pic>
      <p:graphicFrame>
        <p:nvGraphicFramePr>
          <p:cNvPr id="19" name="对象 18"/>
          <p:cNvGraphicFramePr>
            <a:graphicFrameLocks noChangeAspect="1"/>
          </p:cNvGraphicFramePr>
          <p:nvPr>
            <p:extLst>
              <p:ext uri="{D42A27DB-BD31-4B8C-83A1-F6EECF244321}">
                <p14:modId xmlns:p14="http://schemas.microsoft.com/office/powerpoint/2010/main" val="890727853"/>
              </p:ext>
            </p:extLst>
          </p:nvPr>
        </p:nvGraphicFramePr>
        <p:xfrm>
          <a:off x="8128954" y="1862555"/>
          <a:ext cx="225107" cy="368523"/>
        </p:xfrm>
        <a:graphic>
          <a:graphicData uri="http://schemas.openxmlformats.org/presentationml/2006/ole">
            <mc:AlternateContent xmlns:mc="http://schemas.openxmlformats.org/markup-compatibility/2006">
              <mc:Choice xmlns:v="urn:schemas-microsoft-com:vml" Requires="v">
                <p:oleObj spid="_x0000_s57553" name="Equation" r:id="rId6" imgW="101520" imgH="164880" progId="Equation.DSMT4">
                  <p:embed/>
                </p:oleObj>
              </mc:Choice>
              <mc:Fallback>
                <p:oleObj name="Equation" r:id="rId6" imgW="101520" imgH="164880" progId="Equation.DSMT4">
                  <p:embed/>
                  <p:pic>
                    <p:nvPicPr>
                      <p:cNvPr id="0" name=""/>
                      <p:cNvPicPr>
                        <a:picLocks noChangeAspect="1" noChangeArrowheads="1"/>
                      </p:cNvPicPr>
                      <p:nvPr/>
                    </p:nvPicPr>
                    <p:blipFill>
                      <a:blip r:embed="rId7"/>
                      <a:srcRect/>
                      <a:stretch>
                        <a:fillRect/>
                      </a:stretch>
                    </p:blipFill>
                    <p:spPr bwMode="auto">
                      <a:xfrm>
                        <a:off x="8128954" y="1862555"/>
                        <a:ext cx="225107" cy="368523"/>
                      </a:xfrm>
                      <a:prstGeom prst="rect">
                        <a:avLst/>
                      </a:prstGeom>
                      <a:solidFill>
                        <a:schemeClr val="bg1"/>
                      </a:solidFill>
                      <a:ln w="9525">
                        <a:solidFill>
                          <a:schemeClr val="bg1"/>
                        </a:solidFill>
                        <a:miter lim="800000"/>
                        <a:headEnd/>
                        <a:tailEnd/>
                      </a:ln>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175390435"/>
              </p:ext>
            </p:extLst>
          </p:nvPr>
        </p:nvGraphicFramePr>
        <p:xfrm>
          <a:off x="7445773" y="2197696"/>
          <a:ext cx="246063" cy="446088"/>
        </p:xfrm>
        <a:graphic>
          <a:graphicData uri="http://schemas.openxmlformats.org/presentationml/2006/ole">
            <mc:AlternateContent xmlns:mc="http://schemas.openxmlformats.org/markup-compatibility/2006">
              <mc:Choice xmlns:v="urn:schemas-microsoft-com:vml" Requires="v">
                <p:oleObj spid="_x0000_s57554" name="Equation" r:id="rId8" imgW="126720" imgH="228600" progId="Equation.DSMT4">
                  <p:embed/>
                </p:oleObj>
              </mc:Choice>
              <mc:Fallback>
                <p:oleObj name="Equation" r:id="rId8" imgW="126720" imgH="228600" progId="Equation.DSMT4">
                  <p:embed/>
                  <p:pic>
                    <p:nvPicPr>
                      <p:cNvPr id="0" name=""/>
                      <p:cNvPicPr>
                        <a:picLocks noChangeAspect="1" noChangeArrowheads="1"/>
                      </p:cNvPicPr>
                      <p:nvPr/>
                    </p:nvPicPr>
                    <p:blipFill>
                      <a:blip r:embed="rId9"/>
                      <a:srcRect/>
                      <a:stretch>
                        <a:fillRect/>
                      </a:stretch>
                    </p:blipFill>
                    <p:spPr bwMode="auto">
                      <a:xfrm>
                        <a:off x="7445773" y="2197696"/>
                        <a:ext cx="246063" cy="446088"/>
                      </a:xfrm>
                      <a:prstGeom prst="rect">
                        <a:avLst/>
                      </a:prstGeom>
                      <a:noFill/>
                      <a:ln w="9525">
                        <a:noFill/>
                        <a:miter lim="800000"/>
                        <a:headEnd/>
                        <a:tailEnd/>
                      </a:ln>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149413482"/>
              </p:ext>
            </p:extLst>
          </p:nvPr>
        </p:nvGraphicFramePr>
        <p:xfrm>
          <a:off x="7568805" y="1380142"/>
          <a:ext cx="295275" cy="471487"/>
        </p:xfrm>
        <a:graphic>
          <a:graphicData uri="http://schemas.openxmlformats.org/presentationml/2006/ole">
            <mc:AlternateContent xmlns:mc="http://schemas.openxmlformats.org/markup-compatibility/2006">
              <mc:Choice xmlns:v="urn:schemas-microsoft-com:vml" Requires="v">
                <p:oleObj spid="_x0000_s57555" name="Equation" r:id="rId10" imgW="152280" imgH="241200" progId="Equation.DSMT4">
                  <p:embed/>
                </p:oleObj>
              </mc:Choice>
              <mc:Fallback>
                <p:oleObj name="Equation" r:id="rId10" imgW="152280" imgH="241200" progId="Equation.DSMT4">
                  <p:embed/>
                  <p:pic>
                    <p:nvPicPr>
                      <p:cNvPr id="0" name=""/>
                      <p:cNvPicPr>
                        <a:picLocks noChangeAspect="1" noChangeArrowheads="1"/>
                      </p:cNvPicPr>
                      <p:nvPr/>
                    </p:nvPicPr>
                    <p:blipFill>
                      <a:blip r:embed="rId11"/>
                      <a:srcRect/>
                      <a:stretch>
                        <a:fillRect/>
                      </a:stretch>
                    </p:blipFill>
                    <p:spPr bwMode="auto">
                      <a:xfrm>
                        <a:off x="7568805" y="1380142"/>
                        <a:ext cx="295275" cy="471487"/>
                      </a:xfrm>
                      <a:prstGeom prst="rect">
                        <a:avLst/>
                      </a:prstGeom>
                      <a:noFill/>
                      <a:ln w="9525">
                        <a:noFill/>
                        <a:miter lim="800000"/>
                        <a:headEnd/>
                        <a:tailEnd/>
                      </a:ln>
                    </p:spPr>
                  </p:pic>
                </p:oleObj>
              </mc:Fallback>
            </mc:AlternateContent>
          </a:graphicData>
        </a:graphic>
      </p:graphicFrame>
      <p:sp>
        <p:nvSpPr>
          <p:cNvPr id="5" name="椭圆 4"/>
          <p:cNvSpPr/>
          <p:nvPr/>
        </p:nvSpPr>
        <p:spPr>
          <a:xfrm>
            <a:off x="7568805" y="1814558"/>
            <a:ext cx="123031" cy="1230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660445" y="2197696"/>
            <a:ext cx="123031" cy="1230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91684" y="3639985"/>
            <a:ext cx="123031" cy="1230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482622" y="3411438"/>
            <a:ext cx="123031" cy="1230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92545" y="3536409"/>
            <a:ext cx="123031" cy="1230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506386" y="2525818"/>
            <a:ext cx="123031" cy="1230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7" name="对象 26"/>
          <p:cNvGraphicFramePr>
            <a:graphicFrameLocks noChangeAspect="1"/>
          </p:cNvGraphicFramePr>
          <p:nvPr>
            <p:extLst>
              <p:ext uri="{D42A27DB-BD31-4B8C-83A1-F6EECF244321}">
                <p14:modId xmlns:p14="http://schemas.microsoft.com/office/powerpoint/2010/main" val="4277489884"/>
              </p:ext>
            </p:extLst>
          </p:nvPr>
        </p:nvGraphicFramePr>
        <p:xfrm>
          <a:off x="1890290" y="3244003"/>
          <a:ext cx="2409825" cy="1125537"/>
        </p:xfrm>
        <a:graphic>
          <a:graphicData uri="http://schemas.openxmlformats.org/presentationml/2006/ole">
            <mc:AlternateContent xmlns:mc="http://schemas.openxmlformats.org/markup-compatibility/2006">
              <mc:Choice xmlns:v="urn:schemas-microsoft-com:vml" Requires="v">
                <p:oleObj spid="_x0000_s57556" name="Equation" r:id="rId12" imgW="977760" imgH="457200" progId="Equation.DSMT4">
                  <p:embed/>
                </p:oleObj>
              </mc:Choice>
              <mc:Fallback>
                <p:oleObj name="Equation" r:id="rId12" imgW="977760" imgH="457200" progId="Equation.DSMT4">
                  <p:embed/>
                  <p:pic>
                    <p:nvPicPr>
                      <p:cNvPr id="0" name=""/>
                      <p:cNvPicPr>
                        <a:picLocks noChangeAspect="1" noChangeArrowheads="1"/>
                      </p:cNvPicPr>
                      <p:nvPr/>
                    </p:nvPicPr>
                    <p:blipFill>
                      <a:blip r:embed="rId13"/>
                      <a:srcRect/>
                      <a:stretch>
                        <a:fillRect/>
                      </a:stretch>
                    </p:blipFill>
                    <p:spPr bwMode="auto">
                      <a:xfrm>
                        <a:off x="1890290" y="3244003"/>
                        <a:ext cx="2409825" cy="1125537"/>
                      </a:xfrm>
                      <a:prstGeom prst="rect">
                        <a:avLst/>
                      </a:prstGeom>
                      <a:noFill/>
                      <a:ln w="9525">
                        <a:noFill/>
                        <a:miter lim="800000"/>
                        <a:headEnd/>
                        <a:tailEnd/>
                      </a:ln>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96884467"/>
              </p:ext>
            </p:extLst>
          </p:nvPr>
        </p:nvGraphicFramePr>
        <p:xfrm>
          <a:off x="1908660" y="4369540"/>
          <a:ext cx="374650" cy="595313"/>
        </p:xfrm>
        <a:graphic>
          <a:graphicData uri="http://schemas.openxmlformats.org/presentationml/2006/ole">
            <mc:AlternateContent xmlns:mc="http://schemas.openxmlformats.org/markup-compatibility/2006">
              <mc:Choice xmlns:v="urn:schemas-microsoft-com:vml" Requires="v">
                <p:oleObj spid="_x0000_s57557" name="Equation" r:id="rId14" imgW="152280" imgH="241200" progId="Equation.DSMT4">
                  <p:embed/>
                </p:oleObj>
              </mc:Choice>
              <mc:Fallback>
                <p:oleObj name="Equation" r:id="rId14" imgW="152280" imgH="241200" progId="Equation.DSMT4">
                  <p:embed/>
                  <p:pic>
                    <p:nvPicPr>
                      <p:cNvPr id="0" name=""/>
                      <p:cNvPicPr>
                        <a:picLocks noChangeAspect="1" noChangeArrowheads="1"/>
                      </p:cNvPicPr>
                      <p:nvPr/>
                    </p:nvPicPr>
                    <p:blipFill>
                      <a:blip r:embed="rId15"/>
                      <a:srcRect/>
                      <a:stretch>
                        <a:fillRect/>
                      </a:stretch>
                    </p:blipFill>
                    <p:spPr bwMode="auto">
                      <a:xfrm>
                        <a:off x="1908660" y="4369540"/>
                        <a:ext cx="374650" cy="595313"/>
                      </a:xfrm>
                      <a:prstGeom prst="rect">
                        <a:avLst/>
                      </a:prstGeom>
                      <a:noFill/>
                      <a:ln w="9525">
                        <a:noFill/>
                        <a:miter lim="800000"/>
                        <a:headEnd/>
                        <a:tailEnd/>
                      </a:ln>
                    </p:spPr>
                  </p:pic>
                </p:oleObj>
              </mc:Fallback>
            </mc:AlternateContent>
          </a:graphicData>
        </a:graphic>
      </p:graphicFrame>
      <p:sp>
        <p:nvSpPr>
          <p:cNvPr id="29" name="椭圆 28"/>
          <p:cNvSpPr/>
          <p:nvPr/>
        </p:nvSpPr>
        <p:spPr>
          <a:xfrm>
            <a:off x="2337618" y="4588650"/>
            <a:ext cx="123031" cy="1230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473844" y="4419332"/>
            <a:ext cx="1018036" cy="461665"/>
          </a:xfrm>
          <a:prstGeom prst="rect">
            <a:avLst/>
          </a:prstGeom>
          <a:solidFill>
            <a:schemeClr val="bg1"/>
          </a:solidFill>
        </p:spPr>
        <p:txBody>
          <a:bodyPr wrap="square" rtlCol="0">
            <a:spAutoFit/>
          </a:bodyPr>
          <a:lstStyle/>
          <a:p>
            <a:pPr algn="ctr"/>
            <a:r>
              <a:rPr lang="zh-CN" altLang="en-US" sz="2400" dirty="0"/>
              <a:t>已知</a:t>
            </a:r>
          </a:p>
        </p:txBody>
      </p:sp>
      <p:graphicFrame>
        <p:nvGraphicFramePr>
          <p:cNvPr id="31" name="对象 30"/>
          <p:cNvGraphicFramePr>
            <a:graphicFrameLocks noChangeAspect="1"/>
          </p:cNvGraphicFramePr>
          <p:nvPr>
            <p:extLst>
              <p:ext uri="{D42A27DB-BD31-4B8C-83A1-F6EECF244321}">
                <p14:modId xmlns:p14="http://schemas.microsoft.com/office/powerpoint/2010/main" val="1897784121"/>
              </p:ext>
            </p:extLst>
          </p:nvPr>
        </p:nvGraphicFramePr>
        <p:xfrm>
          <a:off x="1925638" y="5006975"/>
          <a:ext cx="312737" cy="565150"/>
        </p:xfrm>
        <a:graphic>
          <a:graphicData uri="http://schemas.openxmlformats.org/presentationml/2006/ole">
            <mc:AlternateContent xmlns:mc="http://schemas.openxmlformats.org/markup-compatibility/2006">
              <mc:Choice xmlns:v="urn:schemas-microsoft-com:vml" Requires="v">
                <p:oleObj spid="_x0000_s57558" name="Equation" r:id="rId16" imgW="126720" imgH="228600" progId="Equation.DSMT4">
                  <p:embed/>
                </p:oleObj>
              </mc:Choice>
              <mc:Fallback>
                <p:oleObj name="Equation" r:id="rId16" imgW="126720" imgH="228600" progId="Equation.DSMT4">
                  <p:embed/>
                  <p:pic>
                    <p:nvPicPr>
                      <p:cNvPr id="0" name=""/>
                      <p:cNvPicPr>
                        <a:picLocks noChangeAspect="1" noChangeArrowheads="1"/>
                      </p:cNvPicPr>
                      <p:nvPr/>
                    </p:nvPicPr>
                    <p:blipFill>
                      <a:blip r:embed="rId17"/>
                      <a:srcRect/>
                      <a:stretch>
                        <a:fillRect/>
                      </a:stretch>
                    </p:blipFill>
                    <p:spPr bwMode="auto">
                      <a:xfrm>
                        <a:off x="1925638" y="5006975"/>
                        <a:ext cx="312737" cy="565150"/>
                      </a:xfrm>
                      <a:prstGeom prst="rect">
                        <a:avLst/>
                      </a:prstGeom>
                      <a:noFill/>
                      <a:ln w="9525">
                        <a:noFill/>
                        <a:miter lim="800000"/>
                        <a:headEnd/>
                        <a:tailEnd/>
                      </a:ln>
                    </p:spPr>
                  </p:pic>
                </p:oleObj>
              </mc:Fallback>
            </mc:AlternateContent>
          </a:graphicData>
        </a:graphic>
      </p:graphicFrame>
      <p:sp>
        <p:nvSpPr>
          <p:cNvPr id="32" name="椭圆 31"/>
          <p:cNvSpPr/>
          <p:nvPr/>
        </p:nvSpPr>
        <p:spPr>
          <a:xfrm>
            <a:off x="2324423" y="5211232"/>
            <a:ext cx="123031" cy="1230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2460649" y="5041914"/>
            <a:ext cx="1018036" cy="461665"/>
          </a:xfrm>
          <a:prstGeom prst="rect">
            <a:avLst/>
          </a:prstGeom>
          <a:solidFill>
            <a:schemeClr val="bg1"/>
          </a:solidFill>
        </p:spPr>
        <p:txBody>
          <a:bodyPr wrap="square" rtlCol="0">
            <a:spAutoFit/>
          </a:bodyPr>
          <a:lstStyle/>
          <a:p>
            <a:pPr algn="ctr"/>
            <a:r>
              <a:rPr lang="zh-CN" altLang="en-US" sz="2400" dirty="0"/>
              <a:t>未知</a:t>
            </a:r>
          </a:p>
        </p:txBody>
      </p:sp>
      <p:sp>
        <p:nvSpPr>
          <p:cNvPr id="6" name="左大括号 5"/>
          <p:cNvSpPr/>
          <p:nvPr/>
        </p:nvSpPr>
        <p:spPr>
          <a:xfrm>
            <a:off x="1691680" y="4419332"/>
            <a:ext cx="198610" cy="10842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5" name="右箭头 34"/>
          <p:cNvSpPr/>
          <p:nvPr/>
        </p:nvSpPr>
        <p:spPr>
          <a:xfrm>
            <a:off x="1691680" y="5899298"/>
            <a:ext cx="360040" cy="57606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6" name="对象 35"/>
          <p:cNvGraphicFramePr>
            <a:graphicFrameLocks noChangeAspect="1"/>
          </p:cNvGraphicFramePr>
          <p:nvPr>
            <p:extLst>
              <p:ext uri="{D42A27DB-BD31-4B8C-83A1-F6EECF244321}">
                <p14:modId xmlns:p14="http://schemas.microsoft.com/office/powerpoint/2010/main" val="3547274399"/>
              </p:ext>
            </p:extLst>
          </p:nvPr>
        </p:nvGraphicFramePr>
        <p:xfrm>
          <a:off x="2170113" y="5940425"/>
          <a:ext cx="1127125" cy="500063"/>
        </p:xfrm>
        <a:graphic>
          <a:graphicData uri="http://schemas.openxmlformats.org/presentationml/2006/ole">
            <mc:AlternateContent xmlns:mc="http://schemas.openxmlformats.org/markup-compatibility/2006">
              <mc:Choice xmlns:v="urn:schemas-microsoft-com:vml" Requires="v">
                <p:oleObj spid="_x0000_s57559" name="Equation" r:id="rId18" imgW="457200" imgH="203040" progId="Equation.DSMT4">
                  <p:embed/>
                </p:oleObj>
              </mc:Choice>
              <mc:Fallback>
                <p:oleObj name="Equation" r:id="rId18" imgW="457200" imgH="203040" progId="Equation.DSMT4">
                  <p:embed/>
                  <p:pic>
                    <p:nvPicPr>
                      <p:cNvPr id="0" name=""/>
                      <p:cNvPicPr>
                        <a:picLocks noChangeAspect="1" noChangeArrowheads="1"/>
                      </p:cNvPicPr>
                      <p:nvPr/>
                    </p:nvPicPr>
                    <p:blipFill>
                      <a:blip r:embed="rId19"/>
                      <a:srcRect/>
                      <a:stretch>
                        <a:fillRect/>
                      </a:stretch>
                    </p:blipFill>
                    <p:spPr bwMode="auto">
                      <a:xfrm>
                        <a:off x="2170113" y="5940425"/>
                        <a:ext cx="1127125" cy="500063"/>
                      </a:xfrm>
                      <a:prstGeom prst="rect">
                        <a:avLst/>
                      </a:prstGeom>
                      <a:noFill/>
                      <a:ln w="9525">
                        <a:noFill/>
                        <a:miter lim="800000"/>
                        <a:headEnd/>
                        <a:tailEnd/>
                      </a:ln>
                    </p:spPr>
                  </p:pic>
                </p:oleObj>
              </mc:Fallback>
            </mc:AlternateContent>
          </a:graphicData>
        </a:graphic>
      </p:graphicFrame>
    </p:spTree>
    <p:extLst>
      <p:ext uri="{BB962C8B-B14F-4D97-AF65-F5344CB8AC3E}">
        <p14:creationId xmlns:p14="http://schemas.microsoft.com/office/powerpoint/2010/main" val="3770887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229600" cy="5121275"/>
          </a:xfrm>
        </p:spPr>
        <p:txBody>
          <a:bodyPr>
            <a:normAutofit/>
          </a:bodyPr>
          <a:lstStyle/>
          <a:p>
            <a:r>
              <a:rPr lang="en-US" altLang="zh-CN" b="1" dirty="0"/>
              <a:t>4.2.2 </a:t>
            </a:r>
            <a:r>
              <a:rPr lang="zh-CN" altLang="en-US" b="1" dirty="0"/>
              <a:t>平面参数化</a:t>
            </a:r>
            <a:endParaRPr kumimoji="1" lang="en-US" altLang="zh-CN" b="1" dirty="0"/>
          </a:p>
          <a:p>
            <a:pPr lvl="1"/>
            <a:r>
              <a:rPr lang="en-US" altLang="zh-CN" b="1" dirty="0"/>
              <a:t>4.2.2-1 </a:t>
            </a:r>
            <a:r>
              <a:rPr lang="zh-CN" altLang="en-US" b="1" dirty="0"/>
              <a:t>开网格的平面参数化</a:t>
            </a:r>
            <a:endParaRPr lang="en-US" altLang="zh-CN" b="1" dirty="0"/>
          </a:p>
          <a:p>
            <a:pPr lvl="2"/>
            <a:r>
              <a:rPr lang="zh-CN" altLang="en-US" b="1" dirty="0"/>
              <a:t>固定边界映射（重心坐标映射）</a:t>
            </a:r>
            <a:endParaRPr lang="en-US" altLang="zh-CN" b="1" dirty="0"/>
          </a:p>
          <a:p>
            <a:pPr lvl="2"/>
            <a:endParaRPr lang="en-US" altLang="zh-CN" b="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65</a:t>
            </a:fld>
            <a:endParaRPr lang="zh-CN" altLang="en-US" dirty="0"/>
          </a:p>
        </p:txBody>
      </p:sp>
      <p:pic>
        <p:nvPicPr>
          <p:cNvPr id="7" name="图片 6"/>
          <p:cNvPicPr>
            <a:picLocks noChangeAspect="1"/>
          </p:cNvPicPr>
          <p:nvPr/>
        </p:nvPicPr>
        <p:blipFill>
          <a:blip r:embed="rId4"/>
          <a:stretch>
            <a:fillRect/>
          </a:stretch>
        </p:blipFill>
        <p:spPr>
          <a:xfrm>
            <a:off x="6948264" y="2650480"/>
            <a:ext cx="2081308" cy="3888432"/>
          </a:xfrm>
          <a:prstGeom prst="rect">
            <a:avLst/>
          </a:prstGeom>
        </p:spPr>
      </p:pic>
      <p:pic>
        <p:nvPicPr>
          <p:cNvPr id="8" name="图片 7"/>
          <p:cNvPicPr>
            <a:picLocks noChangeAspect="1"/>
          </p:cNvPicPr>
          <p:nvPr/>
        </p:nvPicPr>
        <p:blipFill>
          <a:blip r:embed="rId5"/>
          <a:stretch>
            <a:fillRect/>
          </a:stretch>
        </p:blipFill>
        <p:spPr>
          <a:xfrm>
            <a:off x="186839" y="3311968"/>
            <a:ext cx="6418653" cy="2953101"/>
          </a:xfrm>
          <a:prstGeom prst="rect">
            <a:avLst/>
          </a:prstGeom>
        </p:spPr>
      </p:pic>
      <p:graphicFrame>
        <p:nvGraphicFramePr>
          <p:cNvPr id="38" name="对象 37"/>
          <p:cNvGraphicFramePr>
            <a:graphicFrameLocks noChangeAspect="1"/>
          </p:cNvGraphicFramePr>
          <p:nvPr>
            <p:extLst>
              <p:ext uri="{D42A27DB-BD31-4B8C-83A1-F6EECF244321}">
                <p14:modId xmlns:p14="http://schemas.microsoft.com/office/powerpoint/2010/main" val="1270176189"/>
              </p:ext>
            </p:extLst>
          </p:nvPr>
        </p:nvGraphicFramePr>
        <p:xfrm>
          <a:off x="114428" y="4554362"/>
          <a:ext cx="407987" cy="468312"/>
        </p:xfrm>
        <a:graphic>
          <a:graphicData uri="http://schemas.openxmlformats.org/presentationml/2006/ole">
            <mc:AlternateContent xmlns:mc="http://schemas.openxmlformats.org/markup-compatibility/2006">
              <mc:Choice xmlns:v="urn:schemas-microsoft-com:vml" Requires="v">
                <p:oleObj spid="_x0000_s42502" name="Equation" r:id="rId6" imgW="164880" imgH="190440" progId="Equation.DSMT4">
                  <p:embed/>
                </p:oleObj>
              </mc:Choice>
              <mc:Fallback>
                <p:oleObj name="Equation" r:id="rId6" imgW="164880" imgH="190440" progId="Equation.DSMT4">
                  <p:embed/>
                  <p:pic>
                    <p:nvPicPr>
                      <p:cNvPr id="0" name=""/>
                      <p:cNvPicPr>
                        <a:picLocks noChangeAspect="1" noChangeArrowheads="1"/>
                      </p:cNvPicPr>
                      <p:nvPr/>
                    </p:nvPicPr>
                    <p:blipFill>
                      <a:blip r:embed="rId7"/>
                      <a:srcRect/>
                      <a:stretch>
                        <a:fillRect/>
                      </a:stretch>
                    </p:blipFill>
                    <p:spPr bwMode="auto">
                      <a:xfrm>
                        <a:off x="114428" y="4554362"/>
                        <a:ext cx="407987" cy="468312"/>
                      </a:xfrm>
                      <a:prstGeom prst="rect">
                        <a:avLst/>
                      </a:prstGeom>
                      <a:solidFill>
                        <a:schemeClr val="bg1"/>
                      </a:solidFill>
                      <a:ln w="9525">
                        <a:noFill/>
                        <a:miter lim="800000"/>
                        <a:headEnd/>
                        <a:tailEnd/>
                      </a:ln>
                    </p:spPr>
                  </p:pic>
                </p:oleObj>
              </mc:Fallback>
            </mc:AlternateContent>
          </a:graphicData>
        </a:graphic>
      </p:graphicFrame>
      <p:graphicFrame>
        <p:nvGraphicFramePr>
          <p:cNvPr id="39" name="对象 38"/>
          <p:cNvGraphicFramePr>
            <a:graphicFrameLocks noChangeAspect="1"/>
          </p:cNvGraphicFramePr>
          <p:nvPr>
            <p:extLst>
              <p:ext uri="{D42A27DB-BD31-4B8C-83A1-F6EECF244321}">
                <p14:modId xmlns:p14="http://schemas.microsoft.com/office/powerpoint/2010/main" val="1949394240"/>
              </p:ext>
            </p:extLst>
          </p:nvPr>
        </p:nvGraphicFramePr>
        <p:xfrm>
          <a:off x="4499992" y="4459112"/>
          <a:ext cx="438150" cy="563562"/>
        </p:xfrm>
        <a:graphic>
          <a:graphicData uri="http://schemas.openxmlformats.org/presentationml/2006/ole">
            <mc:AlternateContent xmlns:mc="http://schemas.openxmlformats.org/markup-compatibility/2006">
              <mc:Choice xmlns:v="urn:schemas-microsoft-com:vml" Requires="v">
                <p:oleObj spid="_x0000_s42503" name="Equation" r:id="rId8" imgW="177480" imgH="228600" progId="Equation.DSMT4">
                  <p:embed/>
                </p:oleObj>
              </mc:Choice>
              <mc:Fallback>
                <p:oleObj name="Equation" r:id="rId8" imgW="177480" imgH="228600" progId="Equation.DSMT4">
                  <p:embed/>
                  <p:pic>
                    <p:nvPicPr>
                      <p:cNvPr id="0" name=""/>
                      <p:cNvPicPr>
                        <a:picLocks noChangeAspect="1" noChangeArrowheads="1"/>
                      </p:cNvPicPr>
                      <p:nvPr/>
                    </p:nvPicPr>
                    <p:blipFill>
                      <a:blip r:embed="rId9"/>
                      <a:srcRect/>
                      <a:stretch>
                        <a:fillRect/>
                      </a:stretch>
                    </p:blipFill>
                    <p:spPr bwMode="auto">
                      <a:xfrm>
                        <a:off x="4499992" y="4459112"/>
                        <a:ext cx="438150" cy="563562"/>
                      </a:xfrm>
                      <a:prstGeom prst="rect">
                        <a:avLst/>
                      </a:prstGeom>
                      <a:solidFill>
                        <a:schemeClr val="bg1"/>
                      </a:solidFill>
                      <a:ln w="9525">
                        <a:noFill/>
                        <a:miter lim="800000"/>
                        <a:headEnd/>
                        <a:tailEnd/>
                      </a:ln>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629469051"/>
              </p:ext>
            </p:extLst>
          </p:nvPr>
        </p:nvGraphicFramePr>
        <p:xfrm>
          <a:off x="5557838" y="4446588"/>
          <a:ext cx="469900" cy="595312"/>
        </p:xfrm>
        <a:graphic>
          <a:graphicData uri="http://schemas.openxmlformats.org/presentationml/2006/ole">
            <mc:AlternateContent xmlns:mc="http://schemas.openxmlformats.org/markup-compatibility/2006">
              <mc:Choice xmlns:v="urn:schemas-microsoft-com:vml" Requires="v">
                <p:oleObj spid="_x0000_s42504" name="Equation" r:id="rId10" imgW="190440" imgH="241200" progId="Equation.DSMT4">
                  <p:embed/>
                </p:oleObj>
              </mc:Choice>
              <mc:Fallback>
                <p:oleObj name="Equation" r:id="rId10" imgW="190440" imgH="241200" progId="Equation.DSMT4">
                  <p:embed/>
                  <p:pic>
                    <p:nvPicPr>
                      <p:cNvPr id="0" name=""/>
                      <p:cNvPicPr>
                        <a:picLocks noChangeAspect="1" noChangeArrowheads="1"/>
                      </p:cNvPicPr>
                      <p:nvPr/>
                    </p:nvPicPr>
                    <p:blipFill>
                      <a:blip r:embed="rId11"/>
                      <a:srcRect/>
                      <a:stretch>
                        <a:fillRect/>
                      </a:stretch>
                    </p:blipFill>
                    <p:spPr bwMode="auto">
                      <a:xfrm>
                        <a:off x="5557838" y="4446588"/>
                        <a:ext cx="469900" cy="595312"/>
                      </a:xfrm>
                      <a:prstGeom prst="rect">
                        <a:avLst/>
                      </a:prstGeom>
                      <a:solidFill>
                        <a:schemeClr val="bg1"/>
                      </a:solidFill>
                      <a:ln w="9525">
                        <a:noFill/>
                        <a:miter lim="800000"/>
                        <a:headEnd/>
                        <a:tailEnd/>
                      </a:ln>
                    </p:spPr>
                  </p:pic>
                </p:oleObj>
              </mc:Fallback>
            </mc:AlternateContent>
          </a:graphicData>
        </a:graphic>
      </p:graphicFrame>
    </p:spTree>
    <p:extLst>
      <p:ext uri="{BB962C8B-B14F-4D97-AF65-F5344CB8AC3E}">
        <p14:creationId xmlns:p14="http://schemas.microsoft.com/office/powerpoint/2010/main" val="7993133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229600" cy="5121275"/>
          </a:xfrm>
        </p:spPr>
        <p:txBody>
          <a:bodyPr>
            <a:normAutofit/>
          </a:bodyPr>
          <a:lstStyle/>
          <a:p>
            <a:r>
              <a:rPr lang="en-US" altLang="zh-CN" b="1" dirty="0"/>
              <a:t>4.2.2 </a:t>
            </a:r>
            <a:r>
              <a:rPr lang="zh-CN" altLang="en-US" b="1" dirty="0"/>
              <a:t>平面参数化</a:t>
            </a:r>
            <a:endParaRPr kumimoji="1" lang="en-US" altLang="zh-CN" b="1" dirty="0"/>
          </a:p>
          <a:p>
            <a:pPr lvl="1"/>
            <a:r>
              <a:rPr lang="en-US" altLang="zh-CN" b="1" dirty="0"/>
              <a:t>4.2.2-1 </a:t>
            </a:r>
            <a:r>
              <a:rPr lang="zh-CN" altLang="en-US" b="1" dirty="0"/>
              <a:t>开网格的平面参数化</a:t>
            </a:r>
            <a:endParaRPr lang="en-US" altLang="zh-CN" b="1" dirty="0"/>
          </a:p>
          <a:p>
            <a:pPr lvl="2"/>
            <a:r>
              <a:rPr lang="zh-CN" altLang="en-US" b="1" dirty="0"/>
              <a:t>固定边界映射（重心坐标映射）</a:t>
            </a:r>
            <a:endParaRPr lang="en-US" altLang="zh-CN" b="1" dirty="0"/>
          </a:p>
          <a:p>
            <a:pPr lvl="2"/>
            <a:endParaRPr lang="en-US" altLang="zh-CN" b="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66</a:t>
            </a:fld>
            <a:endParaRPr lang="zh-CN" altLang="en-US" dirty="0"/>
          </a:p>
        </p:txBody>
      </p:sp>
      <p:pic>
        <p:nvPicPr>
          <p:cNvPr id="7" name="图片 6"/>
          <p:cNvPicPr>
            <a:picLocks noChangeAspect="1"/>
          </p:cNvPicPr>
          <p:nvPr/>
        </p:nvPicPr>
        <p:blipFill>
          <a:blip r:embed="rId3"/>
          <a:stretch>
            <a:fillRect/>
          </a:stretch>
        </p:blipFill>
        <p:spPr>
          <a:xfrm>
            <a:off x="1259632" y="3186171"/>
            <a:ext cx="2096110" cy="1584207"/>
          </a:xfrm>
          <a:prstGeom prst="rect">
            <a:avLst/>
          </a:prstGeom>
        </p:spPr>
      </p:pic>
      <p:pic>
        <p:nvPicPr>
          <p:cNvPr id="8" name="图片 7"/>
          <p:cNvPicPr>
            <a:picLocks noChangeAspect="1"/>
          </p:cNvPicPr>
          <p:nvPr/>
        </p:nvPicPr>
        <p:blipFill>
          <a:blip r:embed="rId4"/>
          <a:stretch>
            <a:fillRect/>
          </a:stretch>
        </p:blipFill>
        <p:spPr>
          <a:xfrm>
            <a:off x="4572000" y="3261620"/>
            <a:ext cx="3312368" cy="1433310"/>
          </a:xfrm>
          <a:prstGeom prst="rect">
            <a:avLst/>
          </a:prstGeom>
        </p:spPr>
      </p:pic>
      <p:pic>
        <p:nvPicPr>
          <p:cNvPr id="10" name="图片 9"/>
          <p:cNvPicPr>
            <a:picLocks noChangeAspect="1"/>
          </p:cNvPicPr>
          <p:nvPr/>
        </p:nvPicPr>
        <p:blipFill>
          <a:blip r:embed="rId5"/>
          <a:stretch>
            <a:fillRect/>
          </a:stretch>
        </p:blipFill>
        <p:spPr>
          <a:xfrm>
            <a:off x="867143" y="4877492"/>
            <a:ext cx="3419017" cy="1793371"/>
          </a:xfrm>
          <a:prstGeom prst="rect">
            <a:avLst/>
          </a:prstGeom>
        </p:spPr>
      </p:pic>
      <p:pic>
        <p:nvPicPr>
          <p:cNvPr id="11" name="图片 10"/>
          <p:cNvPicPr>
            <a:picLocks noChangeAspect="1"/>
          </p:cNvPicPr>
          <p:nvPr/>
        </p:nvPicPr>
        <p:blipFill>
          <a:blip r:embed="rId6"/>
          <a:stretch>
            <a:fillRect/>
          </a:stretch>
        </p:blipFill>
        <p:spPr>
          <a:xfrm>
            <a:off x="4595837" y="4891702"/>
            <a:ext cx="3928156" cy="1850638"/>
          </a:xfrm>
          <a:prstGeom prst="rect">
            <a:avLst/>
          </a:prstGeom>
        </p:spPr>
      </p:pic>
      <p:sp>
        <p:nvSpPr>
          <p:cNvPr id="34" name="TextBox 5"/>
          <p:cNvSpPr txBox="1"/>
          <p:nvPr/>
        </p:nvSpPr>
        <p:spPr>
          <a:xfrm>
            <a:off x="7570501" y="4160837"/>
            <a:ext cx="1430167" cy="461665"/>
          </a:xfrm>
          <a:prstGeom prst="rect">
            <a:avLst/>
          </a:prstGeom>
          <a:noFill/>
        </p:spPr>
        <p:txBody>
          <a:bodyPr wrap="square" rtlCol="0">
            <a:spAutoFit/>
          </a:bodyPr>
          <a:lstStyle/>
          <a:p>
            <a:pPr algn="ctr"/>
            <a:r>
              <a:rPr kumimoji="1" lang="zh-CN" altLang="en-US" sz="2400" dirty="0"/>
              <a:t>平均系数</a:t>
            </a:r>
          </a:p>
        </p:txBody>
      </p:sp>
      <p:sp>
        <p:nvSpPr>
          <p:cNvPr id="37" name="TextBox 5"/>
          <p:cNvSpPr txBox="1"/>
          <p:nvPr/>
        </p:nvSpPr>
        <p:spPr>
          <a:xfrm>
            <a:off x="7671339" y="6270242"/>
            <a:ext cx="1430167" cy="461665"/>
          </a:xfrm>
          <a:prstGeom prst="rect">
            <a:avLst/>
          </a:prstGeom>
          <a:noFill/>
        </p:spPr>
        <p:txBody>
          <a:bodyPr wrap="square" rtlCol="0">
            <a:spAutoFit/>
          </a:bodyPr>
          <a:lstStyle/>
          <a:p>
            <a:pPr algn="ctr"/>
            <a:r>
              <a:rPr kumimoji="1" lang="zh-CN" altLang="en-US" sz="2400" dirty="0"/>
              <a:t>均值坐标</a:t>
            </a:r>
          </a:p>
        </p:txBody>
      </p:sp>
      <p:sp>
        <p:nvSpPr>
          <p:cNvPr id="38" name="TextBox 5"/>
          <p:cNvSpPr txBox="1"/>
          <p:nvPr/>
        </p:nvSpPr>
        <p:spPr>
          <a:xfrm>
            <a:off x="3063346" y="6298503"/>
            <a:ext cx="1430167" cy="461665"/>
          </a:xfrm>
          <a:prstGeom prst="rect">
            <a:avLst/>
          </a:prstGeom>
          <a:noFill/>
        </p:spPr>
        <p:txBody>
          <a:bodyPr wrap="square" rtlCol="0">
            <a:spAutoFit/>
          </a:bodyPr>
          <a:lstStyle/>
          <a:p>
            <a:pPr algn="ctr"/>
            <a:r>
              <a:rPr kumimoji="1" lang="zh-CN" altLang="en-US" sz="2400" dirty="0"/>
              <a:t>调和坐标</a:t>
            </a:r>
          </a:p>
        </p:txBody>
      </p:sp>
    </p:spTree>
    <p:extLst>
      <p:ext uri="{BB962C8B-B14F-4D97-AF65-F5344CB8AC3E}">
        <p14:creationId xmlns:p14="http://schemas.microsoft.com/office/powerpoint/2010/main" val="5379741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5554960" cy="5121275"/>
          </a:xfrm>
        </p:spPr>
        <p:txBody>
          <a:bodyPr>
            <a:normAutofit/>
          </a:bodyPr>
          <a:lstStyle/>
          <a:p>
            <a:r>
              <a:rPr lang="en-US" altLang="zh-CN" b="1" dirty="0"/>
              <a:t>4.2.2 </a:t>
            </a:r>
            <a:r>
              <a:rPr lang="zh-CN" altLang="en-US" b="1" dirty="0"/>
              <a:t>平面参数化</a:t>
            </a:r>
            <a:endParaRPr kumimoji="1" lang="en-US" altLang="zh-CN" b="1" dirty="0"/>
          </a:p>
          <a:p>
            <a:pPr lvl="1"/>
            <a:r>
              <a:rPr lang="en-US" altLang="zh-CN" b="1" dirty="0"/>
              <a:t>4.2.2-1 </a:t>
            </a:r>
            <a:r>
              <a:rPr lang="zh-CN" altLang="en-US" b="1" dirty="0"/>
              <a:t>开网格的平面参数化</a:t>
            </a:r>
            <a:endParaRPr lang="en-US" altLang="zh-CN" b="1" dirty="0"/>
          </a:p>
          <a:p>
            <a:pPr lvl="2"/>
            <a:r>
              <a:rPr lang="zh-CN" altLang="en-US" b="1" dirty="0"/>
              <a:t>自由边界映射</a:t>
            </a:r>
            <a:endParaRPr lang="en-US" altLang="zh-CN" b="1" dirty="0"/>
          </a:p>
          <a:p>
            <a:pPr lvl="3"/>
            <a:r>
              <a:rPr lang="zh-CN" altLang="en-US" dirty="0"/>
              <a:t>固定边界（凸边界）产生较大的几何扭曲</a:t>
            </a:r>
            <a:endParaRPr lang="en-US" altLang="zh-CN" dirty="0"/>
          </a:p>
          <a:p>
            <a:pPr lvl="3"/>
            <a:r>
              <a:rPr lang="zh-CN" altLang="en-US" dirty="0"/>
              <a:t>通过自由边界减少参数化过程中几何扭曲</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67</a:t>
            </a:fld>
            <a:endParaRPr lang="zh-CN" alt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564904"/>
            <a:ext cx="3249824"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724128" y="2708920"/>
            <a:ext cx="1430167" cy="461665"/>
          </a:xfrm>
          <a:prstGeom prst="rect">
            <a:avLst/>
          </a:prstGeom>
          <a:noFill/>
        </p:spPr>
        <p:txBody>
          <a:bodyPr wrap="square" rtlCol="0">
            <a:spAutoFit/>
          </a:bodyPr>
          <a:lstStyle/>
          <a:p>
            <a:pPr algn="ctr"/>
            <a:r>
              <a:rPr kumimoji="1" lang="zh-CN" altLang="en-US" sz="2400" dirty="0"/>
              <a:t>固定边界</a:t>
            </a:r>
          </a:p>
        </p:txBody>
      </p:sp>
      <p:sp>
        <p:nvSpPr>
          <p:cNvPr id="7" name="TextBox 5"/>
          <p:cNvSpPr txBox="1"/>
          <p:nvPr/>
        </p:nvSpPr>
        <p:spPr>
          <a:xfrm>
            <a:off x="7543785" y="5373216"/>
            <a:ext cx="1430167" cy="461665"/>
          </a:xfrm>
          <a:prstGeom prst="rect">
            <a:avLst/>
          </a:prstGeom>
          <a:noFill/>
        </p:spPr>
        <p:txBody>
          <a:bodyPr wrap="square" rtlCol="0">
            <a:spAutoFit/>
          </a:bodyPr>
          <a:lstStyle/>
          <a:p>
            <a:pPr algn="ctr"/>
            <a:r>
              <a:rPr kumimoji="1" lang="zh-CN" altLang="en-US" sz="2400" dirty="0"/>
              <a:t>自由边界</a:t>
            </a:r>
          </a:p>
        </p:txBody>
      </p:sp>
      <p:sp>
        <p:nvSpPr>
          <p:cNvPr id="8" name="TextBox 5"/>
          <p:cNvSpPr txBox="1"/>
          <p:nvPr/>
        </p:nvSpPr>
        <p:spPr>
          <a:xfrm>
            <a:off x="1237051" y="4773051"/>
            <a:ext cx="4775109"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zh-CN" altLang="en-US" sz="2400" b="1" dirty="0">
                <a:solidFill>
                  <a:srgbClr val="FF0000"/>
                </a:solidFill>
              </a:rPr>
              <a:t>关键问题：</a:t>
            </a:r>
            <a:endParaRPr kumimoji="1" lang="en-US" altLang="zh-CN" sz="2400" b="1" dirty="0">
              <a:solidFill>
                <a:srgbClr val="FF0000"/>
              </a:solidFill>
            </a:endParaRPr>
          </a:p>
          <a:p>
            <a:pPr algn="ctr"/>
            <a:r>
              <a:rPr kumimoji="1" lang="zh-CN" altLang="en-US" sz="2400" dirty="0"/>
              <a:t>寻找合适的约束来计算有效参数化</a:t>
            </a:r>
          </a:p>
        </p:txBody>
      </p:sp>
    </p:spTree>
    <p:extLst>
      <p:ext uri="{BB962C8B-B14F-4D97-AF65-F5344CB8AC3E}">
        <p14:creationId xmlns:p14="http://schemas.microsoft.com/office/powerpoint/2010/main" val="1282746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4.2.2 </a:t>
            </a:r>
            <a:r>
              <a:rPr lang="zh-CN" altLang="en-US" b="1" dirty="0"/>
              <a:t>平面参数化</a:t>
            </a:r>
            <a:endParaRPr kumimoji="1" lang="en-US" altLang="zh-CN" b="1" dirty="0"/>
          </a:p>
          <a:p>
            <a:pPr lvl="1"/>
            <a:r>
              <a:rPr lang="en-US" altLang="zh-CN" b="1" dirty="0"/>
              <a:t>4.2.2-1 </a:t>
            </a:r>
            <a:r>
              <a:rPr lang="zh-CN" altLang="en-US" b="1" dirty="0"/>
              <a:t>开网格的平面参数化</a:t>
            </a:r>
            <a:endParaRPr lang="en-US" altLang="zh-CN" b="1" dirty="0"/>
          </a:p>
          <a:p>
            <a:pPr lvl="2"/>
            <a:r>
              <a:rPr lang="zh-CN" altLang="en-US" b="1" dirty="0"/>
              <a:t>基于角度的网格展开（</a:t>
            </a:r>
            <a:r>
              <a:rPr lang="en-US" altLang="zh-CN" b="1" dirty="0"/>
              <a:t>Angle-based flattening, ABF</a:t>
            </a:r>
            <a:r>
              <a:rPr lang="zh-CN" altLang="en-US" b="1" dirty="0"/>
              <a:t>）</a:t>
            </a:r>
            <a:endParaRPr lang="en-US" altLang="zh-CN" b="1" dirty="0"/>
          </a:p>
          <a:p>
            <a:pPr lvl="3"/>
            <a:r>
              <a:rPr lang="zh-CN" altLang="en-US" dirty="0"/>
              <a:t>思想：通过构建参数域三角形内角分布，恢复顶点对应的平面坐标，从而达到保持角度的目的</a:t>
            </a:r>
            <a:endParaRPr lang="en-US" altLang="zh-CN" dirty="0"/>
          </a:p>
          <a:p>
            <a:pPr lvl="3"/>
            <a:r>
              <a:rPr lang="zh-CN" altLang="en-US" dirty="0"/>
              <a:t>方法：在三角形的内角形成的角度空间定义参数化映射，通过平面三角形的</a:t>
            </a:r>
            <a:r>
              <a:rPr lang="zh-CN" altLang="en-US" b="1" dirty="0">
                <a:solidFill>
                  <a:srgbClr val="FF0000"/>
                </a:solidFill>
              </a:rPr>
              <a:t>角度约束</a:t>
            </a:r>
            <a:r>
              <a:rPr lang="zh-CN" altLang="en-US" dirty="0"/>
              <a:t>计算最优参数化坐标</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68</a:t>
            </a:fld>
            <a:endParaRPr lang="zh-CN" altLang="en-US" dirty="0"/>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4615199"/>
            <a:ext cx="2661780" cy="2056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7853" y="4589820"/>
            <a:ext cx="2076995" cy="211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68012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4.2.2 </a:t>
            </a:r>
            <a:r>
              <a:rPr lang="zh-CN" altLang="en-US" b="1" dirty="0"/>
              <a:t>平面参数化</a:t>
            </a:r>
            <a:endParaRPr kumimoji="1" lang="en-US" altLang="zh-CN" b="1" dirty="0"/>
          </a:p>
          <a:p>
            <a:pPr lvl="1"/>
            <a:r>
              <a:rPr lang="en-US" altLang="zh-CN" b="1" dirty="0"/>
              <a:t>4.2.2-1 </a:t>
            </a:r>
            <a:r>
              <a:rPr lang="zh-CN" altLang="en-US" b="1" dirty="0"/>
              <a:t>开网格的平面参数化</a:t>
            </a:r>
            <a:endParaRPr lang="en-US" altLang="zh-CN" b="1" dirty="0"/>
          </a:p>
          <a:p>
            <a:pPr lvl="2"/>
            <a:r>
              <a:rPr lang="zh-CN" altLang="en-US" b="1" dirty="0"/>
              <a:t>基于角度的网格展开（</a:t>
            </a:r>
            <a:r>
              <a:rPr lang="en-US" altLang="zh-CN" b="1" dirty="0"/>
              <a:t>Angle-based flattening, ABF</a:t>
            </a:r>
            <a:r>
              <a:rPr lang="zh-CN" altLang="en-US" b="1" dirty="0"/>
              <a:t>）</a:t>
            </a:r>
            <a:endParaRPr lang="en-US" altLang="zh-CN" b="1" dirty="0"/>
          </a:p>
          <a:p>
            <a:pPr marL="1371600" lvl="3" indent="0">
              <a:buNone/>
            </a:pP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69</a:t>
            </a:fld>
            <a:endParaRPr lang="zh-CN" altLang="en-US" dirty="0"/>
          </a:p>
        </p:txBody>
      </p:sp>
      <p:sp>
        <p:nvSpPr>
          <p:cNvPr id="5" name="文本框 4"/>
          <p:cNvSpPr txBox="1"/>
          <p:nvPr/>
        </p:nvSpPr>
        <p:spPr>
          <a:xfrm>
            <a:off x="1304102" y="3077270"/>
            <a:ext cx="3322712" cy="2792239"/>
          </a:xfrm>
          <a:prstGeom prst="rect">
            <a:avLst/>
          </a:prstGeom>
          <a:noFill/>
        </p:spPr>
        <p:txBody>
          <a:bodyPr wrap="square" rtlCol="0">
            <a:spAutoFit/>
          </a:bodyPr>
          <a:lstStyle/>
          <a:p>
            <a:pPr>
              <a:lnSpc>
                <a:spcPct val="150000"/>
              </a:lnSpc>
            </a:pPr>
            <a:r>
              <a:rPr lang="zh-CN" altLang="en-US" sz="2400" b="1" dirty="0"/>
              <a:t>角度约束</a:t>
            </a:r>
            <a:r>
              <a:rPr lang="en-US" altLang="zh-CN" sz="2400" b="1" dirty="0"/>
              <a:t>:</a:t>
            </a:r>
          </a:p>
          <a:p>
            <a:pPr marL="457200" indent="-457200">
              <a:lnSpc>
                <a:spcPct val="150000"/>
              </a:lnSpc>
              <a:buFont typeface="+mj-lt"/>
              <a:buAutoNum type="arabicPeriod"/>
            </a:pPr>
            <a:r>
              <a:rPr lang="zh-CN" altLang="en-US" sz="2400" dirty="0"/>
              <a:t>所有内角为正</a:t>
            </a:r>
            <a:endParaRPr lang="en-US" altLang="zh-CN" sz="2400" dirty="0"/>
          </a:p>
          <a:p>
            <a:pPr marL="457200" indent="-457200">
              <a:lnSpc>
                <a:spcPct val="150000"/>
              </a:lnSpc>
              <a:buFont typeface="+mj-lt"/>
              <a:buAutoNum type="arabicPeriod"/>
            </a:pPr>
            <a:r>
              <a:rPr lang="zh-CN" altLang="en-US" sz="2400" dirty="0"/>
              <a:t>三角形内角之和为</a:t>
            </a:r>
            <a:r>
              <a:rPr lang="el-GR" altLang="zh-CN" sz="2400" dirty="0">
                <a:latin typeface="Times New Roman" panose="02020603050405020304" pitchFamily="18" charset="0"/>
                <a:ea typeface="宋体" panose="02010600030101010101" pitchFamily="2" charset="-122"/>
                <a:cs typeface="Times New Roman" panose="02020603050405020304" pitchFamily="18" charset="0"/>
              </a:rPr>
              <a:t>π</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lnSpc>
                <a:spcPct val="150000"/>
              </a:lnSpc>
              <a:buFont typeface="+mj-lt"/>
              <a:buAutoNum type="arabicPeriod"/>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平面顶点周角为</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r>
              <a:rPr lang="el-GR" altLang="zh-CN" sz="2400" dirty="0">
                <a:latin typeface="Times New Roman" panose="02020603050405020304" pitchFamily="18" charset="0"/>
                <a:cs typeface="Times New Roman" panose="02020603050405020304" pitchFamily="18" charset="0"/>
              </a:rPr>
              <a:t>π</a:t>
            </a:r>
            <a:endParaRPr lang="en-US" altLang="zh-CN" sz="2400" dirty="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zh-CN" altLang="en-US" sz="2400" dirty="0">
                <a:latin typeface="Times New Roman" panose="02020603050405020304" pitchFamily="18" charset="0"/>
                <a:cs typeface="Times New Roman" panose="02020603050405020304" pitchFamily="18" charset="0"/>
              </a:rPr>
              <a:t>平面顶点一周封闭</a:t>
            </a:r>
          </a:p>
        </p:txBody>
      </p:sp>
      <p:pic>
        <p:nvPicPr>
          <p:cNvPr id="6" name="图片 5"/>
          <p:cNvPicPr>
            <a:picLocks noChangeAspect="1"/>
          </p:cNvPicPr>
          <p:nvPr/>
        </p:nvPicPr>
        <p:blipFill>
          <a:blip r:embed="rId4"/>
          <a:stretch>
            <a:fillRect/>
          </a:stretch>
        </p:blipFill>
        <p:spPr>
          <a:xfrm>
            <a:off x="7214763" y="5117634"/>
            <a:ext cx="1708342" cy="1455254"/>
          </a:xfrm>
          <a:prstGeom prst="rect">
            <a:avLst/>
          </a:prstGeom>
        </p:spPr>
      </p:pic>
      <p:graphicFrame>
        <p:nvGraphicFramePr>
          <p:cNvPr id="11" name="对象 10"/>
          <p:cNvGraphicFramePr>
            <a:graphicFrameLocks noChangeAspect="1"/>
          </p:cNvGraphicFramePr>
          <p:nvPr>
            <p:extLst>
              <p:ext uri="{D42A27DB-BD31-4B8C-83A1-F6EECF244321}">
                <p14:modId xmlns:p14="http://schemas.microsoft.com/office/powerpoint/2010/main" val="2072892862"/>
              </p:ext>
            </p:extLst>
          </p:nvPr>
        </p:nvGraphicFramePr>
        <p:xfrm>
          <a:off x="4893015" y="3683550"/>
          <a:ext cx="815975" cy="460375"/>
        </p:xfrm>
        <a:graphic>
          <a:graphicData uri="http://schemas.openxmlformats.org/presentationml/2006/ole">
            <mc:AlternateContent xmlns:mc="http://schemas.openxmlformats.org/markup-compatibility/2006">
              <mc:Choice xmlns:v="urn:schemas-microsoft-com:vml" Requires="v">
                <p:oleObj spid="_x0000_s60552" name="Equation" r:id="rId5" imgW="406080" imgH="228600" progId="Equation.DSMT4">
                  <p:embed/>
                </p:oleObj>
              </mc:Choice>
              <mc:Fallback>
                <p:oleObj name="Equation" r:id="rId5" imgW="406080" imgH="228600" progId="Equation.DSMT4">
                  <p:embed/>
                  <p:pic>
                    <p:nvPicPr>
                      <p:cNvPr id="0" name=""/>
                      <p:cNvPicPr>
                        <a:picLocks noChangeAspect="1" noChangeArrowheads="1"/>
                      </p:cNvPicPr>
                      <p:nvPr/>
                    </p:nvPicPr>
                    <p:blipFill>
                      <a:blip r:embed="rId6"/>
                      <a:srcRect/>
                      <a:stretch>
                        <a:fillRect/>
                      </a:stretch>
                    </p:blipFill>
                    <p:spPr bwMode="auto">
                      <a:xfrm>
                        <a:off x="4893015" y="3683550"/>
                        <a:ext cx="815975" cy="460375"/>
                      </a:xfrm>
                      <a:prstGeom prst="rect">
                        <a:avLst/>
                      </a:prstGeom>
                      <a:noFill/>
                      <a:ln w="9525">
                        <a:noFill/>
                        <a:miter lim="800000"/>
                        <a:headEnd/>
                        <a:tailEnd/>
                      </a:ln>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684748092"/>
              </p:ext>
            </p:extLst>
          </p:nvPr>
        </p:nvGraphicFramePr>
        <p:xfrm>
          <a:off x="4635500" y="4279900"/>
          <a:ext cx="2038350" cy="460375"/>
        </p:xfrm>
        <a:graphic>
          <a:graphicData uri="http://schemas.openxmlformats.org/presentationml/2006/ole">
            <mc:AlternateContent xmlns:mc="http://schemas.openxmlformats.org/markup-compatibility/2006">
              <mc:Choice xmlns:v="urn:schemas-microsoft-com:vml" Requires="v">
                <p:oleObj spid="_x0000_s60553" name="Equation" r:id="rId7" imgW="1015920" imgH="228600" progId="Equation.DSMT4">
                  <p:embed/>
                </p:oleObj>
              </mc:Choice>
              <mc:Fallback>
                <p:oleObj name="Equation" r:id="rId7" imgW="1015920" imgH="228600" progId="Equation.DSMT4">
                  <p:embed/>
                  <p:pic>
                    <p:nvPicPr>
                      <p:cNvPr id="0" name=""/>
                      <p:cNvPicPr>
                        <a:picLocks noChangeAspect="1" noChangeArrowheads="1"/>
                      </p:cNvPicPr>
                      <p:nvPr/>
                    </p:nvPicPr>
                    <p:blipFill>
                      <a:blip r:embed="rId8"/>
                      <a:srcRect/>
                      <a:stretch>
                        <a:fillRect/>
                      </a:stretch>
                    </p:blipFill>
                    <p:spPr bwMode="auto">
                      <a:xfrm>
                        <a:off x="4635500" y="4279900"/>
                        <a:ext cx="2038350" cy="460375"/>
                      </a:xfrm>
                      <a:prstGeom prst="rect">
                        <a:avLst/>
                      </a:prstGeom>
                      <a:noFill/>
                      <a:ln w="9525">
                        <a:noFill/>
                        <a:miter lim="800000"/>
                        <a:headEnd/>
                        <a:tailEnd/>
                      </a:ln>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59496928"/>
              </p:ext>
            </p:extLst>
          </p:nvPr>
        </p:nvGraphicFramePr>
        <p:xfrm>
          <a:off x="4626814" y="4814146"/>
          <a:ext cx="1555750" cy="563563"/>
        </p:xfrm>
        <a:graphic>
          <a:graphicData uri="http://schemas.openxmlformats.org/presentationml/2006/ole">
            <mc:AlternateContent xmlns:mc="http://schemas.openxmlformats.org/markup-compatibility/2006">
              <mc:Choice xmlns:v="urn:schemas-microsoft-com:vml" Requires="v">
                <p:oleObj spid="_x0000_s60554" name="Equation" r:id="rId9" imgW="774360" imgH="279360" progId="Equation.DSMT4">
                  <p:embed/>
                </p:oleObj>
              </mc:Choice>
              <mc:Fallback>
                <p:oleObj name="Equation" r:id="rId9" imgW="774360" imgH="279360" progId="Equation.DSMT4">
                  <p:embed/>
                  <p:pic>
                    <p:nvPicPr>
                      <p:cNvPr id="0" name=""/>
                      <p:cNvPicPr>
                        <a:picLocks noChangeAspect="1" noChangeArrowheads="1"/>
                      </p:cNvPicPr>
                      <p:nvPr/>
                    </p:nvPicPr>
                    <p:blipFill>
                      <a:blip r:embed="rId10"/>
                      <a:srcRect/>
                      <a:stretch>
                        <a:fillRect/>
                      </a:stretch>
                    </p:blipFill>
                    <p:spPr bwMode="auto">
                      <a:xfrm>
                        <a:off x="4626814" y="4814146"/>
                        <a:ext cx="1555750" cy="563563"/>
                      </a:xfrm>
                      <a:prstGeom prst="rect">
                        <a:avLst/>
                      </a:prstGeom>
                      <a:noFill/>
                      <a:ln w="9525">
                        <a:noFill/>
                        <a:miter lim="800000"/>
                        <a:headEnd/>
                        <a:tailEnd/>
                      </a:ln>
                    </p:spPr>
                  </p:pic>
                </p:oleObj>
              </mc:Fallback>
            </mc:AlternateContent>
          </a:graphicData>
        </a:graphic>
      </p:graphicFrame>
      <p:sp>
        <p:nvSpPr>
          <p:cNvPr id="7" name="左大括号 6"/>
          <p:cNvSpPr/>
          <p:nvPr/>
        </p:nvSpPr>
        <p:spPr>
          <a:xfrm>
            <a:off x="899592" y="3284984"/>
            <a:ext cx="288032" cy="237626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任意多边形 7"/>
          <p:cNvSpPr/>
          <p:nvPr/>
        </p:nvSpPr>
        <p:spPr>
          <a:xfrm>
            <a:off x="345945" y="4473146"/>
            <a:ext cx="1692920" cy="2099742"/>
          </a:xfrm>
          <a:custGeom>
            <a:avLst/>
            <a:gdLst>
              <a:gd name="connsiteX0" fmla="*/ 556098 w 1692920"/>
              <a:gd name="connsiteY0" fmla="*/ 0 h 2099742"/>
              <a:gd name="connsiteX1" fmla="*/ 44 w 1692920"/>
              <a:gd name="connsiteY1" fmla="*/ 827903 h 2099742"/>
              <a:gd name="connsiteX2" fmla="*/ 580812 w 1692920"/>
              <a:gd name="connsiteY2" fmla="*/ 2001795 h 2099742"/>
              <a:gd name="connsiteX3" fmla="*/ 1692920 w 1692920"/>
              <a:gd name="connsiteY3" fmla="*/ 1952368 h 2099742"/>
            </a:gdLst>
            <a:ahLst/>
            <a:cxnLst>
              <a:cxn ang="0">
                <a:pos x="connsiteX0" y="connsiteY0"/>
              </a:cxn>
              <a:cxn ang="0">
                <a:pos x="connsiteX1" y="connsiteY1"/>
              </a:cxn>
              <a:cxn ang="0">
                <a:pos x="connsiteX2" y="connsiteY2"/>
              </a:cxn>
              <a:cxn ang="0">
                <a:pos x="connsiteX3" y="connsiteY3"/>
              </a:cxn>
            </a:cxnLst>
            <a:rect l="l" t="t" r="r" b="b"/>
            <a:pathLst>
              <a:path w="1692920" h="2099742">
                <a:moveTo>
                  <a:pt x="556098" y="0"/>
                </a:moveTo>
                <a:cubicBezTo>
                  <a:pt x="276011" y="247135"/>
                  <a:pt x="-4075" y="494271"/>
                  <a:pt x="44" y="827903"/>
                </a:cubicBezTo>
                <a:cubicBezTo>
                  <a:pt x="4163" y="1161535"/>
                  <a:pt x="298666" y="1814384"/>
                  <a:pt x="580812" y="2001795"/>
                </a:cubicBezTo>
                <a:cubicBezTo>
                  <a:pt x="862958" y="2189206"/>
                  <a:pt x="1277939" y="2070787"/>
                  <a:pt x="1692920" y="1952368"/>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3951928952"/>
              </p:ext>
            </p:extLst>
          </p:nvPr>
        </p:nvGraphicFramePr>
        <p:xfrm>
          <a:off x="2190965" y="6134100"/>
          <a:ext cx="2881312" cy="587375"/>
        </p:xfrm>
        <a:graphic>
          <a:graphicData uri="http://schemas.openxmlformats.org/presentationml/2006/ole">
            <mc:AlternateContent xmlns:mc="http://schemas.openxmlformats.org/markup-compatibility/2006">
              <mc:Choice xmlns:v="urn:schemas-microsoft-com:vml" Requires="v">
                <p:oleObj spid="_x0000_s60555" name="Equation" r:id="rId11" imgW="1434960" imgH="291960" progId="Equation.DSMT4">
                  <p:embed/>
                </p:oleObj>
              </mc:Choice>
              <mc:Fallback>
                <p:oleObj name="Equation" r:id="rId11" imgW="1434960" imgH="291960" progId="Equation.DSMT4">
                  <p:embed/>
                  <p:pic>
                    <p:nvPicPr>
                      <p:cNvPr id="0" name=""/>
                      <p:cNvPicPr>
                        <a:picLocks noChangeAspect="1" noChangeArrowheads="1"/>
                      </p:cNvPicPr>
                      <p:nvPr/>
                    </p:nvPicPr>
                    <p:blipFill>
                      <a:blip r:embed="rId12"/>
                      <a:srcRect/>
                      <a:stretch>
                        <a:fillRect/>
                      </a:stretch>
                    </p:blipFill>
                    <p:spPr bwMode="auto">
                      <a:xfrm>
                        <a:off x="2190965" y="6134100"/>
                        <a:ext cx="2881312" cy="587375"/>
                      </a:xfrm>
                      <a:prstGeom prst="rect">
                        <a:avLst/>
                      </a:prstGeom>
                      <a:noFill/>
                      <a:ln w="9525">
                        <a:noFill/>
                        <a:miter lim="800000"/>
                        <a:headEnd/>
                        <a:tailEnd/>
                      </a:ln>
                    </p:spPr>
                  </p:pic>
                </p:oleObj>
              </mc:Fallback>
            </mc:AlternateContent>
          </a:graphicData>
        </a:graphic>
      </p:graphicFrame>
      <p:grpSp>
        <p:nvGrpSpPr>
          <p:cNvPr id="17" name="组合 16"/>
          <p:cNvGrpSpPr/>
          <p:nvPr/>
        </p:nvGrpSpPr>
        <p:grpSpPr>
          <a:xfrm>
            <a:off x="6862909" y="3522687"/>
            <a:ext cx="2218691" cy="1581412"/>
            <a:chOff x="6862909" y="3522687"/>
            <a:chExt cx="2218691" cy="1581412"/>
          </a:xfrm>
        </p:grpSpPr>
        <p:pic>
          <p:nvPicPr>
            <p:cNvPr id="15" name="图片 14"/>
            <p:cNvPicPr>
              <a:picLocks noChangeAspect="1"/>
            </p:cNvPicPr>
            <p:nvPr/>
          </p:nvPicPr>
          <p:blipFill rotWithShape="1">
            <a:blip r:embed="rId13"/>
            <a:srcRect l="1654" r="4815"/>
            <a:stretch/>
          </p:blipFill>
          <p:spPr>
            <a:xfrm>
              <a:off x="6862909" y="3522687"/>
              <a:ext cx="2218691" cy="1581412"/>
            </a:xfrm>
            <a:prstGeom prst="rect">
              <a:avLst/>
            </a:prstGeom>
          </p:spPr>
        </p:pic>
        <p:sp>
          <p:nvSpPr>
            <p:cNvPr id="16" name="矩形 15"/>
            <p:cNvSpPr/>
            <p:nvPr/>
          </p:nvSpPr>
          <p:spPr>
            <a:xfrm>
              <a:off x="8711514" y="4231007"/>
              <a:ext cx="236305" cy="192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8" name="对象 17"/>
          <p:cNvGraphicFramePr>
            <a:graphicFrameLocks noChangeAspect="1"/>
          </p:cNvGraphicFramePr>
          <p:nvPr>
            <p:extLst>
              <p:ext uri="{D42A27DB-BD31-4B8C-83A1-F6EECF244321}">
                <p14:modId xmlns:p14="http://schemas.microsoft.com/office/powerpoint/2010/main" val="2553339828"/>
              </p:ext>
            </p:extLst>
          </p:nvPr>
        </p:nvGraphicFramePr>
        <p:xfrm>
          <a:off x="7673815" y="3941573"/>
          <a:ext cx="172550" cy="239423"/>
        </p:xfrm>
        <a:graphic>
          <a:graphicData uri="http://schemas.openxmlformats.org/presentationml/2006/ole">
            <mc:AlternateContent xmlns:mc="http://schemas.openxmlformats.org/markup-compatibility/2006">
              <mc:Choice xmlns:v="urn:schemas-microsoft-com:vml" Requires="v">
                <p:oleObj spid="_x0000_s60556" name="Equation" r:id="rId14" imgW="164880" imgH="228600" progId="Equation.DSMT4">
                  <p:embed/>
                </p:oleObj>
              </mc:Choice>
              <mc:Fallback>
                <p:oleObj name="Equation" r:id="rId14" imgW="164880" imgH="228600" progId="Equation.DSMT4">
                  <p:embed/>
                  <p:pic>
                    <p:nvPicPr>
                      <p:cNvPr id="0" name=""/>
                      <p:cNvPicPr>
                        <a:picLocks noChangeAspect="1" noChangeArrowheads="1"/>
                      </p:cNvPicPr>
                      <p:nvPr/>
                    </p:nvPicPr>
                    <p:blipFill>
                      <a:blip r:embed="rId15"/>
                      <a:srcRect/>
                      <a:stretch>
                        <a:fillRect/>
                      </a:stretch>
                    </p:blipFill>
                    <p:spPr bwMode="auto">
                      <a:xfrm>
                        <a:off x="7673815" y="3941573"/>
                        <a:ext cx="172550" cy="239423"/>
                      </a:xfrm>
                      <a:prstGeom prst="rect">
                        <a:avLst/>
                      </a:prstGeom>
                      <a:noFill/>
                      <a:ln w="9525">
                        <a:noFill/>
                        <a:miter lim="800000"/>
                        <a:headEnd/>
                        <a:tailEnd/>
                      </a:ln>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4252753719"/>
              </p:ext>
            </p:extLst>
          </p:nvPr>
        </p:nvGraphicFramePr>
        <p:xfrm>
          <a:off x="7831138" y="3792538"/>
          <a:ext cx="200025" cy="239712"/>
        </p:xfrm>
        <a:graphic>
          <a:graphicData uri="http://schemas.openxmlformats.org/presentationml/2006/ole">
            <mc:AlternateContent xmlns:mc="http://schemas.openxmlformats.org/markup-compatibility/2006">
              <mc:Choice xmlns:v="urn:schemas-microsoft-com:vml" Requires="v">
                <p:oleObj spid="_x0000_s60557" name="Equation" r:id="rId16" imgW="190440" imgH="228600" progId="Equation.DSMT4">
                  <p:embed/>
                </p:oleObj>
              </mc:Choice>
              <mc:Fallback>
                <p:oleObj name="Equation" r:id="rId16" imgW="190440" imgH="228600" progId="Equation.DSMT4">
                  <p:embed/>
                  <p:pic>
                    <p:nvPicPr>
                      <p:cNvPr id="0" name=""/>
                      <p:cNvPicPr>
                        <a:picLocks noChangeAspect="1" noChangeArrowheads="1"/>
                      </p:cNvPicPr>
                      <p:nvPr/>
                    </p:nvPicPr>
                    <p:blipFill>
                      <a:blip r:embed="rId17"/>
                      <a:srcRect/>
                      <a:stretch>
                        <a:fillRect/>
                      </a:stretch>
                    </p:blipFill>
                    <p:spPr bwMode="auto">
                      <a:xfrm>
                        <a:off x="7831138" y="3792538"/>
                        <a:ext cx="200025" cy="239712"/>
                      </a:xfrm>
                      <a:prstGeom prst="rect">
                        <a:avLst/>
                      </a:prstGeom>
                      <a:noFill/>
                      <a:ln w="9525">
                        <a:noFill/>
                        <a:miter lim="800000"/>
                        <a:headEnd/>
                        <a:tailEnd/>
                      </a:ln>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4294871223"/>
              </p:ext>
            </p:extLst>
          </p:nvPr>
        </p:nvGraphicFramePr>
        <p:xfrm>
          <a:off x="7494588" y="3746500"/>
          <a:ext cx="185737" cy="239713"/>
        </p:xfrm>
        <a:graphic>
          <a:graphicData uri="http://schemas.openxmlformats.org/presentationml/2006/ole">
            <mc:AlternateContent xmlns:mc="http://schemas.openxmlformats.org/markup-compatibility/2006">
              <mc:Choice xmlns:v="urn:schemas-microsoft-com:vml" Requires="v">
                <p:oleObj spid="_x0000_s60558" name="Equation" r:id="rId18" imgW="177480" imgH="228600" progId="Equation.DSMT4">
                  <p:embed/>
                </p:oleObj>
              </mc:Choice>
              <mc:Fallback>
                <p:oleObj name="Equation" r:id="rId18" imgW="177480" imgH="228600" progId="Equation.DSMT4">
                  <p:embed/>
                  <p:pic>
                    <p:nvPicPr>
                      <p:cNvPr id="0" name=""/>
                      <p:cNvPicPr>
                        <a:picLocks noChangeAspect="1" noChangeArrowheads="1"/>
                      </p:cNvPicPr>
                      <p:nvPr/>
                    </p:nvPicPr>
                    <p:blipFill>
                      <a:blip r:embed="rId19"/>
                      <a:srcRect/>
                      <a:stretch>
                        <a:fillRect/>
                      </a:stretch>
                    </p:blipFill>
                    <p:spPr bwMode="auto">
                      <a:xfrm>
                        <a:off x="7494588" y="3746500"/>
                        <a:ext cx="185737" cy="239713"/>
                      </a:xfrm>
                      <a:prstGeom prst="rect">
                        <a:avLst/>
                      </a:prstGeom>
                      <a:noFill/>
                      <a:ln w="9525">
                        <a:noFill/>
                        <a:miter lim="800000"/>
                        <a:headEnd/>
                        <a:tailEnd/>
                      </a:ln>
                    </p:spPr>
                  </p:pic>
                </p:oleObj>
              </mc:Fallback>
            </mc:AlternateContent>
          </a:graphicData>
        </a:graphic>
      </p:graphicFrame>
    </p:spTree>
    <p:extLst>
      <p:ext uri="{BB962C8B-B14F-4D97-AF65-F5344CB8AC3E}">
        <p14:creationId xmlns:p14="http://schemas.microsoft.com/office/powerpoint/2010/main" val="391340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数字几何</a:t>
            </a:r>
          </a:p>
        </p:txBody>
      </p:sp>
      <p:sp>
        <p:nvSpPr>
          <p:cNvPr id="3" name="内容占位符 2"/>
          <p:cNvSpPr>
            <a:spLocks noGrp="1"/>
          </p:cNvSpPr>
          <p:nvPr>
            <p:ph idx="1"/>
          </p:nvPr>
        </p:nvSpPr>
        <p:spPr>
          <a:xfrm>
            <a:off x="457200" y="1600200"/>
            <a:ext cx="8229600" cy="4349080"/>
          </a:xfrm>
        </p:spPr>
        <p:txBody>
          <a:bodyPr>
            <a:normAutofit/>
          </a:bodyPr>
          <a:lstStyle/>
          <a:p>
            <a:r>
              <a:rPr lang="en-US" altLang="zh-CN" b="1" dirty="0"/>
              <a:t>1.2.1 </a:t>
            </a:r>
            <a:r>
              <a:rPr lang="zh-CN" altLang="en-US" b="1" dirty="0"/>
              <a:t>几何表示</a:t>
            </a:r>
            <a:endParaRPr lang="en-US" altLang="zh-CN" b="1" dirty="0"/>
          </a:p>
          <a:p>
            <a:pPr lvl="1"/>
            <a:r>
              <a:rPr lang="en-US" altLang="zh-CN" b="1" dirty="0"/>
              <a:t>1.2.1-1 </a:t>
            </a:r>
            <a:r>
              <a:rPr lang="zh-CN" altLang="en-US" b="1" dirty="0"/>
              <a:t>点云</a:t>
            </a:r>
            <a:endParaRPr lang="en-US" altLang="zh-CN" b="1" dirty="0"/>
          </a:p>
          <a:p>
            <a:pPr lvl="2"/>
            <a:r>
              <a:rPr lang="zh-CN" altLang="en-US" dirty="0"/>
              <a:t>优点</a:t>
            </a:r>
          </a:p>
          <a:p>
            <a:pPr lvl="3"/>
            <a:r>
              <a:rPr lang="zh-CN" altLang="en-US" dirty="0"/>
              <a:t>简单的数据结构</a:t>
            </a:r>
            <a:endParaRPr lang="en-US" altLang="zh-CN" dirty="0"/>
          </a:p>
          <a:p>
            <a:pPr lvl="3"/>
            <a:r>
              <a:rPr lang="zh-CN" altLang="en-US" dirty="0"/>
              <a:t>更精致</a:t>
            </a:r>
          </a:p>
          <a:p>
            <a:pPr lvl="2"/>
            <a:r>
              <a:rPr lang="zh-CN" altLang="en-US" dirty="0"/>
              <a:t>缺点</a:t>
            </a:r>
          </a:p>
          <a:p>
            <a:pPr lvl="3"/>
            <a:r>
              <a:rPr lang="zh-CN" altLang="en-US" dirty="0"/>
              <a:t>不连续的几何基元</a:t>
            </a:r>
          </a:p>
          <a:p>
            <a:pPr lvl="3"/>
            <a:r>
              <a:rPr lang="zh-CN" altLang="en-US" dirty="0"/>
              <a:t>大量的数据</a:t>
            </a:r>
            <a:endParaRPr lang="en-US" altLang="zh-CN" dirty="0"/>
          </a:p>
          <a:p>
            <a:pPr lvl="3"/>
            <a:r>
              <a:rPr lang="zh-CN" altLang="en-US" dirty="0"/>
              <a:t>拓扑结构等性质表示复杂</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7</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144" y="1946118"/>
            <a:ext cx="2566491" cy="3849738"/>
          </a:xfrm>
          <a:prstGeom prst="rect">
            <a:avLst/>
          </a:prstGeom>
        </p:spPr>
      </p:pic>
      <p:sp>
        <p:nvSpPr>
          <p:cNvPr id="18" name="文本框 17"/>
          <p:cNvSpPr txBox="1"/>
          <p:nvPr/>
        </p:nvSpPr>
        <p:spPr>
          <a:xfrm>
            <a:off x="6251289" y="5894685"/>
            <a:ext cx="1800200" cy="461665"/>
          </a:xfrm>
          <a:prstGeom prst="rect">
            <a:avLst/>
          </a:prstGeom>
          <a:solidFill>
            <a:schemeClr val="bg1"/>
          </a:solidFill>
          <a:effectLst>
            <a:outerShdw blurRad="50800" dist="50800" dir="5400000" algn="ctr" rotWithShape="0">
              <a:schemeClr val="bg1"/>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400" dirty="0">
                <a:latin typeface="宋体" panose="02010600030101010101" pitchFamily="2" charset="-122"/>
                <a:ea typeface="宋体" panose="02010600030101010101" pitchFamily="2" charset="-122"/>
              </a:rPr>
              <a:t>≈</a:t>
            </a:r>
            <a:r>
              <a:rPr kumimoji="1" lang="en-US" altLang="zh-CN" sz="2400" dirty="0">
                <a:latin typeface="宋体" panose="02010600030101010101" pitchFamily="2" charset="-122"/>
                <a:ea typeface="宋体" panose="02010600030101010101" pitchFamily="2" charset="-122"/>
              </a:rPr>
              <a:t>10</a:t>
            </a:r>
            <a:r>
              <a:rPr kumimoji="1" lang="zh-CN" altLang="en-US" sz="2400" dirty="0">
                <a:latin typeface="宋体" panose="02010600030101010101" pitchFamily="2" charset="-122"/>
                <a:ea typeface="宋体" panose="02010600030101010101" pitchFamily="2" charset="-122"/>
              </a:rPr>
              <a:t>亿个点</a:t>
            </a:r>
            <a:endParaRPr kumimoji="1" lang="zh-CN" altLang="en-US" sz="2400" dirty="0"/>
          </a:p>
        </p:txBody>
      </p:sp>
    </p:spTree>
    <p:extLst>
      <p:ext uri="{BB962C8B-B14F-4D97-AF65-F5344CB8AC3E}">
        <p14:creationId xmlns:p14="http://schemas.microsoft.com/office/powerpoint/2010/main" val="19156613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4.2.2 </a:t>
            </a:r>
            <a:r>
              <a:rPr lang="zh-CN" altLang="en-US" b="1" dirty="0"/>
              <a:t>平面参数化</a:t>
            </a:r>
            <a:endParaRPr kumimoji="1" lang="en-US" altLang="zh-CN" b="1" dirty="0"/>
          </a:p>
          <a:p>
            <a:pPr lvl="1"/>
            <a:r>
              <a:rPr lang="en-US" altLang="zh-CN" b="1" dirty="0"/>
              <a:t>4.2.2-1 </a:t>
            </a:r>
            <a:r>
              <a:rPr lang="zh-CN" altLang="en-US" b="1" dirty="0"/>
              <a:t>开网格的平面参数化</a:t>
            </a:r>
            <a:endParaRPr lang="en-US" altLang="zh-CN" b="1" dirty="0"/>
          </a:p>
          <a:p>
            <a:pPr lvl="2"/>
            <a:r>
              <a:rPr lang="zh-CN" altLang="en-US" b="1" dirty="0"/>
              <a:t>基于角度的网格展开（</a:t>
            </a:r>
            <a:r>
              <a:rPr lang="en-US" altLang="zh-CN" b="1" dirty="0"/>
              <a:t>Angle-based flattening, ABF</a:t>
            </a:r>
            <a:r>
              <a:rPr lang="zh-CN" altLang="en-US" b="1" dirty="0"/>
              <a:t>）</a:t>
            </a:r>
            <a:endParaRPr lang="en-US" altLang="zh-CN" b="1" dirty="0"/>
          </a:p>
          <a:p>
            <a:pPr lvl="3"/>
            <a:r>
              <a:rPr lang="zh-CN" altLang="en-US" b="1" dirty="0"/>
              <a:t>优点</a:t>
            </a:r>
          </a:p>
          <a:p>
            <a:pPr lvl="4"/>
            <a:r>
              <a:rPr lang="zh-CN" altLang="en-US" dirty="0"/>
              <a:t>不会发生边“翻转”</a:t>
            </a:r>
          </a:p>
          <a:p>
            <a:pPr lvl="4"/>
            <a:r>
              <a:rPr lang="zh-CN" altLang="en-US" dirty="0"/>
              <a:t>优化过程收敛</a:t>
            </a:r>
          </a:p>
          <a:p>
            <a:pPr lvl="3"/>
            <a:r>
              <a:rPr lang="zh-CN" altLang="en-US" b="1" dirty="0"/>
              <a:t>缺点</a:t>
            </a:r>
          </a:p>
          <a:p>
            <a:pPr lvl="4"/>
            <a:r>
              <a:rPr lang="zh-CN" altLang="en-US" dirty="0"/>
              <a:t>非线性优化（牛顿迭代优化）</a:t>
            </a:r>
          </a:p>
          <a:p>
            <a:pPr lvl="4"/>
            <a:r>
              <a:rPr lang="zh-CN" altLang="en-US" dirty="0"/>
              <a:t>边界可能发生交叉</a:t>
            </a:r>
          </a:p>
          <a:p>
            <a:pPr lvl="3"/>
            <a:endParaRPr lang="en-US" altLang="zh-CN" b="1" dirty="0"/>
          </a:p>
          <a:p>
            <a:pPr marL="1828800" lvl="4" indent="0">
              <a:buNone/>
            </a:pP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70</a:t>
            </a:fld>
            <a:endParaRPr lang="zh-CN" altLang="en-US" dirty="0"/>
          </a:p>
        </p:txBody>
      </p:sp>
      <p:pic>
        <p:nvPicPr>
          <p:cNvPr id="21" name="图片 20"/>
          <p:cNvPicPr>
            <a:picLocks noChangeAspect="1"/>
          </p:cNvPicPr>
          <p:nvPr/>
        </p:nvPicPr>
        <p:blipFill>
          <a:blip r:embed="rId3"/>
          <a:stretch>
            <a:fillRect/>
          </a:stretch>
        </p:blipFill>
        <p:spPr>
          <a:xfrm>
            <a:off x="6406395" y="3717032"/>
            <a:ext cx="2280405" cy="1713031"/>
          </a:xfrm>
          <a:prstGeom prst="rect">
            <a:avLst/>
          </a:prstGeom>
        </p:spPr>
      </p:pic>
      <p:pic>
        <p:nvPicPr>
          <p:cNvPr id="9" name="图片 8"/>
          <p:cNvPicPr>
            <a:picLocks noChangeAspect="1"/>
          </p:cNvPicPr>
          <p:nvPr/>
        </p:nvPicPr>
        <p:blipFill>
          <a:blip r:embed="rId4"/>
          <a:stretch>
            <a:fillRect/>
          </a:stretch>
        </p:blipFill>
        <p:spPr>
          <a:xfrm>
            <a:off x="1700601" y="5356578"/>
            <a:ext cx="5949195" cy="1391784"/>
          </a:xfrm>
          <a:prstGeom prst="rect">
            <a:avLst/>
          </a:prstGeom>
        </p:spPr>
      </p:pic>
    </p:spTree>
    <p:extLst>
      <p:ext uri="{BB962C8B-B14F-4D97-AF65-F5344CB8AC3E}">
        <p14:creationId xmlns:p14="http://schemas.microsoft.com/office/powerpoint/2010/main" val="13128082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4.2.2 </a:t>
            </a:r>
            <a:r>
              <a:rPr lang="zh-CN" altLang="en-US" b="1" dirty="0"/>
              <a:t>平面参数化</a:t>
            </a:r>
            <a:endParaRPr kumimoji="1" lang="en-US" altLang="zh-CN" b="1" dirty="0"/>
          </a:p>
          <a:p>
            <a:pPr lvl="1"/>
            <a:r>
              <a:rPr lang="en-US" altLang="zh-CN" b="1" dirty="0"/>
              <a:t>4.2.2-1 </a:t>
            </a:r>
            <a:r>
              <a:rPr lang="zh-CN" altLang="en-US" b="1" dirty="0"/>
              <a:t>开网格的平面参数化</a:t>
            </a:r>
            <a:endParaRPr lang="en-US" altLang="zh-CN" b="1" dirty="0"/>
          </a:p>
          <a:p>
            <a:pPr lvl="2"/>
            <a:r>
              <a:rPr lang="zh-CN" altLang="en-US" b="1" dirty="0"/>
              <a:t>最小二乘共形映射（</a:t>
            </a:r>
            <a:r>
              <a:rPr lang="en-US" altLang="zh-CN" b="1" dirty="0"/>
              <a:t>Least-square conformal mapping, LSCM</a:t>
            </a:r>
            <a:r>
              <a:rPr lang="zh-CN" altLang="en-US" b="1" dirty="0"/>
              <a:t>）</a:t>
            </a:r>
            <a:endParaRPr lang="en-US" altLang="zh-CN" b="1" dirty="0"/>
          </a:p>
          <a:p>
            <a:pPr lvl="3"/>
            <a:r>
              <a:rPr lang="zh-CN" altLang="en-US" b="1" dirty="0"/>
              <a:t>思想：</a:t>
            </a:r>
            <a:r>
              <a:rPr lang="zh-CN" altLang="en-US" dirty="0"/>
              <a:t>保角度映射即共形映射，满足柯西</a:t>
            </a:r>
            <a:r>
              <a:rPr lang="en-US" altLang="zh-CN" dirty="0"/>
              <a:t>-</a:t>
            </a:r>
            <a:r>
              <a:rPr lang="zh-CN" altLang="en-US" dirty="0"/>
              <a:t>黎曼方程</a:t>
            </a:r>
            <a:endParaRPr lang="en-US" altLang="zh-CN" dirty="0"/>
          </a:p>
          <a:p>
            <a:pPr lvl="3"/>
            <a:r>
              <a:rPr lang="zh-CN" altLang="en-US" b="1" dirty="0"/>
              <a:t>方法：</a:t>
            </a:r>
            <a:r>
              <a:rPr lang="zh-CN" altLang="en-US" dirty="0"/>
              <a:t>在三角面上离散柯西</a:t>
            </a:r>
            <a:r>
              <a:rPr lang="en-US" altLang="zh-CN" dirty="0"/>
              <a:t>-</a:t>
            </a:r>
            <a:r>
              <a:rPr lang="zh-CN" altLang="en-US" dirty="0"/>
              <a:t>黎曼方程</a:t>
            </a:r>
            <a:endParaRPr lang="en-US" altLang="zh-CN" dirty="0"/>
          </a:p>
          <a:p>
            <a:pPr marL="2286000" lvl="5" indent="0">
              <a:buNone/>
            </a:pP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71</a:t>
            </a:fld>
            <a:endParaRPr lang="zh-CN" altLang="en-US" dirty="0"/>
          </a:p>
        </p:txBody>
      </p:sp>
      <p:pic>
        <p:nvPicPr>
          <p:cNvPr id="5" name="图片 4"/>
          <p:cNvPicPr>
            <a:picLocks noChangeAspect="1"/>
          </p:cNvPicPr>
          <p:nvPr/>
        </p:nvPicPr>
        <p:blipFill>
          <a:blip r:embed="rId4"/>
          <a:stretch>
            <a:fillRect/>
          </a:stretch>
        </p:blipFill>
        <p:spPr>
          <a:xfrm>
            <a:off x="827584" y="4673307"/>
            <a:ext cx="2376264" cy="1846571"/>
          </a:xfrm>
          <a:prstGeom prst="rect">
            <a:avLst/>
          </a:prstGeom>
        </p:spPr>
      </p:pic>
      <p:pic>
        <p:nvPicPr>
          <p:cNvPr id="6" name="图片 5"/>
          <p:cNvPicPr>
            <a:picLocks noChangeAspect="1"/>
          </p:cNvPicPr>
          <p:nvPr/>
        </p:nvPicPr>
        <p:blipFill>
          <a:blip r:embed="rId5"/>
          <a:stretch>
            <a:fillRect/>
          </a:stretch>
        </p:blipFill>
        <p:spPr>
          <a:xfrm>
            <a:off x="6569822" y="4801354"/>
            <a:ext cx="1628571" cy="1590476"/>
          </a:xfrm>
          <a:prstGeom prst="rect">
            <a:avLst/>
          </a:prstGeom>
        </p:spPr>
      </p:pic>
      <p:cxnSp>
        <p:nvCxnSpPr>
          <p:cNvPr id="8" name="直接箭头连接符 7"/>
          <p:cNvCxnSpPr>
            <a:stCxn id="5" idx="3"/>
          </p:cNvCxnSpPr>
          <p:nvPr/>
        </p:nvCxnSpPr>
        <p:spPr>
          <a:xfrm flipV="1">
            <a:off x="3203848" y="5596592"/>
            <a:ext cx="3024336" cy="1"/>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aphicFrame>
        <p:nvGraphicFramePr>
          <p:cNvPr id="11" name="对象 10"/>
          <p:cNvGraphicFramePr>
            <a:graphicFrameLocks noChangeAspect="1"/>
          </p:cNvGraphicFramePr>
          <p:nvPr>
            <p:extLst>
              <p:ext uri="{D42A27DB-BD31-4B8C-83A1-F6EECF244321}">
                <p14:modId xmlns:p14="http://schemas.microsoft.com/office/powerpoint/2010/main" val="2029880312"/>
              </p:ext>
            </p:extLst>
          </p:nvPr>
        </p:nvGraphicFramePr>
        <p:xfrm>
          <a:off x="3936283" y="4710378"/>
          <a:ext cx="1479550" cy="1790700"/>
        </p:xfrm>
        <a:graphic>
          <a:graphicData uri="http://schemas.openxmlformats.org/presentationml/2006/ole">
            <mc:AlternateContent xmlns:mc="http://schemas.openxmlformats.org/markup-compatibility/2006">
              <mc:Choice xmlns:v="urn:schemas-microsoft-com:vml" Requires="v">
                <p:oleObj spid="_x0000_s44196" name="Equation" r:id="rId6" imgW="736560" imgH="888840" progId="Equation.DSMT4">
                  <p:embed/>
                </p:oleObj>
              </mc:Choice>
              <mc:Fallback>
                <p:oleObj name="Equation" r:id="rId6" imgW="736560" imgH="888840" progId="Equation.DSMT4">
                  <p:embed/>
                  <p:pic>
                    <p:nvPicPr>
                      <p:cNvPr id="0" name=""/>
                      <p:cNvPicPr>
                        <a:picLocks noChangeAspect="1" noChangeArrowheads="1"/>
                      </p:cNvPicPr>
                      <p:nvPr/>
                    </p:nvPicPr>
                    <p:blipFill>
                      <a:blip r:embed="rId7"/>
                      <a:srcRect/>
                      <a:stretch>
                        <a:fillRect/>
                      </a:stretch>
                    </p:blipFill>
                    <p:spPr bwMode="auto">
                      <a:xfrm>
                        <a:off x="3936283" y="4710378"/>
                        <a:ext cx="1479550" cy="1790700"/>
                      </a:xfrm>
                      <a:prstGeom prst="rect">
                        <a:avLst/>
                      </a:prstGeom>
                      <a:noFill/>
                      <a:ln w="9525">
                        <a:noFill/>
                        <a:miter lim="800000"/>
                        <a:headEnd/>
                        <a:tailEnd/>
                      </a:ln>
                    </p:spPr>
                  </p:pic>
                </p:oleObj>
              </mc:Fallback>
            </mc:AlternateContent>
          </a:graphicData>
        </a:graphic>
      </p:graphicFrame>
      <p:sp>
        <p:nvSpPr>
          <p:cNvPr id="10" name="矩形 9"/>
          <p:cNvSpPr/>
          <p:nvPr/>
        </p:nvSpPr>
        <p:spPr>
          <a:xfrm>
            <a:off x="6228184" y="3501008"/>
            <a:ext cx="1656184"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5548184" y="3867665"/>
            <a:ext cx="1681076" cy="1050324"/>
          </a:xfrm>
          <a:custGeom>
            <a:avLst/>
            <a:gdLst>
              <a:gd name="connsiteX0" fmla="*/ 1470454 w 1681076"/>
              <a:gd name="connsiteY0" fmla="*/ 0 h 1050324"/>
              <a:gd name="connsiteX1" fmla="*/ 1556951 w 1681076"/>
              <a:gd name="connsiteY1" fmla="*/ 432486 h 1050324"/>
              <a:gd name="connsiteX2" fmla="*/ 0 w 1681076"/>
              <a:gd name="connsiteY2" fmla="*/ 1050324 h 1050324"/>
            </a:gdLst>
            <a:ahLst/>
            <a:cxnLst>
              <a:cxn ang="0">
                <a:pos x="connsiteX0" y="connsiteY0"/>
              </a:cxn>
              <a:cxn ang="0">
                <a:pos x="connsiteX1" y="connsiteY1"/>
              </a:cxn>
              <a:cxn ang="0">
                <a:pos x="connsiteX2" y="connsiteY2"/>
              </a:cxn>
            </a:cxnLst>
            <a:rect l="l" t="t" r="r" b="b"/>
            <a:pathLst>
              <a:path w="1681076" h="1050324">
                <a:moveTo>
                  <a:pt x="1470454" y="0"/>
                </a:moveTo>
                <a:cubicBezTo>
                  <a:pt x="1636240" y="128716"/>
                  <a:pt x="1802027" y="257432"/>
                  <a:pt x="1556951" y="432486"/>
                </a:cubicBezTo>
                <a:cubicBezTo>
                  <a:pt x="1311875" y="607540"/>
                  <a:pt x="655937" y="828932"/>
                  <a:pt x="0" y="1050324"/>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5234214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4.2.2 </a:t>
            </a:r>
            <a:r>
              <a:rPr lang="zh-CN" altLang="en-US" b="1" dirty="0"/>
              <a:t>平面参数化</a:t>
            </a:r>
            <a:endParaRPr kumimoji="1" lang="en-US" altLang="zh-CN" b="1" dirty="0"/>
          </a:p>
          <a:p>
            <a:pPr lvl="1"/>
            <a:r>
              <a:rPr lang="en-US" altLang="zh-CN" b="1" dirty="0"/>
              <a:t>4.2.2-1 </a:t>
            </a:r>
            <a:r>
              <a:rPr lang="zh-CN" altLang="en-US" b="1" dirty="0"/>
              <a:t>开网格的平面参数化</a:t>
            </a:r>
            <a:endParaRPr lang="en-US" altLang="zh-CN" b="1" dirty="0"/>
          </a:p>
          <a:p>
            <a:pPr lvl="2"/>
            <a:r>
              <a:rPr lang="zh-CN" altLang="en-US" b="1" dirty="0"/>
              <a:t>最小二乘共形映射（</a:t>
            </a:r>
            <a:r>
              <a:rPr lang="en-US" altLang="zh-CN" b="1" dirty="0"/>
              <a:t>Least-square conformal mapping, LSCM</a:t>
            </a:r>
            <a:r>
              <a:rPr lang="zh-CN" altLang="en-US" b="1" dirty="0"/>
              <a:t>）</a:t>
            </a:r>
            <a:endParaRPr lang="en-US" altLang="zh-CN" b="1" dirty="0"/>
          </a:p>
          <a:p>
            <a:pPr marL="2286000" lvl="5" indent="0">
              <a:buNone/>
            </a:pP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72</a:t>
            </a:fld>
            <a:endParaRPr lang="zh-CN" altLang="en-US" dirty="0"/>
          </a:p>
        </p:txBody>
      </p:sp>
      <p:sp>
        <p:nvSpPr>
          <p:cNvPr id="13" name="文本框 12"/>
          <p:cNvSpPr txBox="1"/>
          <p:nvPr/>
        </p:nvSpPr>
        <p:spPr>
          <a:xfrm>
            <a:off x="1609988" y="3546837"/>
            <a:ext cx="3322712" cy="583108"/>
          </a:xfrm>
          <a:prstGeom prst="rect">
            <a:avLst/>
          </a:prstGeom>
          <a:noFill/>
        </p:spPr>
        <p:txBody>
          <a:bodyPr wrap="square" rtlCol="0">
            <a:spAutoFit/>
          </a:bodyPr>
          <a:lstStyle/>
          <a:p>
            <a:pPr>
              <a:lnSpc>
                <a:spcPct val="150000"/>
              </a:lnSpc>
            </a:pPr>
            <a:r>
              <a:rPr lang="zh-CN" altLang="en-US" sz="2400" b="1" dirty="0"/>
              <a:t>目标函数</a:t>
            </a:r>
            <a:r>
              <a:rPr lang="en-US" altLang="zh-CN" sz="2400" b="1" dirty="0"/>
              <a:t>:</a:t>
            </a:r>
            <a:endParaRPr lang="zh-CN" altLang="en-US" sz="2400" dirty="0">
              <a:latin typeface="Times New Roman" panose="02020603050405020304" pitchFamily="18" charset="0"/>
              <a:cs typeface="Times New Roman" panose="02020603050405020304" pitchFamily="18" charset="0"/>
            </a:endParaRPr>
          </a:p>
        </p:txBody>
      </p:sp>
      <p:grpSp>
        <p:nvGrpSpPr>
          <p:cNvPr id="16" name="组合 15"/>
          <p:cNvGrpSpPr/>
          <p:nvPr/>
        </p:nvGrpSpPr>
        <p:grpSpPr>
          <a:xfrm>
            <a:off x="6085488" y="3193841"/>
            <a:ext cx="2578744" cy="1872208"/>
            <a:chOff x="6085488" y="3193841"/>
            <a:chExt cx="2578744" cy="1872208"/>
          </a:xfrm>
        </p:grpSpPr>
        <p:pic>
          <p:nvPicPr>
            <p:cNvPr id="7" name="图片 6"/>
            <p:cNvPicPr>
              <a:picLocks noChangeAspect="1"/>
            </p:cNvPicPr>
            <p:nvPr/>
          </p:nvPicPr>
          <p:blipFill>
            <a:blip r:embed="rId4"/>
            <a:stretch>
              <a:fillRect/>
            </a:stretch>
          </p:blipFill>
          <p:spPr>
            <a:xfrm>
              <a:off x="6107571" y="3193841"/>
              <a:ext cx="2474849" cy="1872208"/>
            </a:xfrm>
            <a:prstGeom prst="rect">
              <a:avLst/>
            </a:prstGeom>
          </p:spPr>
        </p:pic>
        <p:sp>
          <p:nvSpPr>
            <p:cNvPr id="9" name="矩形 8"/>
            <p:cNvSpPr/>
            <p:nvPr/>
          </p:nvSpPr>
          <p:spPr>
            <a:xfrm>
              <a:off x="6085488" y="3212976"/>
              <a:ext cx="467712" cy="333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196520" y="3299920"/>
              <a:ext cx="467712" cy="333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542332" y="4721211"/>
              <a:ext cx="467712" cy="333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7" name="对象 16"/>
          <p:cNvGraphicFramePr>
            <a:graphicFrameLocks noChangeAspect="1"/>
          </p:cNvGraphicFramePr>
          <p:nvPr>
            <p:extLst>
              <p:ext uri="{D42A27DB-BD31-4B8C-83A1-F6EECF244321}">
                <p14:modId xmlns:p14="http://schemas.microsoft.com/office/powerpoint/2010/main" val="4103766876"/>
              </p:ext>
            </p:extLst>
          </p:nvPr>
        </p:nvGraphicFramePr>
        <p:xfrm>
          <a:off x="6073775" y="3243263"/>
          <a:ext cx="269875" cy="446087"/>
        </p:xfrm>
        <a:graphic>
          <a:graphicData uri="http://schemas.openxmlformats.org/presentationml/2006/ole">
            <mc:AlternateContent xmlns:mc="http://schemas.openxmlformats.org/markup-compatibility/2006">
              <mc:Choice xmlns:v="urn:schemas-microsoft-com:vml" Requires="v">
                <p:oleObj spid="_x0000_s45848" name="Equation" r:id="rId5" imgW="139680" imgH="228600" progId="Equation.DSMT4">
                  <p:embed/>
                </p:oleObj>
              </mc:Choice>
              <mc:Fallback>
                <p:oleObj name="Equation" r:id="rId5" imgW="139680" imgH="228600" progId="Equation.DSMT4">
                  <p:embed/>
                  <p:pic>
                    <p:nvPicPr>
                      <p:cNvPr id="0" name=""/>
                      <p:cNvPicPr>
                        <a:picLocks noChangeAspect="1" noChangeArrowheads="1"/>
                      </p:cNvPicPr>
                      <p:nvPr/>
                    </p:nvPicPr>
                    <p:blipFill>
                      <a:blip r:embed="rId6"/>
                      <a:srcRect/>
                      <a:stretch>
                        <a:fillRect/>
                      </a:stretch>
                    </p:blipFill>
                    <p:spPr bwMode="auto">
                      <a:xfrm>
                        <a:off x="6073775" y="3243263"/>
                        <a:ext cx="269875" cy="446087"/>
                      </a:xfrm>
                      <a:prstGeom prst="rect">
                        <a:avLst/>
                      </a:prstGeom>
                      <a:noFill/>
                      <a:ln w="9525">
                        <a:noFill/>
                        <a:miter lim="800000"/>
                        <a:headEnd/>
                        <a:tailEnd/>
                      </a:ln>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568668623"/>
              </p:ext>
            </p:extLst>
          </p:nvPr>
        </p:nvGraphicFramePr>
        <p:xfrm>
          <a:off x="8231188" y="3236913"/>
          <a:ext cx="293687" cy="446087"/>
        </p:xfrm>
        <a:graphic>
          <a:graphicData uri="http://schemas.openxmlformats.org/presentationml/2006/ole">
            <mc:AlternateContent xmlns:mc="http://schemas.openxmlformats.org/markup-compatibility/2006">
              <mc:Choice xmlns:v="urn:schemas-microsoft-com:vml" Requires="v">
                <p:oleObj spid="_x0000_s45849" name="Equation" r:id="rId7" imgW="152280" imgH="228600" progId="Equation.DSMT4">
                  <p:embed/>
                </p:oleObj>
              </mc:Choice>
              <mc:Fallback>
                <p:oleObj name="Equation" r:id="rId7" imgW="152280" imgH="228600" progId="Equation.DSMT4">
                  <p:embed/>
                  <p:pic>
                    <p:nvPicPr>
                      <p:cNvPr id="0" name=""/>
                      <p:cNvPicPr>
                        <a:picLocks noChangeAspect="1" noChangeArrowheads="1"/>
                      </p:cNvPicPr>
                      <p:nvPr/>
                    </p:nvPicPr>
                    <p:blipFill>
                      <a:blip r:embed="rId8"/>
                      <a:srcRect/>
                      <a:stretch>
                        <a:fillRect/>
                      </a:stretch>
                    </p:blipFill>
                    <p:spPr bwMode="auto">
                      <a:xfrm>
                        <a:off x="8231188" y="3236913"/>
                        <a:ext cx="293687" cy="446087"/>
                      </a:xfrm>
                      <a:prstGeom prst="rect">
                        <a:avLst/>
                      </a:prstGeom>
                      <a:noFill/>
                      <a:ln w="9525">
                        <a:noFill/>
                        <a:miter lim="800000"/>
                        <a:headEnd/>
                        <a:tailEnd/>
                      </a:ln>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637311440"/>
              </p:ext>
            </p:extLst>
          </p:nvPr>
        </p:nvGraphicFramePr>
        <p:xfrm>
          <a:off x="6729413" y="4548188"/>
          <a:ext cx="293687" cy="446087"/>
        </p:xfrm>
        <a:graphic>
          <a:graphicData uri="http://schemas.openxmlformats.org/presentationml/2006/ole">
            <mc:AlternateContent xmlns:mc="http://schemas.openxmlformats.org/markup-compatibility/2006">
              <mc:Choice xmlns:v="urn:schemas-microsoft-com:vml" Requires="v">
                <p:oleObj spid="_x0000_s45850" name="Equation" r:id="rId9" imgW="152280" imgH="228600" progId="Equation.DSMT4">
                  <p:embed/>
                </p:oleObj>
              </mc:Choice>
              <mc:Fallback>
                <p:oleObj name="Equation" r:id="rId9" imgW="152280" imgH="228600" progId="Equation.DSMT4">
                  <p:embed/>
                  <p:pic>
                    <p:nvPicPr>
                      <p:cNvPr id="0" name=""/>
                      <p:cNvPicPr>
                        <a:picLocks noChangeAspect="1" noChangeArrowheads="1"/>
                      </p:cNvPicPr>
                      <p:nvPr/>
                    </p:nvPicPr>
                    <p:blipFill>
                      <a:blip r:embed="rId10"/>
                      <a:srcRect/>
                      <a:stretch>
                        <a:fillRect/>
                      </a:stretch>
                    </p:blipFill>
                    <p:spPr bwMode="auto">
                      <a:xfrm>
                        <a:off x="6729413" y="4548188"/>
                        <a:ext cx="293687" cy="446087"/>
                      </a:xfrm>
                      <a:prstGeom prst="rect">
                        <a:avLst/>
                      </a:prstGeom>
                      <a:noFill/>
                      <a:ln w="9525">
                        <a:noFill/>
                        <a:miter lim="800000"/>
                        <a:headEnd/>
                        <a:tailEnd/>
                      </a:ln>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620322050"/>
              </p:ext>
            </p:extLst>
          </p:nvPr>
        </p:nvGraphicFramePr>
        <p:xfrm>
          <a:off x="1668921" y="4085501"/>
          <a:ext cx="4438650" cy="1022350"/>
        </p:xfrm>
        <a:graphic>
          <a:graphicData uri="http://schemas.openxmlformats.org/presentationml/2006/ole">
            <mc:AlternateContent xmlns:mc="http://schemas.openxmlformats.org/markup-compatibility/2006">
              <mc:Choice xmlns:v="urn:schemas-microsoft-com:vml" Requires="v">
                <p:oleObj spid="_x0000_s45851" name="Equation" r:id="rId11" imgW="2209680" imgH="507960" progId="Equation.DSMT4">
                  <p:embed/>
                </p:oleObj>
              </mc:Choice>
              <mc:Fallback>
                <p:oleObj name="Equation" r:id="rId11" imgW="2209680" imgH="507960" progId="Equation.DSMT4">
                  <p:embed/>
                  <p:pic>
                    <p:nvPicPr>
                      <p:cNvPr id="0" name=""/>
                      <p:cNvPicPr>
                        <a:picLocks noChangeAspect="1" noChangeArrowheads="1"/>
                      </p:cNvPicPr>
                      <p:nvPr/>
                    </p:nvPicPr>
                    <p:blipFill>
                      <a:blip r:embed="rId12"/>
                      <a:srcRect/>
                      <a:stretch>
                        <a:fillRect/>
                      </a:stretch>
                    </p:blipFill>
                    <p:spPr bwMode="auto">
                      <a:xfrm>
                        <a:off x="1668921" y="4085501"/>
                        <a:ext cx="4438650" cy="1022350"/>
                      </a:xfrm>
                      <a:prstGeom prst="rect">
                        <a:avLst/>
                      </a:prstGeom>
                      <a:noFill/>
                      <a:ln w="9525">
                        <a:noFill/>
                        <a:miter lim="800000"/>
                        <a:headEnd/>
                        <a:tailEnd/>
                      </a:ln>
                    </p:spPr>
                  </p:pic>
                </p:oleObj>
              </mc:Fallback>
            </mc:AlternateContent>
          </a:graphicData>
        </a:graphic>
      </p:graphicFrame>
      <p:sp>
        <p:nvSpPr>
          <p:cNvPr id="21" name="任意多边形 20"/>
          <p:cNvSpPr/>
          <p:nvPr/>
        </p:nvSpPr>
        <p:spPr>
          <a:xfrm rot="1507198">
            <a:off x="4049799" y="4982519"/>
            <a:ext cx="1445995" cy="964565"/>
          </a:xfrm>
          <a:custGeom>
            <a:avLst/>
            <a:gdLst>
              <a:gd name="connsiteX0" fmla="*/ 76519 w 2486086"/>
              <a:gd name="connsiteY0" fmla="*/ 0 h 964565"/>
              <a:gd name="connsiteX1" fmla="*/ 298940 w 2486086"/>
              <a:gd name="connsiteY1" fmla="*/ 939113 h 964565"/>
              <a:gd name="connsiteX2" fmla="*/ 2486086 w 2486086"/>
              <a:gd name="connsiteY2" fmla="*/ 605481 h 964565"/>
            </a:gdLst>
            <a:ahLst/>
            <a:cxnLst>
              <a:cxn ang="0">
                <a:pos x="connsiteX0" y="connsiteY0"/>
              </a:cxn>
              <a:cxn ang="0">
                <a:pos x="connsiteX1" y="connsiteY1"/>
              </a:cxn>
              <a:cxn ang="0">
                <a:pos x="connsiteX2" y="connsiteY2"/>
              </a:cxn>
            </a:cxnLst>
            <a:rect l="l" t="t" r="r" b="b"/>
            <a:pathLst>
              <a:path w="2486086" h="964565">
                <a:moveTo>
                  <a:pt x="76519" y="0"/>
                </a:moveTo>
                <a:cubicBezTo>
                  <a:pt x="-13068" y="419100"/>
                  <a:pt x="-102654" y="838200"/>
                  <a:pt x="298940" y="939113"/>
                </a:cubicBezTo>
                <a:cubicBezTo>
                  <a:pt x="700534" y="1040026"/>
                  <a:pt x="1593310" y="822753"/>
                  <a:pt x="2486086" y="605481"/>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aphicFrame>
        <p:nvGraphicFramePr>
          <p:cNvPr id="22" name="对象 21"/>
          <p:cNvGraphicFramePr>
            <a:graphicFrameLocks noChangeAspect="1"/>
          </p:cNvGraphicFramePr>
          <p:nvPr>
            <p:extLst>
              <p:ext uri="{D42A27DB-BD31-4B8C-83A1-F6EECF244321}">
                <p14:modId xmlns:p14="http://schemas.microsoft.com/office/powerpoint/2010/main" val="1572203596"/>
              </p:ext>
            </p:extLst>
          </p:nvPr>
        </p:nvGraphicFramePr>
        <p:xfrm>
          <a:off x="5400676" y="5449282"/>
          <a:ext cx="2830512" cy="919163"/>
        </p:xfrm>
        <a:graphic>
          <a:graphicData uri="http://schemas.openxmlformats.org/presentationml/2006/ole">
            <mc:AlternateContent xmlns:mc="http://schemas.openxmlformats.org/markup-compatibility/2006">
              <mc:Choice xmlns:v="urn:schemas-microsoft-com:vml" Requires="v">
                <p:oleObj spid="_x0000_s45852" name="Equation" r:id="rId13" imgW="1409400" imgH="457200" progId="Equation.DSMT4">
                  <p:embed/>
                </p:oleObj>
              </mc:Choice>
              <mc:Fallback>
                <p:oleObj name="Equation" r:id="rId13" imgW="1409400" imgH="457200" progId="Equation.DSMT4">
                  <p:embed/>
                  <p:pic>
                    <p:nvPicPr>
                      <p:cNvPr id="0" name=""/>
                      <p:cNvPicPr>
                        <a:picLocks noChangeAspect="1" noChangeArrowheads="1"/>
                      </p:cNvPicPr>
                      <p:nvPr/>
                    </p:nvPicPr>
                    <p:blipFill>
                      <a:blip r:embed="rId14"/>
                      <a:srcRect/>
                      <a:stretch>
                        <a:fillRect/>
                      </a:stretch>
                    </p:blipFill>
                    <p:spPr bwMode="auto">
                      <a:xfrm>
                        <a:off x="5400676" y="5449282"/>
                        <a:ext cx="2830512" cy="919163"/>
                      </a:xfrm>
                      <a:prstGeom prst="rect">
                        <a:avLst/>
                      </a:prstGeom>
                      <a:noFill/>
                      <a:ln w="9525">
                        <a:noFill/>
                        <a:miter lim="800000"/>
                        <a:headEnd/>
                        <a:tailEnd/>
                      </a:ln>
                    </p:spPr>
                  </p:pic>
                </p:oleObj>
              </mc:Fallback>
            </mc:AlternateContent>
          </a:graphicData>
        </a:graphic>
      </p:graphicFrame>
    </p:spTree>
    <p:extLst>
      <p:ext uri="{BB962C8B-B14F-4D97-AF65-F5344CB8AC3E}">
        <p14:creationId xmlns:p14="http://schemas.microsoft.com/office/powerpoint/2010/main" val="37571890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4.2.2 </a:t>
            </a:r>
            <a:r>
              <a:rPr lang="zh-CN" altLang="en-US" b="1" dirty="0"/>
              <a:t>平面参数化</a:t>
            </a:r>
            <a:endParaRPr kumimoji="1" lang="en-US" altLang="zh-CN" b="1" dirty="0"/>
          </a:p>
          <a:p>
            <a:pPr lvl="1"/>
            <a:r>
              <a:rPr lang="en-US" altLang="zh-CN" b="1" dirty="0"/>
              <a:t>4.2.2-1 </a:t>
            </a:r>
            <a:r>
              <a:rPr lang="zh-CN" altLang="en-US" b="1" dirty="0"/>
              <a:t>开网格的平面参数化</a:t>
            </a:r>
            <a:endParaRPr lang="en-US" altLang="zh-CN" b="1" dirty="0"/>
          </a:p>
          <a:p>
            <a:pPr lvl="2"/>
            <a:r>
              <a:rPr lang="zh-CN" altLang="en-US" b="1" dirty="0"/>
              <a:t>最小二乘共形映射（</a:t>
            </a:r>
            <a:r>
              <a:rPr lang="en-US" altLang="zh-CN" b="1" dirty="0"/>
              <a:t>Least-square conformal mapping, LSCM</a:t>
            </a:r>
            <a:r>
              <a:rPr lang="zh-CN" altLang="en-US" b="1" dirty="0"/>
              <a:t>）</a:t>
            </a:r>
            <a:endParaRPr lang="en-US" altLang="zh-CN" b="1" dirty="0"/>
          </a:p>
          <a:p>
            <a:pPr lvl="3"/>
            <a:r>
              <a:rPr lang="zh-CN" altLang="en-US" b="1" dirty="0"/>
              <a:t>优点</a:t>
            </a:r>
            <a:endParaRPr lang="en-US" altLang="zh-CN" b="1" dirty="0"/>
          </a:p>
          <a:p>
            <a:pPr lvl="4"/>
            <a:r>
              <a:rPr lang="zh-CN" altLang="en-US" dirty="0"/>
              <a:t>保持角度</a:t>
            </a:r>
            <a:endParaRPr lang="en-US" altLang="zh-CN" dirty="0"/>
          </a:p>
          <a:p>
            <a:pPr lvl="4"/>
            <a:r>
              <a:rPr lang="zh-CN" altLang="en-US" dirty="0"/>
              <a:t>线性优化</a:t>
            </a:r>
            <a:endParaRPr lang="en-US" altLang="zh-CN" dirty="0"/>
          </a:p>
          <a:p>
            <a:pPr lvl="3"/>
            <a:r>
              <a:rPr lang="zh-CN" altLang="en-US" b="1" dirty="0"/>
              <a:t>缺点</a:t>
            </a:r>
            <a:endParaRPr lang="en-US" altLang="zh-CN" b="1" dirty="0"/>
          </a:p>
          <a:p>
            <a:pPr lvl="4"/>
            <a:r>
              <a:rPr lang="zh-CN" altLang="en-US" dirty="0"/>
              <a:t>无法保证参数化的有效性</a:t>
            </a:r>
            <a:endParaRPr lang="en-US" altLang="zh-CN" dirty="0"/>
          </a:p>
          <a:p>
            <a:pPr marL="3200400" lvl="7" indent="0">
              <a:buNone/>
            </a:pP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73</a:t>
            </a:fld>
            <a:endParaRPr lang="zh-CN" altLang="en-US" dirty="0"/>
          </a:p>
        </p:txBody>
      </p:sp>
      <p:pic>
        <p:nvPicPr>
          <p:cNvPr id="5" name="图片 4"/>
          <p:cNvPicPr>
            <a:picLocks noChangeAspect="1"/>
          </p:cNvPicPr>
          <p:nvPr/>
        </p:nvPicPr>
        <p:blipFill>
          <a:blip r:embed="rId3"/>
          <a:stretch>
            <a:fillRect/>
          </a:stretch>
        </p:blipFill>
        <p:spPr>
          <a:xfrm>
            <a:off x="1835696" y="5390097"/>
            <a:ext cx="5616624" cy="1467903"/>
          </a:xfrm>
          <a:prstGeom prst="rect">
            <a:avLst/>
          </a:prstGeom>
        </p:spPr>
      </p:pic>
    </p:spTree>
    <p:extLst>
      <p:ext uri="{BB962C8B-B14F-4D97-AF65-F5344CB8AC3E}">
        <p14:creationId xmlns:p14="http://schemas.microsoft.com/office/powerpoint/2010/main" val="35735943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4.2.2 </a:t>
            </a:r>
            <a:r>
              <a:rPr lang="zh-CN" altLang="en-US" b="1" dirty="0"/>
              <a:t>平面参数化</a:t>
            </a:r>
            <a:endParaRPr kumimoji="1" lang="en-US" altLang="zh-CN" b="1" dirty="0"/>
          </a:p>
          <a:p>
            <a:pPr lvl="1"/>
            <a:r>
              <a:rPr lang="en-US" altLang="zh-CN" b="1" dirty="0"/>
              <a:t>4.2.2-1 </a:t>
            </a:r>
            <a:r>
              <a:rPr lang="zh-CN" altLang="en-US" b="1" dirty="0"/>
              <a:t>开网格的平面参数化</a:t>
            </a:r>
            <a:endParaRPr lang="en-US" altLang="zh-CN" b="1" dirty="0"/>
          </a:p>
          <a:p>
            <a:pPr lvl="2"/>
            <a:r>
              <a:rPr lang="zh-CN" altLang="en-US" b="1" dirty="0"/>
              <a:t>直接几何扭曲优化</a:t>
            </a:r>
            <a:endParaRPr lang="en-US" altLang="zh-CN" b="1" dirty="0"/>
          </a:p>
          <a:p>
            <a:pPr lvl="3"/>
            <a:r>
              <a:rPr lang="zh-CN" altLang="en-US" b="1" dirty="0"/>
              <a:t>思想：</a:t>
            </a:r>
            <a:r>
              <a:rPr lang="zh-CN" altLang="en-US" dirty="0"/>
              <a:t>约束三角片参数化映射的几何扭曲</a:t>
            </a:r>
            <a:endParaRPr lang="en-US" altLang="zh-CN" dirty="0"/>
          </a:p>
          <a:p>
            <a:pPr lvl="3"/>
            <a:r>
              <a:rPr lang="zh-CN" altLang="en-US" b="1" dirty="0"/>
              <a:t>方法：</a:t>
            </a:r>
            <a:r>
              <a:rPr lang="zh-CN" altLang="en-US" dirty="0"/>
              <a:t>直接优化以奇异值为变量的函数</a:t>
            </a:r>
            <a:endParaRPr lang="en-US" altLang="zh-CN" b="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74</a:t>
            </a:fld>
            <a:endParaRPr lang="zh-CN" altLang="en-US" dirty="0"/>
          </a:p>
        </p:txBody>
      </p:sp>
      <p:sp>
        <p:nvSpPr>
          <p:cNvPr id="6" name="Rectangle 3"/>
          <p:cNvSpPr txBox="1">
            <a:spLocks noChangeArrowheads="1"/>
          </p:cNvSpPr>
          <p:nvPr/>
        </p:nvSpPr>
        <p:spPr>
          <a:xfrm>
            <a:off x="611560" y="3949229"/>
            <a:ext cx="3312368" cy="266429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210000"/>
              </a:lnSpc>
              <a:buNone/>
            </a:pPr>
            <a:r>
              <a:rPr lang="zh-CN" altLang="en-US" sz="2400" dirty="0"/>
              <a:t>保角度</a:t>
            </a:r>
            <a:r>
              <a:rPr lang="en-US" altLang="zh-CN" sz="2400" dirty="0"/>
              <a:t>  </a:t>
            </a:r>
            <a:r>
              <a:rPr lang="el-GR" altLang="zh-CN" sz="2400" dirty="0">
                <a:latin typeface="Times New Roman" panose="02020603050405020304" pitchFamily="18" charset="0"/>
                <a:cs typeface="Times New Roman" panose="02020603050405020304" pitchFamily="18" charset="0"/>
              </a:rPr>
              <a:t>γ</a:t>
            </a:r>
            <a:r>
              <a:rPr lang="en-US" altLang="zh-CN" sz="2400" dirty="0">
                <a:cs typeface="Arial" panose="020B0604020202020204" pitchFamily="34" charset="0"/>
              </a:rPr>
              <a:t> = </a:t>
            </a:r>
            <a:r>
              <a:rPr lang="el-GR" altLang="zh-CN" sz="2400" dirty="0">
                <a:latin typeface="Times New Roman" panose="02020603050405020304" pitchFamily="18" charset="0"/>
                <a:cs typeface="Times New Roman" panose="02020603050405020304" pitchFamily="18" charset="0"/>
              </a:rPr>
              <a:t>Γ</a:t>
            </a:r>
            <a:endParaRPr lang="en-US" altLang="zh-CN" sz="2400" dirty="0">
              <a:latin typeface="Times New Roman" panose="02020603050405020304" pitchFamily="18" charset="0"/>
            </a:endParaRPr>
          </a:p>
          <a:p>
            <a:pPr marL="0" indent="0">
              <a:lnSpc>
                <a:spcPct val="210000"/>
              </a:lnSpc>
              <a:buNone/>
            </a:pPr>
            <a:r>
              <a:rPr lang="zh-CN" altLang="en-US" sz="2400" dirty="0"/>
              <a:t>保面积</a:t>
            </a:r>
            <a:r>
              <a:rPr lang="en-US" altLang="zh-CN" sz="2400" dirty="0"/>
              <a:t>  </a:t>
            </a:r>
            <a:r>
              <a:rPr lang="el-GR" altLang="zh-CN" sz="2400" dirty="0">
                <a:latin typeface="Times New Roman" panose="02020603050405020304" pitchFamily="18" charset="0"/>
                <a:cs typeface="Times New Roman" panose="02020603050405020304" pitchFamily="18" charset="0"/>
              </a:rPr>
              <a:t>γ</a:t>
            </a:r>
            <a:r>
              <a:rPr lang="en-US" altLang="zh-CN" sz="2400" dirty="0"/>
              <a:t> </a:t>
            </a:r>
            <a:r>
              <a:rPr lang="el-GR" altLang="zh-CN" sz="2400" dirty="0">
                <a:latin typeface="Times New Roman" panose="02020603050405020304" pitchFamily="18" charset="0"/>
                <a:cs typeface="Times New Roman" panose="02020603050405020304" pitchFamily="18" charset="0"/>
              </a:rPr>
              <a:t>Γ</a:t>
            </a:r>
            <a:r>
              <a:rPr lang="el-GR" altLang="zh-CN" sz="2400" dirty="0">
                <a:cs typeface="Times New Roman" panose="02020603050405020304" pitchFamily="18" charset="0"/>
              </a:rPr>
              <a:t> </a:t>
            </a:r>
            <a:r>
              <a:rPr lang="en-US" altLang="zh-CN" sz="2400" dirty="0"/>
              <a:t>= 1</a:t>
            </a:r>
          </a:p>
          <a:p>
            <a:pPr marL="0" indent="0">
              <a:lnSpc>
                <a:spcPct val="210000"/>
              </a:lnSpc>
              <a:buNone/>
            </a:pPr>
            <a:r>
              <a:rPr lang="zh-CN" altLang="en-US" sz="2400" dirty="0"/>
              <a:t>保长度</a:t>
            </a:r>
            <a:r>
              <a:rPr lang="en-US" altLang="zh-CN" sz="2400" dirty="0"/>
              <a:t>  </a:t>
            </a:r>
            <a:r>
              <a:rPr lang="el-GR" altLang="zh-CN" sz="2400" dirty="0">
                <a:latin typeface="Times New Roman" panose="02020603050405020304" pitchFamily="18" charset="0"/>
                <a:cs typeface="Times New Roman" panose="02020603050405020304" pitchFamily="18" charset="0"/>
              </a:rPr>
              <a:t>γ</a:t>
            </a:r>
            <a:r>
              <a:rPr lang="en-US" altLang="zh-CN" sz="2400" dirty="0"/>
              <a:t> = </a:t>
            </a:r>
            <a:r>
              <a:rPr lang="el-GR" altLang="zh-CN" sz="2400" dirty="0">
                <a:latin typeface="Times New Roman" panose="02020603050405020304" pitchFamily="18" charset="0"/>
                <a:cs typeface="Times New Roman" panose="02020603050405020304" pitchFamily="18" charset="0"/>
              </a:rPr>
              <a:t>Γ</a:t>
            </a:r>
            <a:r>
              <a:rPr lang="el-GR" altLang="zh-CN" sz="2400" dirty="0">
                <a:cs typeface="Times New Roman" panose="02020603050405020304" pitchFamily="18" charset="0"/>
              </a:rPr>
              <a:t> </a:t>
            </a:r>
            <a:r>
              <a:rPr lang="en-US" altLang="zh-CN" sz="2400" dirty="0"/>
              <a:t>= 1</a:t>
            </a:r>
          </a:p>
        </p:txBody>
      </p:sp>
      <p:sp>
        <p:nvSpPr>
          <p:cNvPr id="7" name="右箭头 6"/>
          <p:cNvSpPr/>
          <p:nvPr/>
        </p:nvSpPr>
        <p:spPr>
          <a:xfrm>
            <a:off x="3182084" y="4293096"/>
            <a:ext cx="31202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3184909544"/>
              </p:ext>
            </p:extLst>
          </p:nvPr>
        </p:nvGraphicFramePr>
        <p:xfrm>
          <a:off x="3754526" y="4149517"/>
          <a:ext cx="3341687" cy="612775"/>
        </p:xfrm>
        <a:graphic>
          <a:graphicData uri="http://schemas.openxmlformats.org/presentationml/2006/ole">
            <mc:AlternateContent xmlns:mc="http://schemas.openxmlformats.org/markup-compatibility/2006">
              <mc:Choice xmlns:v="urn:schemas-microsoft-com:vml" Requires="v">
                <p:oleObj spid="_x0000_s46553" name="Equation" r:id="rId4" imgW="1663560" imgH="304560" progId="Equation.DSMT4">
                  <p:embed/>
                </p:oleObj>
              </mc:Choice>
              <mc:Fallback>
                <p:oleObj name="Equation" r:id="rId4" imgW="1663560" imgH="304560" progId="Equation.DSMT4">
                  <p:embed/>
                  <p:pic>
                    <p:nvPicPr>
                      <p:cNvPr id="0" name=""/>
                      <p:cNvPicPr>
                        <a:picLocks noChangeAspect="1" noChangeArrowheads="1"/>
                      </p:cNvPicPr>
                      <p:nvPr/>
                    </p:nvPicPr>
                    <p:blipFill>
                      <a:blip r:embed="rId5"/>
                      <a:srcRect/>
                      <a:stretch>
                        <a:fillRect/>
                      </a:stretch>
                    </p:blipFill>
                    <p:spPr bwMode="auto">
                      <a:xfrm>
                        <a:off x="3754526" y="4149517"/>
                        <a:ext cx="3341687" cy="612775"/>
                      </a:xfrm>
                      <a:prstGeom prst="rect">
                        <a:avLst/>
                      </a:prstGeom>
                      <a:noFill/>
                      <a:ln w="9525">
                        <a:noFill/>
                        <a:miter lim="800000"/>
                        <a:headEnd/>
                        <a:tailEnd/>
                      </a:ln>
                    </p:spPr>
                  </p:pic>
                </p:oleObj>
              </mc:Fallback>
            </mc:AlternateContent>
          </a:graphicData>
        </a:graphic>
      </p:graphicFrame>
      <p:sp>
        <p:nvSpPr>
          <p:cNvPr id="9" name="右箭头 8"/>
          <p:cNvSpPr/>
          <p:nvPr/>
        </p:nvSpPr>
        <p:spPr>
          <a:xfrm>
            <a:off x="3182084" y="5137361"/>
            <a:ext cx="31202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2909131763"/>
              </p:ext>
            </p:extLst>
          </p:nvPr>
        </p:nvGraphicFramePr>
        <p:xfrm>
          <a:off x="3735333" y="5819254"/>
          <a:ext cx="4719638" cy="612775"/>
        </p:xfrm>
        <a:graphic>
          <a:graphicData uri="http://schemas.openxmlformats.org/presentationml/2006/ole">
            <mc:AlternateContent xmlns:mc="http://schemas.openxmlformats.org/markup-compatibility/2006">
              <mc:Choice xmlns:v="urn:schemas-microsoft-com:vml" Requires="v">
                <p:oleObj spid="_x0000_s46554" name="Equation" r:id="rId6" imgW="2349360" imgH="304560" progId="Equation.DSMT4">
                  <p:embed/>
                </p:oleObj>
              </mc:Choice>
              <mc:Fallback>
                <p:oleObj name="Equation" r:id="rId6" imgW="2349360" imgH="304560" progId="Equation.DSMT4">
                  <p:embed/>
                  <p:pic>
                    <p:nvPicPr>
                      <p:cNvPr id="0" name=""/>
                      <p:cNvPicPr>
                        <a:picLocks noChangeAspect="1" noChangeArrowheads="1"/>
                      </p:cNvPicPr>
                      <p:nvPr/>
                    </p:nvPicPr>
                    <p:blipFill>
                      <a:blip r:embed="rId7"/>
                      <a:srcRect/>
                      <a:stretch>
                        <a:fillRect/>
                      </a:stretch>
                    </p:blipFill>
                    <p:spPr bwMode="auto">
                      <a:xfrm>
                        <a:off x="3735333" y="5819254"/>
                        <a:ext cx="4719638" cy="612775"/>
                      </a:xfrm>
                      <a:prstGeom prst="rect">
                        <a:avLst/>
                      </a:prstGeom>
                      <a:noFill/>
                      <a:ln w="9525">
                        <a:noFill/>
                        <a:miter lim="800000"/>
                        <a:headEnd/>
                        <a:tailEnd/>
                      </a:ln>
                    </p:spPr>
                  </p:pic>
                </p:oleObj>
              </mc:Fallback>
            </mc:AlternateContent>
          </a:graphicData>
        </a:graphic>
      </p:graphicFrame>
      <p:sp>
        <p:nvSpPr>
          <p:cNvPr id="11" name="右箭头 10"/>
          <p:cNvSpPr/>
          <p:nvPr/>
        </p:nvSpPr>
        <p:spPr>
          <a:xfrm>
            <a:off x="3182084" y="5981626"/>
            <a:ext cx="31202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780327558"/>
              </p:ext>
            </p:extLst>
          </p:nvPr>
        </p:nvGraphicFramePr>
        <p:xfrm>
          <a:off x="3716427" y="4975225"/>
          <a:ext cx="3417887" cy="612775"/>
        </p:xfrm>
        <a:graphic>
          <a:graphicData uri="http://schemas.openxmlformats.org/presentationml/2006/ole">
            <mc:AlternateContent xmlns:mc="http://schemas.openxmlformats.org/markup-compatibility/2006">
              <mc:Choice xmlns:v="urn:schemas-microsoft-com:vml" Requires="v">
                <p:oleObj spid="_x0000_s46555" name="Equation" r:id="rId8" imgW="1701720" imgH="304560" progId="Equation.DSMT4">
                  <p:embed/>
                </p:oleObj>
              </mc:Choice>
              <mc:Fallback>
                <p:oleObj name="Equation" r:id="rId8" imgW="1701720" imgH="304560" progId="Equation.DSMT4">
                  <p:embed/>
                  <p:pic>
                    <p:nvPicPr>
                      <p:cNvPr id="0" name=""/>
                      <p:cNvPicPr>
                        <a:picLocks noChangeAspect="1" noChangeArrowheads="1"/>
                      </p:cNvPicPr>
                      <p:nvPr/>
                    </p:nvPicPr>
                    <p:blipFill>
                      <a:blip r:embed="rId9"/>
                      <a:srcRect/>
                      <a:stretch>
                        <a:fillRect/>
                      </a:stretch>
                    </p:blipFill>
                    <p:spPr bwMode="auto">
                      <a:xfrm>
                        <a:off x="3716427" y="4975225"/>
                        <a:ext cx="3417887" cy="612775"/>
                      </a:xfrm>
                      <a:prstGeom prst="rect">
                        <a:avLst/>
                      </a:prstGeom>
                      <a:noFill/>
                      <a:ln w="9525">
                        <a:noFill/>
                        <a:miter lim="800000"/>
                        <a:headEnd/>
                        <a:tailEnd/>
                      </a:ln>
                    </p:spPr>
                  </p:pic>
                </p:oleObj>
              </mc:Fallback>
            </mc:AlternateContent>
          </a:graphicData>
        </a:graphic>
      </p:graphicFrame>
      <p:sp>
        <p:nvSpPr>
          <p:cNvPr id="13" name="TextBox 5"/>
          <p:cNvSpPr txBox="1"/>
          <p:nvPr/>
        </p:nvSpPr>
        <p:spPr>
          <a:xfrm>
            <a:off x="506041" y="4581128"/>
            <a:ext cx="1430167" cy="461665"/>
          </a:xfrm>
          <a:prstGeom prst="rect">
            <a:avLst/>
          </a:prstGeom>
          <a:noFill/>
        </p:spPr>
        <p:txBody>
          <a:bodyPr wrap="square" rtlCol="0">
            <a:spAutoFit/>
          </a:bodyPr>
          <a:lstStyle/>
          <a:p>
            <a:pPr algn="ctr"/>
            <a:r>
              <a:rPr kumimoji="1" lang="en-US" altLang="zh-CN" sz="2400" dirty="0"/>
              <a:t>ASAP</a:t>
            </a:r>
            <a:endParaRPr kumimoji="1" lang="zh-CN" altLang="en-US" sz="2400" dirty="0"/>
          </a:p>
        </p:txBody>
      </p:sp>
      <p:sp>
        <p:nvSpPr>
          <p:cNvPr id="14" name="TextBox 5"/>
          <p:cNvSpPr txBox="1"/>
          <p:nvPr/>
        </p:nvSpPr>
        <p:spPr>
          <a:xfrm>
            <a:off x="506041" y="5443859"/>
            <a:ext cx="1430167" cy="461665"/>
          </a:xfrm>
          <a:prstGeom prst="rect">
            <a:avLst/>
          </a:prstGeom>
          <a:noFill/>
        </p:spPr>
        <p:txBody>
          <a:bodyPr wrap="square" rtlCol="0">
            <a:spAutoFit/>
          </a:bodyPr>
          <a:lstStyle/>
          <a:p>
            <a:pPr algn="ctr"/>
            <a:r>
              <a:rPr kumimoji="1" lang="en-US" altLang="zh-CN" sz="2400" dirty="0"/>
              <a:t>AAAP</a:t>
            </a:r>
            <a:endParaRPr kumimoji="1" lang="zh-CN" altLang="en-US" sz="2400" dirty="0"/>
          </a:p>
        </p:txBody>
      </p:sp>
      <p:sp>
        <p:nvSpPr>
          <p:cNvPr id="15" name="TextBox 5"/>
          <p:cNvSpPr txBox="1"/>
          <p:nvPr/>
        </p:nvSpPr>
        <p:spPr>
          <a:xfrm>
            <a:off x="497012" y="6306590"/>
            <a:ext cx="1430167" cy="461665"/>
          </a:xfrm>
          <a:prstGeom prst="rect">
            <a:avLst/>
          </a:prstGeom>
          <a:noFill/>
        </p:spPr>
        <p:txBody>
          <a:bodyPr wrap="square" rtlCol="0">
            <a:spAutoFit/>
          </a:bodyPr>
          <a:lstStyle/>
          <a:p>
            <a:pPr algn="ctr"/>
            <a:r>
              <a:rPr kumimoji="1" lang="en-US" altLang="zh-CN" sz="2400" dirty="0"/>
              <a:t>ARAP</a:t>
            </a:r>
            <a:endParaRPr kumimoji="1" lang="zh-CN" altLang="en-US" sz="2400" dirty="0"/>
          </a:p>
        </p:txBody>
      </p:sp>
    </p:spTree>
    <p:extLst>
      <p:ext uri="{BB962C8B-B14F-4D97-AF65-F5344CB8AC3E}">
        <p14:creationId xmlns:p14="http://schemas.microsoft.com/office/powerpoint/2010/main" val="8216217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4"/>
          <a:stretch>
            <a:fillRect/>
          </a:stretch>
        </p:blipFill>
        <p:spPr>
          <a:xfrm>
            <a:off x="6497816" y="3354216"/>
            <a:ext cx="2334474" cy="2163015"/>
          </a:xfrm>
          <a:prstGeom prst="rect">
            <a:avLst/>
          </a:prstGeom>
        </p:spPr>
      </p:pic>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4.2.2 </a:t>
            </a:r>
            <a:r>
              <a:rPr lang="zh-CN" altLang="en-US" b="1" dirty="0"/>
              <a:t>平面参数化</a:t>
            </a:r>
            <a:endParaRPr kumimoji="1" lang="en-US" altLang="zh-CN" b="1" dirty="0"/>
          </a:p>
          <a:p>
            <a:pPr lvl="1"/>
            <a:r>
              <a:rPr lang="en-US" altLang="zh-CN" b="1" dirty="0"/>
              <a:t>4.2.2-1 </a:t>
            </a:r>
            <a:r>
              <a:rPr lang="zh-CN" altLang="en-US" b="1" dirty="0"/>
              <a:t>开网格的平面参数化</a:t>
            </a:r>
            <a:endParaRPr lang="en-US" altLang="zh-CN" b="1" dirty="0"/>
          </a:p>
          <a:p>
            <a:pPr lvl="2"/>
            <a:r>
              <a:rPr lang="zh-CN" altLang="en-US" b="1" dirty="0"/>
              <a:t>直接几何扭曲优化</a:t>
            </a:r>
            <a:endParaRPr lang="en-US" altLang="zh-CN" b="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75</a:t>
            </a:fld>
            <a:endParaRPr lang="zh-CN" altLang="en-US" dirty="0"/>
          </a:p>
        </p:txBody>
      </p:sp>
      <p:graphicFrame>
        <p:nvGraphicFramePr>
          <p:cNvPr id="15" name="对象 14"/>
          <p:cNvGraphicFramePr>
            <a:graphicFrameLocks noChangeAspect="1"/>
          </p:cNvGraphicFramePr>
          <p:nvPr>
            <p:extLst>
              <p:ext uri="{D42A27DB-BD31-4B8C-83A1-F6EECF244321}">
                <p14:modId xmlns:p14="http://schemas.microsoft.com/office/powerpoint/2010/main" val="1924645166"/>
              </p:ext>
            </p:extLst>
          </p:nvPr>
        </p:nvGraphicFramePr>
        <p:xfrm>
          <a:off x="909441" y="6186436"/>
          <a:ext cx="3502794" cy="507453"/>
        </p:xfrm>
        <a:graphic>
          <a:graphicData uri="http://schemas.openxmlformats.org/presentationml/2006/ole">
            <mc:AlternateContent xmlns:mc="http://schemas.openxmlformats.org/markup-compatibility/2006">
              <mc:Choice xmlns:v="urn:schemas-microsoft-com:vml" Requires="v">
                <p:oleObj spid="_x0000_s47734" name="Equation" r:id="rId5" imgW="2019240" imgH="291960" progId="Equation.DSMT4">
                  <p:embed/>
                </p:oleObj>
              </mc:Choice>
              <mc:Fallback>
                <p:oleObj name="Equation" r:id="rId5" imgW="2019240" imgH="291960" progId="Equation.DSMT4">
                  <p:embed/>
                  <p:pic>
                    <p:nvPicPr>
                      <p:cNvPr id="0" name=""/>
                      <p:cNvPicPr>
                        <a:picLocks noChangeAspect="1" noChangeArrowheads="1"/>
                      </p:cNvPicPr>
                      <p:nvPr/>
                    </p:nvPicPr>
                    <p:blipFill>
                      <a:blip r:embed="rId6"/>
                      <a:srcRect/>
                      <a:stretch>
                        <a:fillRect/>
                      </a:stretch>
                    </p:blipFill>
                    <p:spPr bwMode="auto">
                      <a:xfrm>
                        <a:off x="909441" y="6186436"/>
                        <a:ext cx="3502794" cy="507453"/>
                      </a:xfrm>
                      <a:prstGeom prst="rect">
                        <a:avLst/>
                      </a:prstGeom>
                      <a:noFill/>
                      <a:ln w="9525">
                        <a:noFill/>
                        <a:miter lim="800000"/>
                        <a:headEnd/>
                        <a:tailEnd/>
                      </a:ln>
                    </p:spPr>
                  </p:pic>
                </p:oleObj>
              </mc:Fallback>
            </mc:AlternateContent>
          </a:graphicData>
        </a:graphic>
      </p:graphicFrame>
      <p:pic>
        <p:nvPicPr>
          <p:cNvPr id="16" name="图片 15"/>
          <p:cNvPicPr>
            <a:picLocks noChangeAspect="1"/>
          </p:cNvPicPr>
          <p:nvPr/>
        </p:nvPicPr>
        <p:blipFill>
          <a:blip r:embed="rId7"/>
          <a:stretch>
            <a:fillRect/>
          </a:stretch>
        </p:blipFill>
        <p:spPr>
          <a:xfrm>
            <a:off x="975106" y="3403838"/>
            <a:ext cx="1360251" cy="2143224"/>
          </a:xfrm>
          <a:prstGeom prst="rect">
            <a:avLst/>
          </a:prstGeom>
        </p:spPr>
      </p:pic>
      <p:pic>
        <p:nvPicPr>
          <p:cNvPr id="17" name="图片 16"/>
          <p:cNvPicPr>
            <a:picLocks noChangeAspect="1"/>
          </p:cNvPicPr>
          <p:nvPr/>
        </p:nvPicPr>
        <p:blipFill>
          <a:blip r:embed="rId8"/>
          <a:stretch>
            <a:fillRect/>
          </a:stretch>
        </p:blipFill>
        <p:spPr>
          <a:xfrm>
            <a:off x="3465420" y="3373098"/>
            <a:ext cx="2309215" cy="2193755"/>
          </a:xfrm>
          <a:prstGeom prst="rect">
            <a:avLst/>
          </a:prstGeom>
        </p:spPr>
      </p:pic>
      <p:sp>
        <p:nvSpPr>
          <p:cNvPr id="13" name="下弧形箭头 12"/>
          <p:cNvSpPr/>
          <p:nvPr/>
        </p:nvSpPr>
        <p:spPr>
          <a:xfrm>
            <a:off x="2123728" y="5127503"/>
            <a:ext cx="1584176" cy="38972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下弧形箭头 13"/>
          <p:cNvSpPr/>
          <p:nvPr/>
        </p:nvSpPr>
        <p:spPr>
          <a:xfrm>
            <a:off x="5355838" y="5127502"/>
            <a:ext cx="1584176" cy="38972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任意多边形 18"/>
          <p:cNvSpPr/>
          <p:nvPr/>
        </p:nvSpPr>
        <p:spPr>
          <a:xfrm>
            <a:off x="1701818" y="5407009"/>
            <a:ext cx="259492" cy="518984"/>
          </a:xfrm>
          <a:custGeom>
            <a:avLst/>
            <a:gdLst>
              <a:gd name="connsiteX0" fmla="*/ 0 w 259492"/>
              <a:gd name="connsiteY0" fmla="*/ 135924 h 518984"/>
              <a:gd name="connsiteX1" fmla="*/ 259492 w 259492"/>
              <a:gd name="connsiteY1" fmla="*/ 518984 h 518984"/>
              <a:gd name="connsiteX2" fmla="*/ 172994 w 259492"/>
              <a:gd name="connsiteY2" fmla="*/ 0 h 518984"/>
              <a:gd name="connsiteX3" fmla="*/ 0 w 259492"/>
              <a:gd name="connsiteY3" fmla="*/ 135924 h 518984"/>
            </a:gdLst>
            <a:ahLst/>
            <a:cxnLst>
              <a:cxn ang="0">
                <a:pos x="connsiteX0" y="connsiteY0"/>
              </a:cxn>
              <a:cxn ang="0">
                <a:pos x="connsiteX1" y="connsiteY1"/>
              </a:cxn>
              <a:cxn ang="0">
                <a:pos x="connsiteX2" y="connsiteY2"/>
              </a:cxn>
              <a:cxn ang="0">
                <a:pos x="connsiteX3" y="connsiteY3"/>
              </a:cxn>
            </a:cxnLst>
            <a:rect l="l" t="t" r="r" b="b"/>
            <a:pathLst>
              <a:path w="259492" h="518984">
                <a:moveTo>
                  <a:pt x="0" y="135924"/>
                </a:moveTo>
                <a:lnTo>
                  <a:pt x="259492" y="518984"/>
                </a:lnTo>
                <a:lnTo>
                  <a:pt x="172994" y="0"/>
                </a:lnTo>
                <a:lnTo>
                  <a:pt x="0" y="135924"/>
                </a:lnTo>
                <a:close/>
              </a:path>
            </a:pathLst>
          </a:cu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4482702" y="5598442"/>
            <a:ext cx="123568" cy="259492"/>
          </a:xfrm>
          <a:custGeom>
            <a:avLst/>
            <a:gdLst>
              <a:gd name="connsiteX0" fmla="*/ 74141 w 123568"/>
              <a:gd name="connsiteY0" fmla="*/ 0 h 259492"/>
              <a:gd name="connsiteX1" fmla="*/ 0 w 123568"/>
              <a:gd name="connsiteY1" fmla="*/ 135924 h 259492"/>
              <a:gd name="connsiteX2" fmla="*/ 123568 w 123568"/>
              <a:gd name="connsiteY2" fmla="*/ 259492 h 259492"/>
              <a:gd name="connsiteX3" fmla="*/ 74141 w 123568"/>
              <a:gd name="connsiteY3" fmla="*/ 0 h 259492"/>
            </a:gdLst>
            <a:ahLst/>
            <a:cxnLst>
              <a:cxn ang="0">
                <a:pos x="connsiteX0" y="connsiteY0"/>
              </a:cxn>
              <a:cxn ang="0">
                <a:pos x="connsiteX1" y="connsiteY1"/>
              </a:cxn>
              <a:cxn ang="0">
                <a:pos x="connsiteX2" y="connsiteY2"/>
              </a:cxn>
              <a:cxn ang="0">
                <a:pos x="connsiteX3" y="connsiteY3"/>
              </a:cxn>
            </a:cxnLst>
            <a:rect l="l" t="t" r="r" b="b"/>
            <a:pathLst>
              <a:path w="123568" h="259492">
                <a:moveTo>
                  <a:pt x="74141" y="0"/>
                </a:moveTo>
                <a:lnTo>
                  <a:pt x="0" y="135924"/>
                </a:lnTo>
                <a:lnTo>
                  <a:pt x="123568" y="259492"/>
                </a:lnTo>
                <a:lnTo>
                  <a:pt x="74141" y="0"/>
                </a:lnTo>
                <a:close/>
              </a:path>
            </a:pathLst>
          </a:cu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7663195" y="5343689"/>
            <a:ext cx="247135" cy="531340"/>
          </a:xfrm>
          <a:custGeom>
            <a:avLst/>
            <a:gdLst>
              <a:gd name="connsiteX0" fmla="*/ 172994 w 247135"/>
              <a:gd name="connsiteY0" fmla="*/ 0 h 531340"/>
              <a:gd name="connsiteX1" fmla="*/ 0 w 247135"/>
              <a:gd name="connsiteY1" fmla="*/ 247135 h 531340"/>
              <a:gd name="connsiteX2" fmla="*/ 247135 w 247135"/>
              <a:gd name="connsiteY2" fmla="*/ 531340 h 531340"/>
              <a:gd name="connsiteX3" fmla="*/ 172994 w 247135"/>
              <a:gd name="connsiteY3" fmla="*/ 0 h 531340"/>
            </a:gdLst>
            <a:ahLst/>
            <a:cxnLst>
              <a:cxn ang="0">
                <a:pos x="connsiteX0" y="connsiteY0"/>
              </a:cxn>
              <a:cxn ang="0">
                <a:pos x="connsiteX1" y="connsiteY1"/>
              </a:cxn>
              <a:cxn ang="0">
                <a:pos x="connsiteX2" y="connsiteY2"/>
              </a:cxn>
              <a:cxn ang="0">
                <a:pos x="connsiteX3" y="connsiteY3"/>
              </a:cxn>
            </a:cxnLst>
            <a:rect l="l" t="t" r="r" b="b"/>
            <a:pathLst>
              <a:path w="247135" h="531340">
                <a:moveTo>
                  <a:pt x="172994" y="0"/>
                </a:moveTo>
                <a:lnTo>
                  <a:pt x="0" y="247135"/>
                </a:lnTo>
                <a:lnTo>
                  <a:pt x="247135" y="531340"/>
                </a:lnTo>
                <a:lnTo>
                  <a:pt x="172994"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2" name="对象 21"/>
          <p:cNvGraphicFramePr>
            <a:graphicFrameLocks noChangeAspect="1"/>
          </p:cNvGraphicFramePr>
          <p:nvPr>
            <p:extLst>
              <p:ext uri="{D42A27DB-BD31-4B8C-83A1-F6EECF244321}">
                <p14:modId xmlns:p14="http://schemas.microsoft.com/office/powerpoint/2010/main" val="86621178"/>
              </p:ext>
            </p:extLst>
          </p:nvPr>
        </p:nvGraphicFramePr>
        <p:xfrm>
          <a:off x="2003979" y="5637840"/>
          <a:ext cx="357188" cy="511175"/>
        </p:xfrm>
        <a:graphic>
          <a:graphicData uri="http://schemas.openxmlformats.org/presentationml/2006/ole">
            <mc:AlternateContent xmlns:mc="http://schemas.openxmlformats.org/markup-compatibility/2006">
              <mc:Choice xmlns:v="urn:schemas-microsoft-com:vml" Requires="v">
                <p:oleObj spid="_x0000_s47735" name="Equation" r:id="rId9" imgW="177480" imgH="253800" progId="Equation.DSMT4">
                  <p:embed/>
                </p:oleObj>
              </mc:Choice>
              <mc:Fallback>
                <p:oleObj name="Equation" r:id="rId9" imgW="177480" imgH="253800" progId="Equation.DSMT4">
                  <p:embed/>
                  <p:pic>
                    <p:nvPicPr>
                      <p:cNvPr id="0" name=""/>
                      <p:cNvPicPr>
                        <a:picLocks noChangeAspect="1" noChangeArrowheads="1"/>
                      </p:cNvPicPr>
                      <p:nvPr/>
                    </p:nvPicPr>
                    <p:blipFill>
                      <a:blip r:embed="rId10"/>
                      <a:srcRect/>
                      <a:stretch>
                        <a:fillRect/>
                      </a:stretch>
                    </p:blipFill>
                    <p:spPr bwMode="auto">
                      <a:xfrm>
                        <a:off x="2003979" y="5637840"/>
                        <a:ext cx="357188" cy="511175"/>
                      </a:xfrm>
                      <a:prstGeom prst="rect">
                        <a:avLst/>
                      </a:prstGeom>
                      <a:noFill/>
                      <a:ln w="9525">
                        <a:noFill/>
                        <a:miter lim="800000"/>
                        <a:headEnd/>
                        <a:tailEnd/>
                      </a:ln>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2633643494"/>
              </p:ext>
            </p:extLst>
          </p:nvPr>
        </p:nvGraphicFramePr>
        <p:xfrm>
          <a:off x="4619625" y="5632450"/>
          <a:ext cx="331788" cy="511175"/>
        </p:xfrm>
        <a:graphic>
          <a:graphicData uri="http://schemas.openxmlformats.org/presentationml/2006/ole">
            <mc:AlternateContent xmlns:mc="http://schemas.openxmlformats.org/markup-compatibility/2006">
              <mc:Choice xmlns:v="urn:schemas-microsoft-com:vml" Requires="v">
                <p:oleObj spid="_x0000_s47736" name="Equation" r:id="rId11" imgW="164880" imgH="253800" progId="Equation.DSMT4">
                  <p:embed/>
                </p:oleObj>
              </mc:Choice>
              <mc:Fallback>
                <p:oleObj name="Equation" r:id="rId11" imgW="164880" imgH="253800" progId="Equation.DSMT4">
                  <p:embed/>
                  <p:pic>
                    <p:nvPicPr>
                      <p:cNvPr id="0" name=""/>
                      <p:cNvPicPr>
                        <a:picLocks noChangeAspect="1" noChangeArrowheads="1"/>
                      </p:cNvPicPr>
                      <p:nvPr/>
                    </p:nvPicPr>
                    <p:blipFill>
                      <a:blip r:embed="rId12"/>
                      <a:srcRect/>
                      <a:stretch>
                        <a:fillRect/>
                      </a:stretch>
                    </p:blipFill>
                    <p:spPr bwMode="auto">
                      <a:xfrm>
                        <a:off x="4619625" y="5632450"/>
                        <a:ext cx="331788" cy="511175"/>
                      </a:xfrm>
                      <a:prstGeom prst="rect">
                        <a:avLst/>
                      </a:prstGeom>
                      <a:noFill/>
                      <a:ln w="9525">
                        <a:noFill/>
                        <a:miter lim="800000"/>
                        <a:headEnd/>
                        <a:tailEnd/>
                      </a:ln>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769614723"/>
              </p:ext>
            </p:extLst>
          </p:nvPr>
        </p:nvGraphicFramePr>
        <p:xfrm>
          <a:off x="4951413" y="5733165"/>
          <a:ext cx="3797499" cy="1025324"/>
        </p:xfrm>
        <a:graphic>
          <a:graphicData uri="http://schemas.openxmlformats.org/presentationml/2006/ole">
            <mc:AlternateContent xmlns:mc="http://schemas.openxmlformats.org/markup-compatibility/2006">
              <mc:Choice xmlns:v="urn:schemas-microsoft-com:vml" Requires="v">
                <p:oleObj spid="_x0000_s47737" name="Equation" r:id="rId13" imgW="2450880" imgH="660240" progId="Equation.DSMT4">
                  <p:embed/>
                </p:oleObj>
              </mc:Choice>
              <mc:Fallback>
                <p:oleObj name="Equation" r:id="rId13" imgW="2450880" imgH="660240" progId="Equation.DSMT4">
                  <p:embed/>
                  <p:pic>
                    <p:nvPicPr>
                      <p:cNvPr id="0" name=""/>
                      <p:cNvPicPr>
                        <a:picLocks noChangeAspect="1" noChangeArrowheads="1"/>
                      </p:cNvPicPr>
                      <p:nvPr/>
                    </p:nvPicPr>
                    <p:blipFill>
                      <a:blip r:embed="rId14"/>
                      <a:srcRect/>
                      <a:stretch>
                        <a:fillRect/>
                      </a:stretch>
                    </p:blipFill>
                    <p:spPr bwMode="auto">
                      <a:xfrm>
                        <a:off x="4951413" y="5733165"/>
                        <a:ext cx="3797499" cy="1025324"/>
                      </a:xfrm>
                      <a:prstGeom prst="rect">
                        <a:avLst/>
                      </a:prstGeom>
                      <a:noFill/>
                      <a:ln w="9525">
                        <a:noFill/>
                        <a:miter lim="800000"/>
                        <a:headEnd/>
                        <a:tailEnd/>
                      </a:ln>
                    </p:spPr>
                  </p:pic>
                </p:oleObj>
              </mc:Fallback>
            </mc:AlternateContent>
          </a:graphicData>
        </a:graphic>
      </p:graphicFrame>
    </p:spTree>
    <p:extLst>
      <p:ext uri="{BB962C8B-B14F-4D97-AF65-F5344CB8AC3E}">
        <p14:creationId xmlns:p14="http://schemas.microsoft.com/office/powerpoint/2010/main" val="10875010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4.2.2 </a:t>
            </a:r>
            <a:r>
              <a:rPr lang="zh-CN" altLang="en-US" b="1" dirty="0"/>
              <a:t>平面参数化</a:t>
            </a:r>
            <a:endParaRPr kumimoji="1" lang="en-US" altLang="zh-CN" b="1" dirty="0"/>
          </a:p>
          <a:p>
            <a:pPr lvl="1"/>
            <a:r>
              <a:rPr lang="en-US" altLang="zh-CN" b="1" dirty="0"/>
              <a:t>4.2.2-1 </a:t>
            </a:r>
            <a:r>
              <a:rPr lang="zh-CN" altLang="en-US" b="1" dirty="0"/>
              <a:t>开网格的平面参数化</a:t>
            </a:r>
            <a:endParaRPr lang="en-US" altLang="zh-CN" b="1" dirty="0"/>
          </a:p>
          <a:p>
            <a:pPr lvl="2"/>
            <a:r>
              <a:rPr lang="zh-CN" altLang="en-US" b="1" dirty="0"/>
              <a:t>直接几何扭曲优化</a:t>
            </a:r>
            <a:endParaRPr lang="en-US" altLang="zh-CN" b="1" dirty="0"/>
          </a:p>
          <a:p>
            <a:pPr lvl="3"/>
            <a:r>
              <a:rPr lang="zh-CN" altLang="en-US" b="1" dirty="0"/>
              <a:t>优点</a:t>
            </a:r>
            <a:endParaRPr lang="en-US" altLang="zh-CN" b="1" dirty="0"/>
          </a:p>
          <a:p>
            <a:pPr lvl="4"/>
            <a:r>
              <a:rPr lang="zh-CN" altLang="en-US" dirty="0"/>
              <a:t>保长度参数化</a:t>
            </a:r>
            <a:endParaRPr lang="en-US" altLang="zh-CN" dirty="0"/>
          </a:p>
          <a:p>
            <a:pPr lvl="4"/>
            <a:r>
              <a:rPr lang="zh-CN" altLang="en-US" dirty="0"/>
              <a:t>迭代线性优化</a:t>
            </a:r>
            <a:endParaRPr lang="en-US" altLang="zh-CN" dirty="0"/>
          </a:p>
          <a:p>
            <a:pPr lvl="3"/>
            <a:r>
              <a:rPr lang="zh-CN" altLang="en-US" b="1" dirty="0"/>
              <a:t>缺点</a:t>
            </a:r>
            <a:endParaRPr lang="en-US" altLang="zh-CN" b="1" dirty="0"/>
          </a:p>
          <a:p>
            <a:pPr lvl="4"/>
            <a:r>
              <a:rPr lang="zh-CN" altLang="en-US" dirty="0"/>
              <a:t>无法保证参数化结果的有效性</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76</a:t>
            </a:fld>
            <a:endParaRPr lang="zh-CN" altLang="en-US" dirty="0"/>
          </a:p>
        </p:txBody>
      </p:sp>
      <p:pic>
        <p:nvPicPr>
          <p:cNvPr id="5" name="图片 4"/>
          <p:cNvPicPr>
            <a:picLocks noChangeAspect="1"/>
          </p:cNvPicPr>
          <p:nvPr/>
        </p:nvPicPr>
        <p:blipFill>
          <a:blip r:embed="rId3"/>
          <a:stretch>
            <a:fillRect/>
          </a:stretch>
        </p:blipFill>
        <p:spPr>
          <a:xfrm>
            <a:off x="917151" y="5039097"/>
            <a:ext cx="6768752" cy="1804135"/>
          </a:xfrm>
          <a:prstGeom prst="rect">
            <a:avLst/>
          </a:prstGeom>
        </p:spPr>
      </p:pic>
      <p:sp>
        <p:nvSpPr>
          <p:cNvPr id="25" name="TextBox 5"/>
          <p:cNvSpPr txBox="1"/>
          <p:nvPr/>
        </p:nvSpPr>
        <p:spPr>
          <a:xfrm>
            <a:off x="2808871" y="5002026"/>
            <a:ext cx="1430167" cy="369332"/>
          </a:xfrm>
          <a:prstGeom prst="rect">
            <a:avLst/>
          </a:prstGeom>
          <a:noFill/>
        </p:spPr>
        <p:txBody>
          <a:bodyPr wrap="square" rtlCol="0">
            <a:spAutoFit/>
          </a:bodyPr>
          <a:lstStyle/>
          <a:p>
            <a:pPr algn="ctr"/>
            <a:r>
              <a:rPr kumimoji="1" lang="en-US" altLang="zh-CN" dirty="0"/>
              <a:t>1st</a:t>
            </a:r>
            <a:endParaRPr kumimoji="1" lang="zh-CN" altLang="en-US" dirty="0"/>
          </a:p>
        </p:txBody>
      </p:sp>
      <p:sp>
        <p:nvSpPr>
          <p:cNvPr id="26" name="TextBox 5"/>
          <p:cNvSpPr txBox="1"/>
          <p:nvPr/>
        </p:nvSpPr>
        <p:spPr>
          <a:xfrm>
            <a:off x="4581993" y="5013176"/>
            <a:ext cx="1430167" cy="369332"/>
          </a:xfrm>
          <a:prstGeom prst="rect">
            <a:avLst/>
          </a:prstGeom>
          <a:noFill/>
        </p:spPr>
        <p:txBody>
          <a:bodyPr wrap="square" rtlCol="0">
            <a:spAutoFit/>
          </a:bodyPr>
          <a:lstStyle/>
          <a:p>
            <a:pPr algn="ctr"/>
            <a:r>
              <a:rPr kumimoji="1" lang="en-US" altLang="zh-CN" dirty="0"/>
              <a:t>2nd</a:t>
            </a:r>
            <a:endParaRPr kumimoji="1" lang="zh-CN" altLang="en-US" dirty="0"/>
          </a:p>
        </p:txBody>
      </p:sp>
      <p:sp>
        <p:nvSpPr>
          <p:cNvPr id="27" name="TextBox 5"/>
          <p:cNvSpPr txBox="1"/>
          <p:nvPr/>
        </p:nvSpPr>
        <p:spPr>
          <a:xfrm>
            <a:off x="6302536" y="5002026"/>
            <a:ext cx="1430167" cy="369332"/>
          </a:xfrm>
          <a:prstGeom prst="rect">
            <a:avLst/>
          </a:prstGeom>
          <a:noFill/>
        </p:spPr>
        <p:txBody>
          <a:bodyPr wrap="square" rtlCol="0">
            <a:spAutoFit/>
          </a:bodyPr>
          <a:lstStyle/>
          <a:p>
            <a:pPr algn="ctr"/>
            <a:r>
              <a:rPr kumimoji="1" lang="en-US" altLang="zh-CN" dirty="0"/>
              <a:t>3rd</a:t>
            </a:r>
            <a:endParaRPr kumimoji="1" lang="zh-CN" altLang="en-US" dirty="0"/>
          </a:p>
        </p:txBody>
      </p:sp>
    </p:spTree>
    <p:extLst>
      <p:ext uri="{BB962C8B-B14F-4D97-AF65-F5344CB8AC3E}">
        <p14:creationId xmlns:p14="http://schemas.microsoft.com/office/powerpoint/2010/main" val="15460517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4.2.2 </a:t>
            </a:r>
            <a:r>
              <a:rPr lang="zh-CN" altLang="en-US" b="1" dirty="0"/>
              <a:t>平面参数化</a:t>
            </a:r>
            <a:endParaRPr kumimoji="1" lang="en-US" altLang="zh-CN" b="1" dirty="0"/>
          </a:p>
          <a:p>
            <a:pPr lvl="1"/>
            <a:r>
              <a:rPr lang="en-US" altLang="zh-CN" b="1" dirty="0"/>
              <a:t>4.2.2-1 </a:t>
            </a:r>
            <a:r>
              <a:rPr lang="zh-CN" altLang="en-US" b="1" dirty="0"/>
              <a:t>开网格的平面参数化</a:t>
            </a:r>
            <a:endParaRPr lang="en-US" altLang="zh-CN" b="1" dirty="0"/>
          </a:p>
          <a:p>
            <a:pPr marL="914400" lvl="2" indent="0">
              <a:buNone/>
            </a:pP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77</a:t>
            </a:fld>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7" y="3136480"/>
            <a:ext cx="2942341" cy="1919936"/>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8470" y="3033069"/>
            <a:ext cx="2957951" cy="2052615"/>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0206" y="2996952"/>
            <a:ext cx="3160870" cy="2122856"/>
          </a:xfrm>
          <a:prstGeom prst="rect">
            <a:avLst/>
          </a:prstGeom>
        </p:spPr>
      </p:pic>
      <p:sp>
        <p:nvSpPr>
          <p:cNvPr id="12" name="TextBox 5"/>
          <p:cNvSpPr txBox="1"/>
          <p:nvPr/>
        </p:nvSpPr>
        <p:spPr>
          <a:xfrm>
            <a:off x="788393" y="5196448"/>
            <a:ext cx="1430167" cy="461665"/>
          </a:xfrm>
          <a:prstGeom prst="rect">
            <a:avLst/>
          </a:prstGeom>
          <a:noFill/>
        </p:spPr>
        <p:txBody>
          <a:bodyPr wrap="square" rtlCol="0">
            <a:spAutoFit/>
          </a:bodyPr>
          <a:lstStyle/>
          <a:p>
            <a:pPr algn="ctr"/>
            <a:r>
              <a:rPr kumimoji="1" lang="en-US" altLang="zh-CN" sz="2400" dirty="0"/>
              <a:t>ABF</a:t>
            </a:r>
            <a:endParaRPr kumimoji="1" lang="zh-CN" altLang="en-US" sz="2400" dirty="0"/>
          </a:p>
        </p:txBody>
      </p:sp>
      <p:sp>
        <p:nvSpPr>
          <p:cNvPr id="13" name="TextBox 5"/>
          <p:cNvSpPr txBox="1"/>
          <p:nvPr/>
        </p:nvSpPr>
        <p:spPr>
          <a:xfrm>
            <a:off x="3540733" y="5196447"/>
            <a:ext cx="1430167" cy="461665"/>
          </a:xfrm>
          <a:prstGeom prst="rect">
            <a:avLst/>
          </a:prstGeom>
          <a:noFill/>
        </p:spPr>
        <p:txBody>
          <a:bodyPr wrap="square" rtlCol="0">
            <a:spAutoFit/>
          </a:bodyPr>
          <a:lstStyle/>
          <a:p>
            <a:pPr algn="ctr"/>
            <a:r>
              <a:rPr kumimoji="1" lang="en-US" altLang="zh-CN" sz="2400" dirty="0"/>
              <a:t>LSCM</a:t>
            </a:r>
            <a:endParaRPr kumimoji="1" lang="zh-CN" altLang="en-US" sz="2400" dirty="0"/>
          </a:p>
        </p:txBody>
      </p:sp>
      <p:sp>
        <p:nvSpPr>
          <p:cNvPr id="14" name="TextBox 5"/>
          <p:cNvSpPr txBox="1"/>
          <p:nvPr/>
        </p:nvSpPr>
        <p:spPr>
          <a:xfrm>
            <a:off x="6624266" y="5196446"/>
            <a:ext cx="1430167" cy="461665"/>
          </a:xfrm>
          <a:prstGeom prst="rect">
            <a:avLst/>
          </a:prstGeom>
          <a:noFill/>
        </p:spPr>
        <p:txBody>
          <a:bodyPr wrap="square" rtlCol="0">
            <a:spAutoFit/>
          </a:bodyPr>
          <a:lstStyle/>
          <a:p>
            <a:pPr algn="ctr"/>
            <a:r>
              <a:rPr kumimoji="1" lang="en-US" altLang="zh-CN" sz="2400" dirty="0"/>
              <a:t>ARAP</a:t>
            </a:r>
            <a:endParaRPr kumimoji="1" lang="zh-CN" altLang="en-US" sz="2400" dirty="0"/>
          </a:p>
        </p:txBody>
      </p:sp>
    </p:spTree>
    <p:extLst>
      <p:ext uri="{BB962C8B-B14F-4D97-AF65-F5344CB8AC3E}">
        <p14:creationId xmlns:p14="http://schemas.microsoft.com/office/powerpoint/2010/main" val="14925682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4.2.2 </a:t>
            </a:r>
            <a:r>
              <a:rPr lang="zh-CN" altLang="en-US" b="1" dirty="0"/>
              <a:t>平面参数化</a:t>
            </a:r>
            <a:endParaRPr kumimoji="1" lang="en-US" altLang="zh-CN" b="1" dirty="0"/>
          </a:p>
          <a:p>
            <a:pPr lvl="1"/>
            <a:r>
              <a:rPr lang="en-US" altLang="zh-CN" b="1" dirty="0"/>
              <a:t>4.2.2-2 </a:t>
            </a:r>
            <a:r>
              <a:rPr lang="zh-CN" altLang="en-US" b="1" dirty="0"/>
              <a:t>闭网格的平面参数化</a:t>
            </a:r>
            <a:endParaRPr lang="en-US" altLang="zh-CN" b="1" dirty="0"/>
          </a:p>
          <a:p>
            <a:pPr lvl="2"/>
            <a:r>
              <a:rPr lang="zh-CN" altLang="en-US" dirty="0"/>
              <a:t>寻找最优切割线将网格切开，变成开网格</a:t>
            </a:r>
            <a:endParaRPr lang="en-US" altLang="zh-CN" dirty="0"/>
          </a:p>
          <a:p>
            <a:pPr lvl="2"/>
            <a:r>
              <a:rPr lang="zh-CN" altLang="en-US" dirty="0"/>
              <a:t>采用开网格平面参数化</a:t>
            </a:r>
            <a:endParaRPr lang="en-US" altLang="zh-CN" dirty="0"/>
          </a:p>
          <a:p>
            <a:pPr marL="1371600" lvl="3" indent="0">
              <a:buNone/>
            </a:pP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78</a:t>
            </a:fld>
            <a:endParaRPr lang="zh-CN" altLang="en-US" dirty="0"/>
          </a:p>
        </p:txBody>
      </p:sp>
      <p:grpSp>
        <p:nvGrpSpPr>
          <p:cNvPr id="10" name="组合 9"/>
          <p:cNvGrpSpPr/>
          <p:nvPr/>
        </p:nvGrpSpPr>
        <p:grpSpPr>
          <a:xfrm>
            <a:off x="2051720" y="3617640"/>
            <a:ext cx="4649133" cy="3240360"/>
            <a:chOff x="2051720" y="3717032"/>
            <a:chExt cx="4349020" cy="3031187"/>
          </a:xfrm>
        </p:grpSpPr>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t="12714" r="26109"/>
            <a:stretch/>
          </p:blipFill>
          <p:spPr>
            <a:xfrm>
              <a:off x="2051720" y="3717032"/>
              <a:ext cx="4349020" cy="1412962"/>
            </a:xfrm>
            <a:prstGeom prst="rect">
              <a:avLst/>
            </a:prstGeom>
          </p:spPr>
        </p:pic>
        <p:pic>
          <p:nvPicPr>
            <p:cNvPr id="1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900"/>
            <a:stretch/>
          </p:blipFill>
          <p:spPr bwMode="auto">
            <a:xfrm>
              <a:off x="2051720" y="5164735"/>
              <a:ext cx="4224474" cy="1583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2211843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4.2.2 </a:t>
            </a:r>
            <a:r>
              <a:rPr lang="zh-CN" altLang="en-US" b="1" dirty="0"/>
              <a:t>平面参数化</a:t>
            </a:r>
            <a:endParaRPr kumimoji="1" lang="en-US" altLang="zh-CN" b="1" dirty="0"/>
          </a:p>
          <a:p>
            <a:pPr lvl="1"/>
            <a:r>
              <a:rPr lang="en-US" altLang="zh-CN" b="1" dirty="0"/>
              <a:t>4.2.2-2 </a:t>
            </a:r>
            <a:r>
              <a:rPr lang="zh-CN" altLang="en-US" b="1" dirty="0"/>
              <a:t>闭网格的平面参数化</a:t>
            </a:r>
            <a:endParaRPr lang="en-US" altLang="zh-CN" b="1" dirty="0"/>
          </a:p>
          <a:p>
            <a:pPr lvl="2"/>
            <a:r>
              <a:rPr lang="zh-CN" altLang="en-US" dirty="0"/>
              <a:t>切割线方法</a:t>
            </a:r>
            <a:endParaRPr lang="en-US" altLang="zh-CN" dirty="0"/>
          </a:p>
          <a:p>
            <a:pPr lvl="3"/>
            <a:r>
              <a:rPr lang="zh-CN" altLang="en-US" dirty="0"/>
              <a:t>方法</a:t>
            </a:r>
            <a:r>
              <a:rPr lang="en-US" altLang="zh-CN" dirty="0"/>
              <a:t>1</a:t>
            </a:r>
            <a:r>
              <a:rPr lang="zh-CN" altLang="en-US" dirty="0"/>
              <a:t>：通过最小生成树在网格表面寻找曲率高的网格顶点及边，形成分割线</a:t>
            </a:r>
            <a:endParaRPr lang="en-US" altLang="zh-CN" dirty="0"/>
          </a:p>
          <a:p>
            <a:pPr lvl="3"/>
            <a:r>
              <a:rPr lang="zh-CN" altLang="en-US" dirty="0"/>
              <a:t>方法</a:t>
            </a:r>
            <a:r>
              <a:rPr lang="en-US" altLang="zh-CN" dirty="0"/>
              <a:t>2</a:t>
            </a:r>
            <a:r>
              <a:rPr lang="zh-CN" altLang="en-US" dirty="0"/>
              <a:t>：结合网格顶点的可见性分布，寻找尽可能被隐藏的切割线</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79</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8105"/>
            <a:ext cx="4550782" cy="1365235"/>
          </a:xfrm>
          <a:prstGeom prst="rect">
            <a:avLst/>
          </a:prstGeom>
        </p:spPr>
      </p:pic>
      <p:pic>
        <p:nvPicPr>
          <p:cNvPr id="6" name="图片 5"/>
          <p:cNvPicPr>
            <a:picLocks noChangeAspect="1"/>
          </p:cNvPicPr>
          <p:nvPr/>
        </p:nvPicPr>
        <p:blipFill>
          <a:blip r:embed="rId4"/>
          <a:stretch>
            <a:fillRect/>
          </a:stretch>
        </p:blipFill>
        <p:spPr>
          <a:xfrm>
            <a:off x="4661542" y="4685637"/>
            <a:ext cx="4371698" cy="1670713"/>
          </a:xfrm>
          <a:prstGeom prst="rect">
            <a:avLst/>
          </a:prstGeom>
        </p:spPr>
      </p:pic>
      <p:sp>
        <p:nvSpPr>
          <p:cNvPr id="11" name="TextBox 5"/>
          <p:cNvSpPr txBox="1"/>
          <p:nvPr/>
        </p:nvSpPr>
        <p:spPr>
          <a:xfrm>
            <a:off x="1129204" y="6308079"/>
            <a:ext cx="1430167" cy="461665"/>
          </a:xfrm>
          <a:prstGeom prst="rect">
            <a:avLst/>
          </a:prstGeom>
          <a:noFill/>
        </p:spPr>
        <p:txBody>
          <a:bodyPr wrap="square" rtlCol="0">
            <a:spAutoFit/>
          </a:bodyPr>
          <a:lstStyle/>
          <a:p>
            <a:pPr algn="ctr"/>
            <a:r>
              <a:rPr kumimoji="1" lang="zh-CN" altLang="en-US" sz="2400" dirty="0"/>
              <a:t>方法</a:t>
            </a:r>
            <a:r>
              <a:rPr kumimoji="1" lang="en-US" altLang="zh-CN" sz="2400" dirty="0"/>
              <a:t>1</a:t>
            </a:r>
            <a:endParaRPr kumimoji="1" lang="zh-CN" altLang="en-US" sz="2400" dirty="0"/>
          </a:p>
        </p:txBody>
      </p:sp>
      <p:sp>
        <p:nvSpPr>
          <p:cNvPr id="12" name="TextBox 5"/>
          <p:cNvSpPr txBox="1"/>
          <p:nvPr/>
        </p:nvSpPr>
        <p:spPr>
          <a:xfrm>
            <a:off x="6096000" y="6293340"/>
            <a:ext cx="1430167" cy="461665"/>
          </a:xfrm>
          <a:prstGeom prst="rect">
            <a:avLst/>
          </a:prstGeom>
          <a:noFill/>
        </p:spPr>
        <p:txBody>
          <a:bodyPr wrap="square" rtlCol="0">
            <a:spAutoFit/>
          </a:bodyPr>
          <a:lstStyle/>
          <a:p>
            <a:pPr algn="ctr"/>
            <a:r>
              <a:rPr kumimoji="1" lang="zh-CN" altLang="en-US" sz="2400" dirty="0"/>
              <a:t>方法</a:t>
            </a:r>
            <a:r>
              <a:rPr kumimoji="1" lang="en-US" altLang="zh-CN" sz="2400" dirty="0"/>
              <a:t>2</a:t>
            </a:r>
            <a:endParaRPr kumimoji="1" lang="zh-CN" altLang="en-US" sz="2400" dirty="0"/>
          </a:p>
        </p:txBody>
      </p:sp>
      <p:sp>
        <p:nvSpPr>
          <p:cNvPr id="7" name="右箭头 6"/>
          <p:cNvSpPr/>
          <p:nvPr/>
        </p:nvSpPr>
        <p:spPr>
          <a:xfrm>
            <a:off x="6811083" y="5304970"/>
            <a:ext cx="316897" cy="43204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75930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数字几何</a:t>
            </a:r>
          </a:p>
        </p:txBody>
      </p:sp>
      <p:sp>
        <p:nvSpPr>
          <p:cNvPr id="3" name="内容占位符 2"/>
          <p:cNvSpPr>
            <a:spLocks noGrp="1"/>
          </p:cNvSpPr>
          <p:nvPr>
            <p:ph idx="1"/>
          </p:nvPr>
        </p:nvSpPr>
        <p:spPr>
          <a:xfrm>
            <a:off x="457200" y="1600200"/>
            <a:ext cx="8435280" cy="4349080"/>
          </a:xfrm>
        </p:spPr>
        <p:txBody>
          <a:bodyPr>
            <a:normAutofit/>
          </a:bodyPr>
          <a:lstStyle/>
          <a:p>
            <a:r>
              <a:rPr lang="en-US" altLang="zh-CN" b="1" dirty="0"/>
              <a:t>1.2.1 </a:t>
            </a:r>
            <a:r>
              <a:rPr lang="zh-CN" altLang="en-US" b="1" dirty="0"/>
              <a:t>几何表示</a:t>
            </a:r>
            <a:endParaRPr lang="en-US" altLang="zh-CN" b="1" dirty="0"/>
          </a:p>
          <a:p>
            <a:pPr lvl="1"/>
            <a:r>
              <a:rPr lang="en-US" altLang="zh-CN" b="1" dirty="0"/>
              <a:t>1.2.1-2 </a:t>
            </a:r>
            <a:r>
              <a:rPr lang="zh-CN" altLang="en-US" b="1" dirty="0"/>
              <a:t>多边形网格</a:t>
            </a:r>
            <a:endParaRPr lang="en-US" altLang="zh-CN" b="1" dirty="0"/>
          </a:p>
          <a:p>
            <a:pPr lvl="2"/>
            <a:r>
              <a:rPr lang="zh-CN" altLang="en-US" dirty="0"/>
              <a:t>由顶点、边和多边形面组成的集合，定义了三维形状</a:t>
            </a:r>
          </a:p>
          <a:p>
            <a:pPr lvl="2"/>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a:t>
            </a:fld>
            <a:endParaRPr lang="zh-CN" altLang="en-US"/>
          </a:p>
        </p:txBody>
      </p:sp>
      <p:sp>
        <p:nvSpPr>
          <p:cNvPr id="7" name="任意多边形 6"/>
          <p:cNvSpPr/>
          <p:nvPr/>
        </p:nvSpPr>
        <p:spPr>
          <a:xfrm>
            <a:off x="3941485" y="6123528"/>
            <a:ext cx="881738" cy="551086"/>
          </a:xfrm>
          <a:custGeom>
            <a:avLst/>
            <a:gdLst>
              <a:gd name="connsiteX0" fmla="*/ 0 w 309093"/>
              <a:gd name="connsiteY0" fmla="*/ 90152 h 193183"/>
              <a:gd name="connsiteX1" fmla="*/ 309093 w 309093"/>
              <a:gd name="connsiteY1" fmla="*/ 193183 h 193183"/>
              <a:gd name="connsiteX2" fmla="*/ 193183 w 309093"/>
              <a:gd name="connsiteY2" fmla="*/ 0 h 193183"/>
              <a:gd name="connsiteX3" fmla="*/ 0 w 309093"/>
              <a:gd name="connsiteY3" fmla="*/ 90152 h 193183"/>
            </a:gdLst>
            <a:ahLst/>
            <a:cxnLst>
              <a:cxn ang="0">
                <a:pos x="connsiteX0" y="connsiteY0"/>
              </a:cxn>
              <a:cxn ang="0">
                <a:pos x="connsiteX1" y="connsiteY1"/>
              </a:cxn>
              <a:cxn ang="0">
                <a:pos x="connsiteX2" y="connsiteY2"/>
              </a:cxn>
              <a:cxn ang="0">
                <a:pos x="connsiteX3" y="connsiteY3"/>
              </a:cxn>
            </a:cxnLst>
            <a:rect l="l" t="t" r="r" b="b"/>
            <a:pathLst>
              <a:path w="309093" h="193183">
                <a:moveTo>
                  <a:pt x="0" y="90152"/>
                </a:moveTo>
                <a:lnTo>
                  <a:pt x="309093" y="193183"/>
                </a:lnTo>
                <a:lnTo>
                  <a:pt x="193183" y="0"/>
                </a:lnTo>
                <a:lnTo>
                  <a:pt x="0" y="90152"/>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nvSpPr>
        <p:spPr>
          <a:xfrm flipV="1">
            <a:off x="7178381" y="5425707"/>
            <a:ext cx="316715" cy="522075"/>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flipV="1">
            <a:off x="4241847" y="5425708"/>
            <a:ext cx="316715" cy="522075"/>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7104126" y="6183949"/>
            <a:ext cx="781939" cy="528338"/>
          </a:xfrm>
          <a:custGeom>
            <a:avLst/>
            <a:gdLst>
              <a:gd name="connsiteX0" fmla="*/ 0 w 476518"/>
              <a:gd name="connsiteY0" fmla="*/ 51516 h 321972"/>
              <a:gd name="connsiteX1" fmla="*/ 257578 w 476518"/>
              <a:gd name="connsiteY1" fmla="*/ 321972 h 321972"/>
              <a:gd name="connsiteX2" fmla="*/ 476518 w 476518"/>
              <a:gd name="connsiteY2" fmla="*/ 218941 h 321972"/>
              <a:gd name="connsiteX3" fmla="*/ 218941 w 476518"/>
              <a:gd name="connsiteY3" fmla="*/ 0 h 321972"/>
              <a:gd name="connsiteX4" fmla="*/ 0 w 476518"/>
              <a:gd name="connsiteY4" fmla="*/ 51516 h 321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518" h="321972">
                <a:moveTo>
                  <a:pt x="0" y="51516"/>
                </a:moveTo>
                <a:lnTo>
                  <a:pt x="257578" y="321972"/>
                </a:lnTo>
                <a:lnTo>
                  <a:pt x="476518" y="218941"/>
                </a:lnTo>
                <a:lnTo>
                  <a:pt x="218941" y="0"/>
                </a:lnTo>
                <a:lnTo>
                  <a:pt x="0" y="51516"/>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5"/>
          <p:cNvSpPr txBox="1"/>
          <p:nvPr/>
        </p:nvSpPr>
        <p:spPr>
          <a:xfrm>
            <a:off x="2376474" y="3113293"/>
            <a:ext cx="3130022"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t>三角形网格</a:t>
            </a:r>
          </a:p>
        </p:txBody>
      </p:sp>
      <p:sp>
        <p:nvSpPr>
          <p:cNvPr id="12" name="TextBox 5"/>
          <p:cNvSpPr txBox="1"/>
          <p:nvPr/>
        </p:nvSpPr>
        <p:spPr>
          <a:xfrm>
            <a:off x="5610093" y="3151815"/>
            <a:ext cx="3130022" cy="461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t>四边形网格</a:t>
            </a: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88" y="3613480"/>
            <a:ext cx="2901807" cy="1841670"/>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2537" y="3613481"/>
            <a:ext cx="2801372" cy="1736998"/>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8751" y="3573054"/>
            <a:ext cx="2865249" cy="1779817"/>
          </a:xfrm>
          <a:prstGeom prst="rect">
            <a:avLst/>
          </a:prstGeom>
        </p:spPr>
      </p:pic>
    </p:spTree>
    <p:extLst>
      <p:ext uri="{BB962C8B-B14F-4D97-AF65-F5344CB8AC3E}">
        <p14:creationId xmlns:p14="http://schemas.microsoft.com/office/powerpoint/2010/main" val="1599307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4.2.2 </a:t>
            </a:r>
            <a:r>
              <a:rPr lang="zh-CN" altLang="en-US" b="1" dirty="0"/>
              <a:t>平面参数化</a:t>
            </a:r>
            <a:endParaRPr kumimoji="1" lang="en-US" altLang="zh-CN" b="1" dirty="0"/>
          </a:p>
          <a:p>
            <a:pPr lvl="1"/>
            <a:r>
              <a:rPr lang="zh-CN" altLang="en-US" b="1" dirty="0"/>
              <a:t>优点</a:t>
            </a:r>
            <a:endParaRPr lang="en-US" altLang="zh-CN" b="1" dirty="0"/>
          </a:p>
          <a:p>
            <a:pPr lvl="2"/>
            <a:r>
              <a:rPr lang="zh-CN" altLang="en-US" dirty="0"/>
              <a:t>计算复杂度较低</a:t>
            </a:r>
            <a:endParaRPr lang="en-US" altLang="zh-CN" dirty="0"/>
          </a:p>
          <a:p>
            <a:pPr lvl="2"/>
            <a:r>
              <a:rPr lang="zh-CN" altLang="en-US" dirty="0"/>
              <a:t>显式控制几何扭曲</a:t>
            </a:r>
            <a:endParaRPr lang="en-US" altLang="zh-CN" dirty="0"/>
          </a:p>
          <a:p>
            <a:pPr lvl="1"/>
            <a:r>
              <a:rPr lang="zh-CN" altLang="en-US" b="1" dirty="0"/>
              <a:t>缺点</a:t>
            </a:r>
            <a:endParaRPr lang="en-US" altLang="zh-CN" b="1" dirty="0"/>
          </a:p>
          <a:p>
            <a:pPr lvl="2"/>
            <a:r>
              <a:rPr lang="zh-CN" altLang="en-US" dirty="0"/>
              <a:t>仅适用于与拓扑圆盘同构的网格曲面</a:t>
            </a:r>
            <a:endParaRPr lang="en-US" altLang="zh-CN" dirty="0"/>
          </a:p>
          <a:p>
            <a:pPr lvl="2"/>
            <a:r>
              <a:rPr lang="zh-CN" altLang="en-US" dirty="0"/>
              <a:t>对于亏格大于</a:t>
            </a:r>
            <a:r>
              <a:rPr lang="en-US" altLang="zh-CN" dirty="0"/>
              <a:t>0</a:t>
            </a:r>
            <a:r>
              <a:rPr lang="zh-CN" altLang="en-US" dirty="0"/>
              <a:t>的网格曲面，一般需要按照一定的规则将整个网格分片，会引起参数化结果不连续</a:t>
            </a:r>
            <a:endParaRPr lang="en-US" altLang="zh-CN" dirty="0"/>
          </a:p>
          <a:p>
            <a:pPr lvl="2"/>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80</a:t>
            </a:fld>
            <a:endParaRPr lang="zh-CN" altLang="en-US" dirty="0"/>
          </a:p>
        </p:txBody>
      </p:sp>
    </p:spTree>
    <p:extLst>
      <p:ext uri="{BB962C8B-B14F-4D97-AF65-F5344CB8AC3E}">
        <p14:creationId xmlns:p14="http://schemas.microsoft.com/office/powerpoint/2010/main" val="3611459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4.2.3 </a:t>
            </a:r>
            <a:r>
              <a:rPr lang="zh-CN" altLang="en-US" b="1" dirty="0"/>
              <a:t>球面参数化</a:t>
            </a:r>
            <a:endParaRPr lang="en-US" altLang="zh-CN" b="1" dirty="0"/>
          </a:p>
          <a:p>
            <a:pPr lvl="1"/>
            <a:r>
              <a:rPr lang="zh-CN" altLang="en-US" dirty="0"/>
              <a:t>将亏格为零的三维网格参数化映射到球面</a:t>
            </a:r>
            <a:endParaRPr lang="en-US" altLang="zh-CN" dirty="0"/>
          </a:p>
          <a:p>
            <a:pPr lvl="1"/>
            <a:r>
              <a:rPr lang="zh-CN" altLang="en-US" dirty="0"/>
              <a:t>等价于将顶点之间连接结构嵌入到单位球</a:t>
            </a:r>
            <a:endParaRPr lang="en-US" altLang="zh-CN" dirty="0"/>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81</a:t>
            </a:fld>
            <a:endParaRPr lang="zh-CN" altLang="en-US" dirty="0"/>
          </a:p>
        </p:txBody>
      </p:sp>
      <p:pic>
        <p:nvPicPr>
          <p:cNvPr id="5" name="图片 4"/>
          <p:cNvPicPr>
            <a:picLocks noChangeAspect="1"/>
          </p:cNvPicPr>
          <p:nvPr/>
        </p:nvPicPr>
        <p:blipFill rotWithShape="1">
          <a:blip r:embed="rId3"/>
          <a:srcRect r="51388"/>
          <a:stretch/>
        </p:blipFill>
        <p:spPr>
          <a:xfrm>
            <a:off x="539552" y="3298802"/>
            <a:ext cx="4137063" cy="1944216"/>
          </a:xfrm>
          <a:prstGeom prst="rect">
            <a:avLst/>
          </a:prstGeom>
        </p:spPr>
      </p:pic>
      <p:pic>
        <p:nvPicPr>
          <p:cNvPr id="6" name="图片 5"/>
          <p:cNvPicPr>
            <a:picLocks noChangeAspect="1"/>
          </p:cNvPicPr>
          <p:nvPr/>
        </p:nvPicPr>
        <p:blipFill>
          <a:blip r:embed="rId4"/>
          <a:stretch>
            <a:fillRect/>
          </a:stretch>
        </p:blipFill>
        <p:spPr>
          <a:xfrm>
            <a:off x="1172301" y="5188685"/>
            <a:ext cx="3659832" cy="1697197"/>
          </a:xfrm>
          <a:prstGeom prst="rect">
            <a:avLst/>
          </a:prstGeom>
        </p:spPr>
      </p:pic>
      <p:sp>
        <p:nvSpPr>
          <p:cNvPr id="7" name="文本框 6"/>
          <p:cNvSpPr txBox="1"/>
          <p:nvPr/>
        </p:nvSpPr>
        <p:spPr>
          <a:xfrm>
            <a:off x="5464882" y="3916757"/>
            <a:ext cx="2883505" cy="1631216"/>
          </a:xfrm>
          <a:prstGeom prst="rect">
            <a:avLst/>
          </a:prstGeom>
          <a:noFill/>
        </p:spPr>
        <p:txBody>
          <a:bodyPr wrap="square" rtlCol="0">
            <a:spAutoFit/>
          </a:bodyPr>
          <a:lstStyle/>
          <a:p>
            <a:r>
              <a:rPr lang="en-US" altLang="zh-CN" sz="2800" b="1" dirty="0"/>
              <a:t>Steinitz‘s theorem</a:t>
            </a:r>
            <a:r>
              <a:rPr lang="zh-CN" altLang="en-US" sz="2800" b="1" dirty="0"/>
              <a:t>：</a:t>
            </a:r>
            <a:endParaRPr lang="en-US" altLang="zh-CN" sz="2800" b="1" dirty="0"/>
          </a:p>
          <a:p>
            <a:r>
              <a:rPr lang="zh-CN" altLang="en-US" sz="2400" dirty="0"/>
              <a:t>任何亏格为零且封闭的三角化可以映射成球面三角化。</a:t>
            </a:r>
          </a:p>
        </p:txBody>
      </p:sp>
    </p:spTree>
    <p:extLst>
      <p:ext uri="{BB962C8B-B14F-4D97-AF65-F5344CB8AC3E}">
        <p14:creationId xmlns:p14="http://schemas.microsoft.com/office/powerpoint/2010/main" val="37465637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4.2.3 </a:t>
            </a:r>
            <a:r>
              <a:rPr lang="zh-CN" altLang="en-US" b="1" dirty="0"/>
              <a:t>球面参数化</a:t>
            </a:r>
            <a:endParaRPr lang="en-US" altLang="zh-CN" b="1" dirty="0"/>
          </a:p>
          <a:p>
            <a:pPr lvl="1"/>
            <a:r>
              <a:rPr lang="zh-CN" altLang="en-US" b="1" dirty="0"/>
              <a:t>球面重心坐标映射</a:t>
            </a:r>
            <a:endParaRPr lang="en-US" altLang="zh-CN" b="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82</a:t>
            </a:fld>
            <a:endParaRPr lang="zh-CN" altLang="en-US" dirty="0"/>
          </a:p>
        </p:txBody>
      </p:sp>
      <p:graphicFrame>
        <p:nvGraphicFramePr>
          <p:cNvPr id="8" name="对象 7"/>
          <p:cNvGraphicFramePr>
            <a:graphicFrameLocks noChangeAspect="1"/>
          </p:cNvGraphicFramePr>
          <p:nvPr>
            <p:extLst>
              <p:ext uri="{D42A27DB-BD31-4B8C-83A1-F6EECF244321}">
                <p14:modId xmlns:p14="http://schemas.microsoft.com/office/powerpoint/2010/main" val="2254430957"/>
              </p:ext>
            </p:extLst>
          </p:nvPr>
        </p:nvGraphicFramePr>
        <p:xfrm>
          <a:off x="1043608" y="2738909"/>
          <a:ext cx="2532062" cy="2139950"/>
        </p:xfrm>
        <a:graphic>
          <a:graphicData uri="http://schemas.openxmlformats.org/presentationml/2006/ole">
            <mc:AlternateContent xmlns:mc="http://schemas.openxmlformats.org/markup-compatibility/2006">
              <mc:Choice xmlns:v="urn:schemas-microsoft-com:vml" Requires="v">
                <p:oleObj spid="_x0000_s48382" name="Equation" r:id="rId4" imgW="1143000" imgH="965160" progId="Equation.DSMT4">
                  <p:embed/>
                </p:oleObj>
              </mc:Choice>
              <mc:Fallback>
                <p:oleObj name="Equation" r:id="rId4" imgW="1143000" imgH="965160" progId="Equation.DSMT4">
                  <p:embed/>
                  <p:pic>
                    <p:nvPicPr>
                      <p:cNvPr id="0" name=""/>
                      <p:cNvPicPr>
                        <a:picLocks noChangeAspect="1" noChangeArrowheads="1"/>
                      </p:cNvPicPr>
                      <p:nvPr/>
                    </p:nvPicPr>
                    <p:blipFill>
                      <a:blip r:embed="rId5"/>
                      <a:srcRect/>
                      <a:stretch>
                        <a:fillRect/>
                      </a:stretch>
                    </p:blipFill>
                    <p:spPr bwMode="auto">
                      <a:xfrm>
                        <a:off x="1043608" y="2738909"/>
                        <a:ext cx="2532062" cy="2139950"/>
                      </a:xfrm>
                      <a:prstGeom prst="rect">
                        <a:avLst/>
                      </a:prstGeom>
                      <a:noFill/>
                      <a:ln w="9525">
                        <a:noFill/>
                        <a:miter lim="800000"/>
                        <a:headEnd/>
                        <a:tailEnd/>
                      </a:ln>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731284252"/>
              </p:ext>
            </p:extLst>
          </p:nvPr>
        </p:nvGraphicFramePr>
        <p:xfrm>
          <a:off x="1043608" y="5089525"/>
          <a:ext cx="5260975" cy="1631950"/>
        </p:xfrm>
        <a:graphic>
          <a:graphicData uri="http://schemas.openxmlformats.org/presentationml/2006/ole">
            <mc:AlternateContent xmlns:mc="http://schemas.openxmlformats.org/markup-compatibility/2006">
              <mc:Choice xmlns:v="urn:schemas-microsoft-com:vml" Requires="v">
                <p:oleObj spid="_x0000_s48383" name="Equation" r:id="rId6" imgW="2374560" imgH="736560" progId="Equation.DSMT4">
                  <p:embed/>
                </p:oleObj>
              </mc:Choice>
              <mc:Fallback>
                <p:oleObj name="Equation" r:id="rId6" imgW="2374560" imgH="736560" progId="Equation.DSMT4">
                  <p:embed/>
                  <p:pic>
                    <p:nvPicPr>
                      <p:cNvPr id="0" name=""/>
                      <p:cNvPicPr>
                        <a:picLocks noChangeAspect="1" noChangeArrowheads="1"/>
                      </p:cNvPicPr>
                      <p:nvPr/>
                    </p:nvPicPr>
                    <p:blipFill>
                      <a:blip r:embed="rId7"/>
                      <a:srcRect/>
                      <a:stretch>
                        <a:fillRect/>
                      </a:stretch>
                    </p:blipFill>
                    <p:spPr bwMode="auto">
                      <a:xfrm>
                        <a:off x="1043608" y="5089525"/>
                        <a:ext cx="5260975" cy="1631950"/>
                      </a:xfrm>
                      <a:prstGeom prst="rect">
                        <a:avLst/>
                      </a:prstGeom>
                      <a:noFill/>
                      <a:ln w="9525">
                        <a:noFill/>
                        <a:miter lim="800000"/>
                        <a:headEnd/>
                        <a:tailEnd/>
                      </a:ln>
                    </p:spPr>
                  </p:pic>
                </p:oleObj>
              </mc:Fallback>
            </mc:AlternateContent>
          </a:graphicData>
        </a:graphic>
      </p:graphicFrame>
      <p:sp>
        <p:nvSpPr>
          <p:cNvPr id="10" name="TextBox 5"/>
          <p:cNvSpPr txBox="1"/>
          <p:nvPr/>
        </p:nvSpPr>
        <p:spPr>
          <a:xfrm>
            <a:off x="457200" y="5089525"/>
            <a:ext cx="2026134" cy="461665"/>
          </a:xfrm>
          <a:prstGeom prst="rect">
            <a:avLst/>
          </a:prstGeom>
          <a:noFill/>
        </p:spPr>
        <p:txBody>
          <a:bodyPr wrap="square" rtlCol="0">
            <a:spAutoFit/>
          </a:bodyPr>
          <a:lstStyle/>
          <a:p>
            <a:pPr algn="ctr"/>
            <a:r>
              <a:rPr kumimoji="1" lang="en-US" altLang="zh-CN" sz="2400" dirty="0"/>
              <a:t>Laplacian </a:t>
            </a:r>
            <a:r>
              <a:rPr kumimoji="1" lang="zh-CN" altLang="en-US" sz="2400" dirty="0"/>
              <a:t>矩阵</a:t>
            </a:r>
          </a:p>
        </p:txBody>
      </p:sp>
      <p:pic>
        <p:nvPicPr>
          <p:cNvPr id="11" name="图片 10"/>
          <p:cNvPicPr>
            <a:picLocks noChangeAspect="1"/>
          </p:cNvPicPr>
          <p:nvPr/>
        </p:nvPicPr>
        <p:blipFill>
          <a:blip r:embed="rId8"/>
          <a:stretch>
            <a:fillRect/>
          </a:stretch>
        </p:blipFill>
        <p:spPr>
          <a:xfrm>
            <a:off x="5292080" y="1795788"/>
            <a:ext cx="3009524" cy="2971429"/>
          </a:xfrm>
          <a:prstGeom prst="rect">
            <a:avLst/>
          </a:prstGeom>
        </p:spPr>
      </p:pic>
      <p:sp>
        <p:nvSpPr>
          <p:cNvPr id="12" name="TextBox 5"/>
          <p:cNvSpPr txBox="1"/>
          <p:nvPr/>
        </p:nvSpPr>
        <p:spPr>
          <a:xfrm>
            <a:off x="3508514" y="4188719"/>
            <a:ext cx="2026134" cy="830997"/>
          </a:xfrm>
          <a:prstGeom prst="rect">
            <a:avLst/>
          </a:prstGeom>
          <a:noFill/>
        </p:spPr>
        <p:txBody>
          <a:bodyPr wrap="square" rtlCol="0">
            <a:spAutoFit/>
          </a:bodyPr>
          <a:lstStyle/>
          <a:p>
            <a:pPr algn="ctr"/>
            <a:r>
              <a:rPr kumimoji="1" lang="en-US" altLang="zh-CN" sz="2400" i="1" dirty="0" err="1">
                <a:latin typeface="Times New Roman" panose="02020603050405020304" pitchFamily="18" charset="0"/>
                <a:cs typeface="Times New Roman" panose="02020603050405020304" pitchFamily="18" charset="0"/>
              </a:rPr>
              <a:t>i</a:t>
            </a:r>
            <a:r>
              <a:rPr kumimoji="1" lang="en-US" altLang="zh-CN" sz="2400" dirty="0" err="1"/>
              <a:t>-th</a:t>
            </a:r>
            <a:r>
              <a:rPr kumimoji="1" lang="en-US" altLang="zh-CN" sz="2400" dirty="0"/>
              <a:t> row of Laplacian</a:t>
            </a:r>
            <a:endParaRPr kumimoji="1" lang="zh-CN" altLang="en-US" sz="2400" dirty="0"/>
          </a:p>
        </p:txBody>
      </p:sp>
      <p:sp>
        <p:nvSpPr>
          <p:cNvPr id="13" name="任意多边形 12"/>
          <p:cNvSpPr/>
          <p:nvPr/>
        </p:nvSpPr>
        <p:spPr>
          <a:xfrm>
            <a:off x="2286000" y="4695568"/>
            <a:ext cx="1532238" cy="360543"/>
          </a:xfrm>
          <a:custGeom>
            <a:avLst/>
            <a:gdLst>
              <a:gd name="connsiteX0" fmla="*/ 0 w 1532238"/>
              <a:gd name="connsiteY0" fmla="*/ 123567 h 360543"/>
              <a:gd name="connsiteX1" fmla="*/ 518984 w 1532238"/>
              <a:gd name="connsiteY1" fmla="*/ 358346 h 360543"/>
              <a:gd name="connsiteX2" fmla="*/ 1532238 w 1532238"/>
              <a:gd name="connsiteY2" fmla="*/ 0 h 360543"/>
            </a:gdLst>
            <a:ahLst/>
            <a:cxnLst>
              <a:cxn ang="0">
                <a:pos x="connsiteX0" y="connsiteY0"/>
              </a:cxn>
              <a:cxn ang="0">
                <a:pos x="connsiteX1" y="connsiteY1"/>
              </a:cxn>
              <a:cxn ang="0">
                <a:pos x="connsiteX2" y="connsiteY2"/>
              </a:cxn>
            </a:cxnLst>
            <a:rect l="l" t="t" r="r" b="b"/>
            <a:pathLst>
              <a:path w="1532238" h="360543">
                <a:moveTo>
                  <a:pt x="0" y="123567"/>
                </a:moveTo>
                <a:cubicBezTo>
                  <a:pt x="131805" y="251254"/>
                  <a:pt x="263611" y="378941"/>
                  <a:pt x="518984" y="358346"/>
                </a:cubicBezTo>
                <a:cubicBezTo>
                  <a:pt x="774357" y="337751"/>
                  <a:pt x="1153297" y="168875"/>
                  <a:pt x="1532238" y="0"/>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5358734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4.2.3 </a:t>
            </a:r>
            <a:r>
              <a:rPr lang="zh-CN" altLang="en-US" b="1" dirty="0"/>
              <a:t>球面参数化</a:t>
            </a:r>
            <a:endParaRPr lang="en-US" altLang="zh-CN" b="1" dirty="0"/>
          </a:p>
          <a:p>
            <a:pPr lvl="1"/>
            <a:r>
              <a:rPr lang="zh-CN" altLang="en-US" b="1" dirty="0"/>
              <a:t>球面重心坐标映射</a:t>
            </a:r>
            <a:endParaRPr lang="en-US" altLang="zh-CN" b="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83</a:t>
            </a:fld>
            <a:endParaRPr lang="zh-CN" altLang="en-US" dirty="0"/>
          </a:p>
        </p:txBody>
      </p:sp>
      <p:pic>
        <p:nvPicPr>
          <p:cNvPr id="5" name="图片 4"/>
          <p:cNvPicPr>
            <a:picLocks noChangeAspect="1"/>
          </p:cNvPicPr>
          <p:nvPr/>
        </p:nvPicPr>
        <p:blipFill>
          <a:blip r:embed="rId3"/>
          <a:stretch>
            <a:fillRect/>
          </a:stretch>
        </p:blipFill>
        <p:spPr>
          <a:xfrm>
            <a:off x="858416" y="3123659"/>
            <a:ext cx="7427168" cy="3407759"/>
          </a:xfrm>
          <a:prstGeom prst="rect">
            <a:avLst/>
          </a:prstGeom>
        </p:spPr>
      </p:pic>
    </p:spTree>
    <p:extLst>
      <p:ext uri="{BB962C8B-B14F-4D97-AF65-F5344CB8AC3E}">
        <p14:creationId xmlns:p14="http://schemas.microsoft.com/office/powerpoint/2010/main" val="9102583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en-US" b="1" dirty="0"/>
              <a:t>方法</a:t>
            </a:r>
          </a:p>
        </p:txBody>
      </p:sp>
      <p:sp>
        <p:nvSpPr>
          <p:cNvPr id="3" name="内容占位符 2"/>
          <p:cNvSpPr>
            <a:spLocks noGrp="1"/>
          </p:cNvSpPr>
          <p:nvPr>
            <p:ph idx="1"/>
          </p:nvPr>
        </p:nvSpPr>
        <p:spPr>
          <a:xfrm>
            <a:off x="457200" y="1600200"/>
            <a:ext cx="8686800" cy="5121275"/>
          </a:xfrm>
        </p:spPr>
        <p:txBody>
          <a:bodyPr>
            <a:normAutofit/>
          </a:bodyPr>
          <a:lstStyle/>
          <a:p>
            <a:r>
              <a:rPr lang="en-US" altLang="zh-CN" b="1" dirty="0"/>
              <a:t>4.2.4 </a:t>
            </a:r>
            <a:r>
              <a:rPr lang="zh-CN" altLang="en-US" b="1" dirty="0"/>
              <a:t>基域参数化</a:t>
            </a:r>
            <a:endParaRPr lang="en-US" altLang="zh-CN" b="1" dirty="0"/>
          </a:p>
          <a:p>
            <a:pPr lvl="1"/>
            <a:r>
              <a:rPr lang="zh-CN" altLang="en-US" dirty="0"/>
              <a:t>选取几何简单，同时拓扑结构（亏格）一致的基网格作为参数域。</a:t>
            </a:r>
            <a:endParaRPr lang="en-US" altLang="zh-CN" dirty="0"/>
          </a:p>
          <a:p>
            <a:pPr lvl="1"/>
            <a:r>
              <a:rPr lang="zh-CN" altLang="en-US" dirty="0"/>
              <a:t>最常用的基网格参数域是单纯复形（可以看作是传统网格的一部分，只包含连接信息）。</a:t>
            </a:r>
          </a:p>
          <a:p>
            <a:pPr lvl="1"/>
            <a:endParaRPr lang="en-US" altLang="zh-CN" b="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84</a:t>
            </a:fld>
            <a:endParaRPr lang="zh-CN" altLang="en-US" dirty="0"/>
          </a:p>
        </p:txBody>
      </p:sp>
      <p:pic>
        <p:nvPicPr>
          <p:cNvPr id="6" name="图片 5"/>
          <p:cNvPicPr>
            <a:picLocks noChangeAspect="1"/>
          </p:cNvPicPr>
          <p:nvPr/>
        </p:nvPicPr>
        <p:blipFill>
          <a:blip r:embed="rId3"/>
          <a:stretch>
            <a:fillRect/>
          </a:stretch>
        </p:blipFill>
        <p:spPr>
          <a:xfrm>
            <a:off x="251520" y="4581128"/>
            <a:ext cx="4331797" cy="1503389"/>
          </a:xfrm>
          <a:prstGeom prst="rect">
            <a:avLst/>
          </a:prstGeom>
        </p:spPr>
      </p:pic>
      <p:sp>
        <p:nvSpPr>
          <p:cNvPr id="7" name="TextBox 5"/>
          <p:cNvSpPr txBox="1"/>
          <p:nvPr/>
        </p:nvSpPr>
        <p:spPr>
          <a:xfrm>
            <a:off x="1398300" y="6277144"/>
            <a:ext cx="1430167" cy="461665"/>
          </a:xfrm>
          <a:prstGeom prst="rect">
            <a:avLst/>
          </a:prstGeom>
          <a:noFill/>
        </p:spPr>
        <p:txBody>
          <a:bodyPr wrap="square" rtlCol="0">
            <a:spAutoFit/>
          </a:bodyPr>
          <a:lstStyle/>
          <a:p>
            <a:pPr algn="ctr"/>
            <a:r>
              <a:rPr kumimoji="1" lang="en-US" altLang="zh-CN" sz="2400" dirty="0"/>
              <a:t>genus=0</a:t>
            </a:r>
            <a:endParaRPr kumimoji="1" lang="zh-CN" altLang="en-US" sz="2400" dirty="0"/>
          </a:p>
        </p:txBody>
      </p:sp>
      <p:pic>
        <p:nvPicPr>
          <p:cNvPr id="8" name="图片 7"/>
          <p:cNvPicPr>
            <a:picLocks noChangeAspect="1"/>
          </p:cNvPicPr>
          <p:nvPr/>
        </p:nvPicPr>
        <p:blipFill>
          <a:blip r:embed="rId4"/>
          <a:stretch>
            <a:fillRect/>
          </a:stretch>
        </p:blipFill>
        <p:spPr>
          <a:xfrm>
            <a:off x="5004048" y="4307110"/>
            <a:ext cx="3533781" cy="1952700"/>
          </a:xfrm>
          <a:prstGeom prst="rect">
            <a:avLst/>
          </a:prstGeom>
        </p:spPr>
      </p:pic>
      <p:sp>
        <p:nvSpPr>
          <p:cNvPr id="9" name="TextBox 5"/>
          <p:cNvSpPr txBox="1"/>
          <p:nvPr/>
        </p:nvSpPr>
        <p:spPr>
          <a:xfrm>
            <a:off x="6220837" y="6277144"/>
            <a:ext cx="1430167" cy="461665"/>
          </a:xfrm>
          <a:prstGeom prst="rect">
            <a:avLst/>
          </a:prstGeom>
          <a:noFill/>
        </p:spPr>
        <p:txBody>
          <a:bodyPr wrap="square" rtlCol="0">
            <a:spAutoFit/>
          </a:bodyPr>
          <a:lstStyle/>
          <a:p>
            <a:pPr algn="ctr"/>
            <a:r>
              <a:rPr kumimoji="1" lang="en-US" altLang="zh-CN" sz="2400" dirty="0"/>
              <a:t>genus=3</a:t>
            </a:r>
            <a:endParaRPr kumimoji="1" lang="zh-CN" altLang="en-US" sz="2400" dirty="0"/>
          </a:p>
        </p:txBody>
      </p:sp>
    </p:spTree>
    <p:extLst>
      <p:ext uri="{BB962C8B-B14F-4D97-AF65-F5344CB8AC3E}">
        <p14:creationId xmlns:p14="http://schemas.microsoft.com/office/powerpoint/2010/main" val="20257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p>
        </p:txBody>
      </p:sp>
      <p:sp>
        <p:nvSpPr>
          <p:cNvPr id="3" name="内容占位符 2"/>
          <p:cNvSpPr>
            <a:spLocks noGrp="1"/>
          </p:cNvSpPr>
          <p:nvPr>
            <p:ph idx="1"/>
          </p:nvPr>
        </p:nvSpPr>
        <p:spPr/>
        <p:txBody>
          <a:bodyPr/>
          <a:lstStyle/>
          <a:p>
            <a:pPr marL="0" indent="0">
              <a:buNone/>
            </a:pPr>
            <a:r>
              <a:rPr lang="en-US" altLang="zh-CN" dirty="0">
                <a:solidFill>
                  <a:schemeClr val="bg1">
                    <a:lumMod val="50000"/>
                  </a:schemeClr>
                </a:solidFill>
              </a:rPr>
              <a:t>1. </a:t>
            </a:r>
            <a:r>
              <a:rPr lang="zh-CN" altLang="en-US" dirty="0">
                <a:solidFill>
                  <a:schemeClr val="bg1">
                    <a:lumMod val="50000"/>
                  </a:schemeClr>
                </a:solidFill>
              </a:rPr>
              <a:t>基础</a:t>
            </a:r>
            <a:endParaRPr lang="en-US" altLang="zh-CN" dirty="0">
              <a:solidFill>
                <a:schemeClr val="bg1">
                  <a:lumMod val="50000"/>
                </a:schemeClr>
              </a:solidFill>
            </a:endParaRPr>
          </a:p>
          <a:p>
            <a:pPr marL="0" indent="0">
              <a:buNone/>
            </a:pPr>
            <a:r>
              <a:rPr lang="en-US" altLang="zh-CN" dirty="0">
                <a:solidFill>
                  <a:schemeClr val="bg1">
                    <a:lumMod val="50000"/>
                  </a:schemeClr>
                </a:solidFill>
              </a:rPr>
              <a:t>2. </a:t>
            </a:r>
            <a:r>
              <a:rPr lang="zh-CN" altLang="en-US" dirty="0">
                <a:solidFill>
                  <a:schemeClr val="bg1">
                    <a:lumMod val="50000"/>
                  </a:schemeClr>
                </a:solidFill>
              </a:rPr>
              <a:t>网格去噪</a:t>
            </a:r>
          </a:p>
          <a:p>
            <a:pPr marL="0" indent="0">
              <a:buNone/>
            </a:pPr>
            <a:r>
              <a:rPr lang="en-US" altLang="zh-CN" dirty="0">
                <a:solidFill>
                  <a:schemeClr val="bg1">
                    <a:lumMod val="50000"/>
                  </a:schemeClr>
                </a:solidFill>
              </a:rPr>
              <a:t>3. </a:t>
            </a:r>
            <a:r>
              <a:rPr lang="zh-CN" altLang="en-US" dirty="0">
                <a:solidFill>
                  <a:schemeClr val="bg1">
                    <a:lumMod val="50000"/>
                  </a:schemeClr>
                </a:solidFill>
              </a:rPr>
              <a:t>网格简化 </a:t>
            </a:r>
          </a:p>
          <a:p>
            <a:pPr marL="0" indent="0">
              <a:buNone/>
            </a:pPr>
            <a:r>
              <a:rPr lang="en-US" altLang="zh-CN" dirty="0">
                <a:solidFill>
                  <a:schemeClr val="bg1">
                    <a:lumMod val="50000"/>
                  </a:schemeClr>
                </a:solidFill>
              </a:rPr>
              <a:t>4. </a:t>
            </a:r>
            <a:r>
              <a:rPr lang="zh-CN" altLang="en-US" dirty="0">
                <a:solidFill>
                  <a:schemeClr val="bg1">
                    <a:lumMod val="50000"/>
                  </a:schemeClr>
                </a:solidFill>
              </a:rPr>
              <a:t>网格参数化</a:t>
            </a:r>
          </a:p>
          <a:p>
            <a:pPr marL="0" indent="0">
              <a:buNone/>
            </a:pPr>
            <a:r>
              <a:rPr lang="en-US" altLang="zh-CN" sz="3600" b="1" dirty="0"/>
              <a:t>5. </a:t>
            </a:r>
            <a:r>
              <a:rPr lang="zh-CN" altLang="en-US" sz="3600" b="1" dirty="0"/>
              <a:t>重新网格化</a:t>
            </a:r>
          </a:p>
          <a:p>
            <a:pPr marL="0" indent="0">
              <a:buNone/>
            </a:pPr>
            <a:r>
              <a:rPr lang="en-US" altLang="zh-CN" dirty="0">
                <a:solidFill>
                  <a:schemeClr val="bg1">
                    <a:lumMod val="50000"/>
                  </a:schemeClr>
                </a:solidFill>
              </a:rPr>
              <a:t>6. </a:t>
            </a:r>
            <a:r>
              <a:rPr lang="zh-CN" altLang="en-US" dirty="0">
                <a:solidFill>
                  <a:schemeClr val="bg1">
                    <a:lumMod val="50000"/>
                  </a:schemeClr>
                </a:solidFill>
              </a:rPr>
              <a:t>网格编辑</a:t>
            </a:r>
          </a:p>
          <a:p>
            <a:pPr marL="0" indent="0">
              <a:buNone/>
            </a:pPr>
            <a:r>
              <a:rPr lang="en-US" altLang="zh-CN" dirty="0">
                <a:solidFill>
                  <a:schemeClr val="bg1">
                    <a:lumMod val="50000"/>
                  </a:schemeClr>
                </a:solidFill>
              </a:rPr>
              <a:t>7. </a:t>
            </a:r>
            <a:r>
              <a:rPr lang="zh-CN" altLang="en-US" dirty="0">
                <a:solidFill>
                  <a:schemeClr val="bg1">
                    <a:lumMod val="50000"/>
                  </a:schemeClr>
                </a:solidFill>
              </a:rPr>
              <a:t>网格形变</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85</a:t>
            </a:fld>
            <a:endParaRPr lang="zh-CN" altLang="en-US"/>
          </a:p>
        </p:txBody>
      </p:sp>
    </p:spTree>
    <p:extLst>
      <p:ext uri="{BB962C8B-B14F-4D97-AF65-F5344CB8AC3E}">
        <p14:creationId xmlns:p14="http://schemas.microsoft.com/office/powerpoint/2010/main" val="22626198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5.1 </a:t>
            </a:r>
            <a:r>
              <a:rPr lang="zh-CN" altLang="en-US" b="1" dirty="0"/>
              <a:t>概念</a:t>
            </a:r>
          </a:p>
        </p:txBody>
      </p:sp>
      <p:sp>
        <p:nvSpPr>
          <p:cNvPr id="3" name="内容占位符 2"/>
          <p:cNvSpPr>
            <a:spLocks noGrp="1"/>
          </p:cNvSpPr>
          <p:nvPr>
            <p:ph idx="1"/>
          </p:nvPr>
        </p:nvSpPr>
        <p:spPr/>
        <p:txBody>
          <a:bodyPr/>
          <a:lstStyle/>
          <a:p>
            <a:r>
              <a:rPr lang="en-US" altLang="zh-CN" b="1" dirty="0"/>
              <a:t>5.1.1 </a:t>
            </a:r>
            <a:r>
              <a:rPr lang="zh-CN" altLang="en-US" b="1" dirty="0"/>
              <a:t>重新网格化（</a:t>
            </a:r>
            <a:r>
              <a:rPr lang="en-US" altLang="zh-CN" b="1" dirty="0" err="1"/>
              <a:t>Remeshing</a:t>
            </a:r>
            <a:r>
              <a:rPr lang="zh-CN" altLang="en-US" b="1" dirty="0"/>
              <a:t>）</a:t>
            </a:r>
            <a:endParaRPr lang="en-US" altLang="zh-CN" b="1" dirty="0"/>
          </a:p>
          <a:p>
            <a:pPr lvl="1"/>
            <a:r>
              <a:rPr lang="zh-CN" altLang="en-US" b="1" dirty="0"/>
              <a:t>定义：</a:t>
            </a:r>
            <a:r>
              <a:rPr lang="zh-CN" altLang="en-US" dirty="0"/>
              <a:t>给定一个网格，生成一个新的网格，在表示原网格的几何形状的同时，改善网格多边形的质量</a:t>
            </a:r>
          </a:p>
          <a:p>
            <a:endParaRPr lang="zh-CN" altLang="en-US" b="1" dirty="0"/>
          </a:p>
        </p:txBody>
      </p:sp>
      <p:sp>
        <p:nvSpPr>
          <p:cNvPr id="4" name="灯片编号占位符 3"/>
          <p:cNvSpPr>
            <a:spLocks noGrp="1"/>
          </p:cNvSpPr>
          <p:nvPr>
            <p:ph type="sldNum" sz="quarter" idx="12"/>
          </p:nvPr>
        </p:nvSpPr>
        <p:spPr>
          <a:xfrm>
            <a:off x="6182816" y="6356350"/>
            <a:ext cx="2133600" cy="365125"/>
          </a:xfrm>
        </p:spPr>
        <p:txBody>
          <a:bodyPr/>
          <a:lstStyle/>
          <a:p>
            <a:fld id="{0C913308-F349-4B6D-A68A-DD1791B4A57B}" type="slidenum">
              <a:rPr lang="zh-CN" altLang="en-US" smtClean="0"/>
              <a:t>86</a:t>
            </a:fld>
            <a:endParaRPr lang="zh-CN" altLang="en-US" dirty="0"/>
          </a:p>
        </p:txBody>
      </p:sp>
      <p:sp>
        <p:nvSpPr>
          <p:cNvPr id="14" name="文本框 13"/>
          <p:cNvSpPr txBox="1"/>
          <p:nvPr/>
        </p:nvSpPr>
        <p:spPr>
          <a:xfrm>
            <a:off x="2017454" y="6195238"/>
            <a:ext cx="5109091" cy="461665"/>
          </a:xfrm>
          <a:prstGeom prst="rect">
            <a:avLst/>
          </a:prstGeom>
          <a:noFill/>
        </p:spPr>
        <p:txBody>
          <a:bodyPr wrap="none" rtlCol="0">
            <a:spAutoFit/>
          </a:bodyPr>
          <a:lstStyle/>
          <a:p>
            <a:r>
              <a:rPr lang="zh-CN" altLang="en-US" sz="2400" dirty="0"/>
              <a:t>根据目标或者应用需求更改原始网格</a:t>
            </a:r>
          </a:p>
        </p:txBody>
      </p:sp>
      <p:pic>
        <p:nvPicPr>
          <p:cNvPr id="5" name="图片 4"/>
          <p:cNvPicPr>
            <a:picLocks noChangeAspect="1"/>
          </p:cNvPicPr>
          <p:nvPr/>
        </p:nvPicPr>
        <p:blipFill>
          <a:blip r:embed="rId3"/>
          <a:stretch>
            <a:fillRect/>
          </a:stretch>
        </p:blipFill>
        <p:spPr>
          <a:xfrm>
            <a:off x="2267744" y="3620998"/>
            <a:ext cx="4257234" cy="2481169"/>
          </a:xfrm>
          <a:prstGeom prst="rect">
            <a:avLst/>
          </a:prstGeom>
        </p:spPr>
      </p:pic>
    </p:spTree>
    <p:extLst>
      <p:ext uri="{BB962C8B-B14F-4D97-AF65-F5344CB8AC3E}">
        <p14:creationId xmlns:p14="http://schemas.microsoft.com/office/powerpoint/2010/main" val="12384263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5.1 </a:t>
            </a:r>
            <a:r>
              <a:rPr lang="zh-CN" altLang="en-US" b="1" dirty="0"/>
              <a:t>概念</a:t>
            </a:r>
          </a:p>
        </p:txBody>
      </p:sp>
      <p:sp>
        <p:nvSpPr>
          <p:cNvPr id="3" name="内容占位符 2"/>
          <p:cNvSpPr>
            <a:spLocks noGrp="1"/>
          </p:cNvSpPr>
          <p:nvPr>
            <p:ph idx="1"/>
          </p:nvPr>
        </p:nvSpPr>
        <p:spPr/>
        <p:txBody>
          <a:bodyPr/>
          <a:lstStyle/>
          <a:p>
            <a:r>
              <a:rPr lang="en-US" altLang="zh-CN" b="1" dirty="0"/>
              <a:t>5.1.1</a:t>
            </a:r>
            <a:r>
              <a:rPr lang="zh-CN" altLang="en-US" b="1" dirty="0"/>
              <a:t>重新网格化（</a:t>
            </a:r>
            <a:r>
              <a:rPr lang="en-US" altLang="zh-CN" b="1" dirty="0" err="1"/>
              <a:t>Remeshing</a:t>
            </a:r>
            <a:r>
              <a:rPr lang="zh-CN" altLang="en-US" b="1" dirty="0"/>
              <a:t>）</a:t>
            </a:r>
            <a:endParaRPr lang="en-US" altLang="zh-CN" b="1" dirty="0"/>
          </a:p>
          <a:p>
            <a:pPr lvl="1"/>
            <a:r>
              <a:rPr lang="zh-CN" altLang="en-US" b="1" dirty="0"/>
              <a:t>问题起源：</a:t>
            </a:r>
            <a:r>
              <a:rPr lang="zh-CN" altLang="en-US" dirty="0"/>
              <a:t>直接重点云重建的网格模型的多边形不规则，影响了对网格的几何处理</a:t>
            </a:r>
            <a:endParaRPr lang="zh-CN" altLang="en-US" b="1" dirty="0"/>
          </a:p>
        </p:txBody>
      </p:sp>
      <p:sp>
        <p:nvSpPr>
          <p:cNvPr id="4" name="灯片编号占位符 3"/>
          <p:cNvSpPr>
            <a:spLocks noGrp="1"/>
          </p:cNvSpPr>
          <p:nvPr>
            <p:ph type="sldNum" sz="quarter" idx="12"/>
          </p:nvPr>
        </p:nvSpPr>
        <p:spPr>
          <a:xfrm>
            <a:off x="6182816" y="6356350"/>
            <a:ext cx="2133600" cy="365125"/>
          </a:xfrm>
        </p:spPr>
        <p:txBody>
          <a:bodyPr/>
          <a:lstStyle/>
          <a:p>
            <a:fld id="{0C913308-F349-4B6D-A68A-DD1791B4A57B}" type="slidenum">
              <a:rPr lang="zh-CN" altLang="en-US" smtClean="0"/>
              <a:t>87</a:t>
            </a:fld>
            <a:endParaRPr lang="zh-CN" altLang="en-US" dirty="0"/>
          </a:p>
        </p:txBody>
      </p:sp>
      <p:pic>
        <p:nvPicPr>
          <p:cNvPr id="7" name="图片 6"/>
          <p:cNvPicPr>
            <a:picLocks noChangeAspect="1"/>
          </p:cNvPicPr>
          <p:nvPr/>
        </p:nvPicPr>
        <p:blipFill>
          <a:blip r:embed="rId3"/>
          <a:stretch>
            <a:fillRect/>
          </a:stretch>
        </p:blipFill>
        <p:spPr>
          <a:xfrm>
            <a:off x="771666" y="3696990"/>
            <a:ext cx="3713108" cy="1906219"/>
          </a:xfrm>
          <a:prstGeom prst="rect">
            <a:avLst/>
          </a:prstGeom>
        </p:spPr>
      </p:pic>
      <p:sp>
        <p:nvSpPr>
          <p:cNvPr id="8" name="文本框 7"/>
          <p:cNvSpPr txBox="1"/>
          <p:nvPr/>
        </p:nvSpPr>
        <p:spPr>
          <a:xfrm>
            <a:off x="2411760" y="5919663"/>
            <a:ext cx="5184576" cy="461665"/>
          </a:xfrm>
          <a:prstGeom prst="rect">
            <a:avLst/>
          </a:prstGeom>
          <a:noFill/>
        </p:spPr>
        <p:txBody>
          <a:bodyPr wrap="square" rtlCol="0">
            <a:spAutoFit/>
          </a:bodyPr>
          <a:lstStyle/>
          <a:p>
            <a:r>
              <a:rPr lang="zh-CN" altLang="en-US" sz="2400" dirty="0"/>
              <a:t>过采样的三维扫描数据的三角网格</a:t>
            </a:r>
          </a:p>
        </p:txBody>
      </p:sp>
      <p:pic>
        <p:nvPicPr>
          <p:cNvPr id="9" name="图片 8"/>
          <p:cNvPicPr>
            <a:picLocks noChangeAspect="1"/>
          </p:cNvPicPr>
          <p:nvPr/>
        </p:nvPicPr>
        <p:blipFill>
          <a:blip r:embed="rId4"/>
          <a:stretch>
            <a:fillRect/>
          </a:stretch>
        </p:blipFill>
        <p:spPr>
          <a:xfrm>
            <a:off x="4866484" y="3707705"/>
            <a:ext cx="3793779" cy="1758841"/>
          </a:xfrm>
          <a:prstGeom prst="rect">
            <a:avLst/>
          </a:prstGeom>
        </p:spPr>
      </p:pic>
    </p:spTree>
    <p:extLst>
      <p:ext uri="{BB962C8B-B14F-4D97-AF65-F5344CB8AC3E}">
        <p14:creationId xmlns:p14="http://schemas.microsoft.com/office/powerpoint/2010/main" val="10358997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5.1 </a:t>
            </a:r>
            <a:r>
              <a:rPr lang="zh-CN" altLang="en-US" b="1" dirty="0"/>
              <a:t>概念</a:t>
            </a:r>
          </a:p>
        </p:txBody>
      </p:sp>
      <p:sp>
        <p:nvSpPr>
          <p:cNvPr id="3" name="内容占位符 2"/>
          <p:cNvSpPr>
            <a:spLocks noGrp="1"/>
          </p:cNvSpPr>
          <p:nvPr>
            <p:ph idx="1"/>
          </p:nvPr>
        </p:nvSpPr>
        <p:spPr/>
        <p:txBody>
          <a:bodyPr/>
          <a:lstStyle/>
          <a:p>
            <a:r>
              <a:rPr lang="en-US" altLang="zh-CN" b="1" dirty="0"/>
              <a:t>5.1.2 </a:t>
            </a:r>
            <a:r>
              <a:rPr lang="zh-CN" altLang="en-US" b="1" dirty="0"/>
              <a:t>网格质量</a:t>
            </a:r>
            <a:endParaRPr lang="en-US" altLang="zh-CN" b="1" dirty="0"/>
          </a:p>
          <a:p>
            <a:pPr lvl="1"/>
            <a:r>
              <a:rPr lang="zh-CN" altLang="en-US" dirty="0"/>
              <a:t>网格质量是指网格几何形状的规则性</a:t>
            </a:r>
          </a:p>
          <a:p>
            <a:pPr lvl="1"/>
            <a:r>
              <a:rPr lang="zh-CN" altLang="en-US" dirty="0"/>
              <a:t>网格质量可用细长比、锥度比、翘曲度、伸展度、边节点位置偏差等指标度量</a:t>
            </a:r>
          </a:p>
          <a:p>
            <a:pPr lvl="1"/>
            <a:endParaRPr lang="zh-CN" altLang="en-US" b="1" dirty="0"/>
          </a:p>
        </p:txBody>
      </p:sp>
      <p:sp>
        <p:nvSpPr>
          <p:cNvPr id="4" name="灯片编号占位符 3"/>
          <p:cNvSpPr>
            <a:spLocks noGrp="1"/>
          </p:cNvSpPr>
          <p:nvPr>
            <p:ph type="sldNum" sz="quarter" idx="12"/>
          </p:nvPr>
        </p:nvSpPr>
        <p:spPr>
          <a:xfrm>
            <a:off x="6182816" y="6356350"/>
            <a:ext cx="2133600" cy="365125"/>
          </a:xfrm>
        </p:spPr>
        <p:txBody>
          <a:bodyPr/>
          <a:lstStyle/>
          <a:p>
            <a:fld id="{0C913308-F349-4B6D-A68A-DD1791B4A57B}" type="slidenum">
              <a:rPr lang="zh-CN" altLang="en-US" smtClean="0"/>
              <a:t>88</a:t>
            </a:fld>
            <a:endParaRPr lang="zh-CN" altLang="en-US" dirty="0"/>
          </a:p>
        </p:txBody>
      </p:sp>
      <p:grpSp>
        <p:nvGrpSpPr>
          <p:cNvPr id="10" name="组合 9"/>
          <p:cNvGrpSpPr/>
          <p:nvPr/>
        </p:nvGrpSpPr>
        <p:grpSpPr>
          <a:xfrm>
            <a:off x="251520" y="3863181"/>
            <a:ext cx="4144656" cy="2220373"/>
            <a:chOff x="859392" y="2225342"/>
            <a:chExt cx="7168993" cy="3840569"/>
          </a:xfrm>
        </p:grpSpPr>
        <p:pic>
          <p:nvPicPr>
            <p:cNvPr id="11" name="Picture 21" descr="E:\zhong\CPT\Document\3DMax\lion\Chinese_dragon_262k_clea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5117" y="2565696"/>
              <a:ext cx="2788998" cy="34251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0219" y="2289610"/>
              <a:ext cx="3028166" cy="3776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5616" y="2275890"/>
              <a:ext cx="1224136" cy="1296754"/>
            </a:xfrm>
            <a:prstGeom prst="rect">
              <a:avLst/>
            </a:prstGeom>
            <a:ln w="28575">
              <a:solidFill>
                <a:schemeClr val="accent2">
                  <a:lumMod val="60000"/>
                  <a:lumOff val="40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4"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2032" y="2225342"/>
              <a:ext cx="1262709" cy="1388084"/>
            </a:xfrm>
            <a:prstGeom prst="rect">
              <a:avLst/>
            </a:prstGeom>
            <a:ln w="28575">
              <a:solidFill>
                <a:schemeClr val="accent2">
                  <a:lumMod val="60000"/>
                  <a:lumOff val="40000"/>
                </a:schemeClr>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5" name="矩形 14"/>
            <p:cNvSpPr/>
            <p:nvPr/>
          </p:nvSpPr>
          <p:spPr>
            <a:xfrm>
              <a:off x="2076772" y="3997655"/>
              <a:ext cx="576064" cy="583473"/>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902574" y="3997655"/>
              <a:ext cx="576064" cy="583473"/>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p:nvPr/>
          </p:nvCxnSpPr>
          <p:spPr>
            <a:xfrm flipH="1" flipV="1">
              <a:off x="859392" y="3613426"/>
              <a:ext cx="1217380" cy="384229"/>
            </a:xfrm>
            <a:prstGeom prst="straightConnector1">
              <a:avLst/>
            </a:prstGeom>
            <a:ln w="12700">
              <a:solidFill>
                <a:schemeClr val="accent2">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flipV="1">
              <a:off x="4644008" y="3613426"/>
              <a:ext cx="1217380" cy="384229"/>
            </a:xfrm>
            <a:prstGeom prst="straightConnector1">
              <a:avLst/>
            </a:prstGeom>
            <a:ln w="12700">
              <a:solidFill>
                <a:schemeClr val="accent2">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2364804" y="3572645"/>
              <a:ext cx="288032" cy="425010"/>
            </a:xfrm>
            <a:prstGeom prst="straightConnector1">
              <a:avLst/>
            </a:prstGeom>
            <a:ln w="12700">
              <a:solidFill>
                <a:schemeClr val="accent2">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flipV="1">
              <a:off x="6153919" y="3613427"/>
              <a:ext cx="324719" cy="384228"/>
            </a:xfrm>
            <a:prstGeom prst="straightConnector1">
              <a:avLst/>
            </a:prstGeom>
            <a:ln w="15875">
              <a:solidFill>
                <a:schemeClr val="accent2">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2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0651" y="4003426"/>
            <a:ext cx="4604132" cy="1977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3336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5.1 </a:t>
            </a:r>
            <a:r>
              <a:rPr lang="zh-CN" altLang="en-US" b="1" dirty="0"/>
              <a:t>概念</a:t>
            </a:r>
          </a:p>
        </p:txBody>
      </p:sp>
      <p:sp>
        <p:nvSpPr>
          <p:cNvPr id="3" name="内容占位符 2"/>
          <p:cNvSpPr>
            <a:spLocks noGrp="1"/>
          </p:cNvSpPr>
          <p:nvPr>
            <p:ph idx="1"/>
          </p:nvPr>
        </p:nvSpPr>
        <p:spPr/>
        <p:txBody>
          <a:bodyPr/>
          <a:lstStyle/>
          <a:p>
            <a:r>
              <a:rPr lang="en-US" altLang="zh-CN" b="1" dirty="0"/>
              <a:t>5.1.2 </a:t>
            </a:r>
            <a:r>
              <a:rPr lang="zh-CN" altLang="en-US" b="1" dirty="0"/>
              <a:t>网格质量</a:t>
            </a:r>
            <a:endParaRPr lang="en-US" altLang="zh-CN" b="1" dirty="0"/>
          </a:p>
          <a:p>
            <a:pPr lvl="1"/>
            <a:r>
              <a:rPr lang="en-US" altLang="zh-CN" dirty="0"/>
              <a:t>“</a:t>
            </a:r>
            <a:r>
              <a:rPr lang="zh-CN" altLang="en-US" dirty="0"/>
              <a:t>好</a:t>
            </a:r>
            <a:r>
              <a:rPr lang="en-US" altLang="zh-CN" dirty="0"/>
              <a:t>”</a:t>
            </a:r>
            <a:r>
              <a:rPr lang="zh-CN" altLang="en-US" dirty="0"/>
              <a:t>的三角网格</a:t>
            </a:r>
            <a:endParaRPr lang="en-US" altLang="zh-CN" dirty="0"/>
          </a:p>
          <a:p>
            <a:pPr lvl="2"/>
            <a:r>
              <a:rPr lang="zh-CN" altLang="en-US" dirty="0"/>
              <a:t>边长相等</a:t>
            </a:r>
            <a:endParaRPr lang="en-US" altLang="zh-CN" dirty="0"/>
          </a:p>
          <a:p>
            <a:pPr lvl="2"/>
            <a:r>
              <a:rPr lang="zh-CN" altLang="en-US" dirty="0"/>
              <a:t>等边三角形</a:t>
            </a:r>
            <a:endParaRPr lang="en-US" altLang="zh-CN" dirty="0"/>
          </a:p>
          <a:p>
            <a:pPr lvl="2"/>
            <a:r>
              <a:rPr lang="zh-CN" altLang="en-US" dirty="0"/>
              <a:t>顶点度为</a:t>
            </a:r>
            <a:r>
              <a:rPr lang="en-US" altLang="zh-CN" dirty="0"/>
              <a:t>6</a:t>
            </a:r>
          </a:p>
          <a:p>
            <a:pPr lvl="2"/>
            <a:endParaRPr lang="zh-CN" altLang="en-US" b="1" dirty="0"/>
          </a:p>
        </p:txBody>
      </p:sp>
      <p:sp>
        <p:nvSpPr>
          <p:cNvPr id="4" name="灯片编号占位符 3"/>
          <p:cNvSpPr>
            <a:spLocks noGrp="1"/>
          </p:cNvSpPr>
          <p:nvPr>
            <p:ph type="sldNum" sz="quarter" idx="12"/>
          </p:nvPr>
        </p:nvSpPr>
        <p:spPr>
          <a:xfrm>
            <a:off x="6182816" y="6356350"/>
            <a:ext cx="2133600" cy="365125"/>
          </a:xfrm>
        </p:spPr>
        <p:txBody>
          <a:bodyPr/>
          <a:lstStyle/>
          <a:p>
            <a:fld id="{0C913308-F349-4B6D-A68A-DD1791B4A57B}" type="slidenum">
              <a:rPr lang="zh-CN" altLang="en-US" smtClean="0"/>
              <a:t>89</a:t>
            </a:fld>
            <a:endParaRPr lang="zh-CN" altLang="en-US" dirty="0"/>
          </a:p>
        </p:txBody>
      </p:sp>
      <p:pic>
        <p:nvPicPr>
          <p:cNvPr id="5" name="图片 4"/>
          <p:cNvPicPr>
            <a:picLocks noChangeAspect="1"/>
          </p:cNvPicPr>
          <p:nvPr/>
        </p:nvPicPr>
        <p:blipFill>
          <a:blip r:embed="rId3"/>
          <a:stretch>
            <a:fillRect/>
          </a:stretch>
        </p:blipFill>
        <p:spPr>
          <a:xfrm>
            <a:off x="1043608" y="4384113"/>
            <a:ext cx="2571429" cy="1857143"/>
          </a:xfrm>
          <a:prstGeom prst="rect">
            <a:avLst/>
          </a:prstGeom>
        </p:spPr>
      </p:pic>
      <p:pic>
        <p:nvPicPr>
          <p:cNvPr id="6" name="图片 5"/>
          <p:cNvPicPr>
            <a:picLocks noChangeAspect="1"/>
          </p:cNvPicPr>
          <p:nvPr/>
        </p:nvPicPr>
        <p:blipFill>
          <a:blip r:embed="rId4"/>
          <a:stretch>
            <a:fillRect/>
          </a:stretch>
        </p:blipFill>
        <p:spPr>
          <a:xfrm>
            <a:off x="5076056" y="1784572"/>
            <a:ext cx="3439367" cy="4588619"/>
          </a:xfrm>
          <a:prstGeom prst="rect">
            <a:avLst/>
          </a:prstGeom>
        </p:spPr>
      </p:pic>
    </p:spTree>
    <p:extLst>
      <p:ext uri="{BB962C8B-B14F-4D97-AF65-F5344CB8AC3E}">
        <p14:creationId xmlns:p14="http://schemas.microsoft.com/office/powerpoint/2010/main" val="4159988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1.2 </a:t>
            </a:r>
            <a:r>
              <a:rPr lang="zh-CN" altLang="en-US" b="1" dirty="0"/>
              <a:t>数字几何</a:t>
            </a:r>
          </a:p>
        </p:txBody>
      </p:sp>
      <p:sp>
        <p:nvSpPr>
          <p:cNvPr id="3" name="内容占位符 2"/>
          <p:cNvSpPr>
            <a:spLocks noGrp="1"/>
          </p:cNvSpPr>
          <p:nvPr>
            <p:ph idx="1"/>
          </p:nvPr>
        </p:nvSpPr>
        <p:spPr>
          <a:xfrm>
            <a:off x="457200" y="1600200"/>
            <a:ext cx="8435280" cy="4349080"/>
          </a:xfrm>
        </p:spPr>
        <p:txBody>
          <a:bodyPr>
            <a:normAutofit/>
          </a:bodyPr>
          <a:lstStyle/>
          <a:p>
            <a:r>
              <a:rPr lang="en-US" altLang="zh-CN" b="1" dirty="0"/>
              <a:t>1.2.1 </a:t>
            </a:r>
            <a:r>
              <a:rPr lang="zh-CN" altLang="en-US" b="1" dirty="0"/>
              <a:t>几何表示</a:t>
            </a:r>
            <a:endParaRPr lang="en-US" altLang="zh-CN" b="1" dirty="0"/>
          </a:p>
          <a:p>
            <a:pPr lvl="1"/>
            <a:r>
              <a:rPr lang="en-US" altLang="zh-CN" b="1" dirty="0"/>
              <a:t>1.2.1-2 </a:t>
            </a:r>
            <a:r>
              <a:rPr lang="zh-CN" altLang="en-US" b="1" dirty="0"/>
              <a:t>多边形网格</a:t>
            </a:r>
            <a:endParaRPr lang="en-US" altLang="zh-CN" b="1" dirty="0"/>
          </a:p>
          <a:p>
            <a:pPr lvl="2"/>
            <a:r>
              <a:rPr lang="zh-CN" altLang="en-US" dirty="0"/>
              <a:t>由顶点、边和多边形面组成的集合，定义了三维形状</a:t>
            </a:r>
            <a:endParaRPr lang="en-US" altLang="zh-CN" dirty="0"/>
          </a:p>
          <a:p>
            <a:pPr lvl="2"/>
            <a:r>
              <a:rPr lang="zh-CN" altLang="en-US" dirty="0"/>
              <a:t>分段线性逼近函数</a:t>
            </a:r>
          </a:p>
          <a:p>
            <a:pPr lvl="2"/>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a:t>
            </a:fld>
            <a:endParaRPr lang="zh-CN" altLang="en-US"/>
          </a:p>
        </p:txBody>
      </p:sp>
      <p:pic>
        <p:nvPicPr>
          <p:cNvPr id="16" name="图片 15"/>
          <p:cNvPicPr>
            <a:picLocks noChangeAspect="1"/>
          </p:cNvPicPr>
          <p:nvPr/>
        </p:nvPicPr>
        <p:blipFill>
          <a:blip r:embed="rId3"/>
          <a:stretch>
            <a:fillRect/>
          </a:stretch>
        </p:blipFill>
        <p:spPr>
          <a:xfrm>
            <a:off x="7003671" y="3579437"/>
            <a:ext cx="2158645" cy="2666141"/>
          </a:xfrm>
          <a:prstGeom prst="rect">
            <a:avLst/>
          </a:prstGeom>
        </p:spPr>
      </p:pic>
      <p:pic>
        <p:nvPicPr>
          <p:cNvPr id="17" name="图片 16"/>
          <p:cNvPicPr>
            <a:picLocks noChangeAspect="1"/>
          </p:cNvPicPr>
          <p:nvPr/>
        </p:nvPicPr>
        <p:blipFill>
          <a:blip r:embed="rId4"/>
          <a:stretch>
            <a:fillRect/>
          </a:stretch>
        </p:blipFill>
        <p:spPr>
          <a:xfrm>
            <a:off x="319368" y="4293096"/>
            <a:ext cx="6684303" cy="1957065"/>
          </a:xfrm>
          <a:prstGeom prst="rect">
            <a:avLst/>
          </a:prstGeom>
        </p:spPr>
      </p:pic>
    </p:spTree>
    <p:extLst>
      <p:ext uri="{BB962C8B-B14F-4D97-AF65-F5344CB8AC3E}">
        <p14:creationId xmlns:p14="http://schemas.microsoft.com/office/powerpoint/2010/main" val="38009255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重新网格化方法</a:t>
            </a:r>
          </a:p>
        </p:txBody>
      </p:sp>
      <p:sp>
        <p:nvSpPr>
          <p:cNvPr id="3" name="内容占位符 2"/>
          <p:cNvSpPr>
            <a:spLocks noGrp="1"/>
          </p:cNvSpPr>
          <p:nvPr>
            <p:ph idx="1"/>
          </p:nvPr>
        </p:nvSpPr>
        <p:spPr/>
        <p:txBody>
          <a:bodyPr/>
          <a:lstStyle/>
          <a:p>
            <a:r>
              <a:rPr lang="en-US" altLang="zh-CN" b="1" dirty="0"/>
              <a:t>5.2.1 </a:t>
            </a:r>
            <a:r>
              <a:rPr lang="zh-CN" altLang="en-US" b="1" dirty="0"/>
              <a:t>渐进式网格优化</a:t>
            </a:r>
            <a:endParaRPr lang="en-US" altLang="zh-CN" b="1" dirty="0"/>
          </a:p>
          <a:p>
            <a:pPr lvl="1"/>
            <a:r>
              <a:rPr lang="zh-CN" altLang="en-US" b="1" dirty="0"/>
              <a:t>思想</a:t>
            </a:r>
            <a:endParaRPr lang="en-US" altLang="zh-CN" b="1" dirty="0"/>
          </a:p>
          <a:p>
            <a:pPr lvl="2"/>
            <a:r>
              <a:rPr lang="zh-CN" altLang="en-US" dirty="0"/>
              <a:t>提高顶点分布性</a:t>
            </a:r>
          </a:p>
          <a:p>
            <a:pPr lvl="2"/>
            <a:r>
              <a:rPr lang="zh-CN" altLang="en-US" dirty="0"/>
              <a:t>更新网格连通性</a:t>
            </a:r>
          </a:p>
          <a:p>
            <a:pPr lvl="2"/>
            <a:endParaRPr lang="zh-CN" altLang="en-US" dirty="0"/>
          </a:p>
        </p:txBody>
      </p:sp>
      <p:sp>
        <p:nvSpPr>
          <p:cNvPr id="4" name="灯片编号占位符 3"/>
          <p:cNvSpPr>
            <a:spLocks noGrp="1"/>
          </p:cNvSpPr>
          <p:nvPr>
            <p:ph type="sldNum" sz="quarter" idx="12"/>
          </p:nvPr>
        </p:nvSpPr>
        <p:spPr>
          <a:xfrm>
            <a:off x="6182816" y="6356350"/>
            <a:ext cx="2133600" cy="365125"/>
          </a:xfrm>
        </p:spPr>
        <p:txBody>
          <a:bodyPr/>
          <a:lstStyle/>
          <a:p>
            <a:fld id="{0C913308-F349-4B6D-A68A-DD1791B4A57B}" type="slidenum">
              <a:rPr lang="zh-CN" altLang="en-US" smtClean="0"/>
              <a:t>90</a:t>
            </a:fld>
            <a:endParaRPr lang="zh-CN" altLang="en-US" dirty="0"/>
          </a:p>
        </p:txBody>
      </p:sp>
      <p:grpSp>
        <p:nvGrpSpPr>
          <p:cNvPr id="22" name="组合 21"/>
          <p:cNvGrpSpPr/>
          <p:nvPr/>
        </p:nvGrpSpPr>
        <p:grpSpPr>
          <a:xfrm>
            <a:off x="1475656" y="3933056"/>
            <a:ext cx="6624736" cy="2674575"/>
            <a:chOff x="755576" y="2928639"/>
            <a:chExt cx="8156336" cy="3859612"/>
          </a:xfrm>
        </p:grpSpPr>
        <p:pic>
          <p:nvPicPr>
            <p:cNvPr id="2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841"/>
            <a:stretch/>
          </p:blipFill>
          <p:spPr bwMode="auto">
            <a:xfrm>
              <a:off x="755576" y="2928639"/>
              <a:ext cx="7632848" cy="3859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文本框 23"/>
            <p:cNvSpPr txBox="1"/>
            <p:nvPr/>
          </p:nvSpPr>
          <p:spPr>
            <a:xfrm>
              <a:off x="1835696" y="4437112"/>
              <a:ext cx="1440160" cy="683958"/>
            </a:xfrm>
            <a:prstGeom prst="rect">
              <a:avLst/>
            </a:prstGeom>
            <a:solidFill>
              <a:schemeClr val="bg1"/>
            </a:solidFill>
          </p:spPr>
          <p:txBody>
            <a:bodyPr wrap="square" rtlCol="0">
              <a:spAutoFit/>
            </a:bodyPr>
            <a:lstStyle/>
            <a:p>
              <a:r>
                <a:rPr lang="zh-CN" altLang="en-US" dirty="0"/>
                <a:t>边合并</a:t>
              </a:r>
              <a:endParaRPr lang="en-US" altLang="zh-CN" dirty="0"/>
            </a:p>
            <a:p>
              <a:endParaRPr lang="zh-CN" altLang="en-US" dirty="0"/>
            </a:p>
          </p:txBody>
        </p:sp>
        <p:sp>
          <p:nvSpPr>
            <p:cNvPr id="25" name="文本框 24"/>
            <p:cNvSpPr txBox="1"/>
            <p:nvPr/>
          </p:nvSpPr>
          <p:spPr>
            <a:xfrm>
              <a:off x="3721863" y="4435113"/>
              <a:ext cx="1368152" cy="683958"/>
            </a:xfrm>
            <a:prstGeom prst="rect">
              <a:avLst/>
            </a:prstGeom>
            <a:solidFill>
              <a:schemeClr val="bg1"/>
            </a:solidFill>
          </p:spPr>
          <p:txBody>
            <a:bodyPr wrap="square" rtlCol="0">
              <a:spAutoFit/>
            </a:bodyPr>
            <a:lstStyle/>
            <a:p>
              <a:r>
                <a:rPr lang="zh-CN" altLang="en-US" dirty="0"/>
                <a:t>边分离</a:t>
              </a:r>
              <a:endParaRPr lang="en-US" altLang="zh-CN" dirty="0"/>
            </a:p>
            <a:p>
              <a:endParaRPr lang="zh-CN" altLang="en-US" dirty="0"/>
            </a:p>
          </p:txBody>
        </p:sp>
        <p:sp>
          <p:nvSpPr>
            <p:cNvPr id="26" name="文本框 25"/>
            <p:cNvSpPr txBox="1"/>
            <p:nvPr/>
          </p:nvSpPr>
          <p:spPr>
            <a:xfrm>
              <a:off x="5564895" y="4431243"/>
              <a:ext cx="1468524" cy="683958"/>
            </a:xfrm>
            <a:prstGeom prst="rect">
              <a:avLst/>
            </a:prstGeom>
            <a:solidFill>
              <a:schemeClr val="bg1"/>
            </a:solidFill>
          </p:spPr>
          <p:txBody>
            <a:bodyPr wrap="square" rtlCol="0">
              <a:spAutoFit/>
            </a:bodyPr>
            <a:lstStyle/>
            <a:p>
              <a:r>
                <a:rPr lang="zh-CN" altLang="en-US" dirty="0"/>
                <a:t>边翻转</a:t>
              </a:r>
              <a:endParaRPr lang="en-US" altLang="zh-CN" dirty="0"/>
            </a:p>
            <a:p>
              <a:endParaRPr lang="zh-CN" altLang="en-US" dirty="0"/>
            </a:p>
          </p:txBody>
        </p:sp>
        <p:sp>
          <p:nvSpPr>
            <p:cNvPr id="27" name="文本框 26"/>
            <p:cNvSpPr txBox="1"/>
            <p:nvPr/>
          </p:nvSpPr>
          <p:spPr>
            <a:xfrm>
              <a:off x="7379055" y="4431241"/>
              <a:ext cx="1532857" cy="683957"/>
            </a:xfrm>
            <a:prstGeom prst="rect">
              <a:avLst/>
            </a:prstGeom>
            <a:solidFill>
              <a:schemeClr val="bg1"/>
            </a:solidFill>
          </p:spPr>
          <p:txBody>
            <a:bodyPr wrap="square" rtlCol="0">
              <a:spAutoFit/>
            </a:bodyPr>
            <a:lstStyle/>
            <a:p>
              <a:r>
                <a:rPr lang="zh-CN" altLang="en-US" dirty="0"/>
                <a:t>点移动</a:t>
              </a:r>
              <a:endParaRPr lang="en-US" altLang="zh-CN" dirty="0"/>
            </a:p>
            <a:p>
              <a:endParaRPr lang="zh-CN" altLang="en-US" dirty="0"/>
            </a:p>
          </p:txBody>
        </p:sp>
      </p:grpSp>
    </p:spTree>
    <p:extLst>
      <p:ext uri="{BB962C8B-B14F-4D97-AF65-F5344CB8AC3E}">
        <p14:creationId xmlns:p14="http://schemas.microsoft.com/office/powerpoint/2010/main" val="33362784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重新网格化方法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b="1" dirty="0"/>
                  <a:t>5.2.1 </a:t>
                </a:r>
                <a:r>
                  <a:rPr lang="zh-CN" altLang="en-US" b="1" dirty="0"/>
                  <a:t>渐进式网格优化</a:t>
                </a:r>
                <a:endParaRPr lang="en-US" altLang="zh-CN" b="1" dirty="0"/>
              </a:p>
              <a:p>
                <a:pPr lvl="1"/>
                <a:r>
                  <a:rPr lang="zh-CN" altLang="en-US" b="1" dirty="0"/>
                  <a:t>方法：迭代优化</a:t>
                </a:r>
                <a:endParaRPr lang="en-US" altLang="zh-CN" b="1" dirty="0"/>
              </a:p>
              <a:p>
                <a:pPr lvl="2"/>
                <a:r>
                  <a:rPr kumimoji="1" lang="zh-CN" altLang="en-US" dirty="0"/>
                  <a:t>分解比</a:t>
                </a:r>
                <a14:m>
                  <m:oMath xmlns:m="http://schemas.openxmlformats.org/officeDocument/2006/math">
                    <m:sSub>
                      <m:sSubPr>
                        <m:ctrlPr>
                          <a:rPr kumimoji="1" lang="en-US" altLang="zh-CN" i="1">
                            <a:latin typeface="Cambria Math" panose="02040503050406030204" pitchFamily="18" charset="0"/>
                          </a:rPr>
                        </m:ctrlPr>
                      </m:sSubPr>
                      <m:e>
                        <m:r>
                          <a:rPr kumimoji="1" lang="en-US" altLang="zh-CN">
                            <a:latin typeface="Cambria Math" charset="0"/>
                          </a:rPr>
                          <m:t>𝐿</m:t>
                        </m:r>
                      </m:e>
                      <m:sub>
                        <m:r>
                          <m:rPr>
                            <m:sty m:val="p"/>
                          </m:rPr>
                          <a:rPr kumimoji="1" lang="en-US" altLang="zh-CN">
                            <a:latin typeface="Cambria Math" charset="0"/>
                          </a:rPr>
                          <m:t>max</m:t>
                        </m:r>
                      </m:sub>
                    </m:sSub>
                  </m:oMath>
                </a14:m>
                <a:r>
                  <a:rPr kumimoji="1" lang="zh-CN" altLang="en-US" dirty="0"/>
                  <a:t>长的边</a:t>
                </a:r>
                <a:r>
                  <a:rPr kumimoji="1" lang="en-US" altLang="zh-CN" dirty="0"/>
                  <a:t>(</a:t>
                </a:r>
                <a:r>
                  <a:rPr kumimoji="1" lang="zh-CN" altLang="en-US" dirty="0"/>
                  <a:t>边分离</a:t>
                </a:r>
                <a:r>
                  <a:rPr kumimoji="1" lang="en-US" altLang="zh-CN" dirty="0"/>
                  <a:t>)</a:t>
                </a:r>
                <a:endParaRPr kumimoji="1" lang="zh-CN" altLang="en-US" dirty="0"/>
              </a:p>
              <a:p>
                <a:pPr lvl="2"/>
                <a:r>
                  <a:rPr kumimoji="1" lang="zh-CN" altLang="en-US" dirty="0"/>
                  <a:t>合并比</a:t>
                </a:r>
                <a14:m>
                  <m:oMath xmlns:m="http://schemas.openxmlformats.org/officeDocument/2006/math">
                    <m:sSub>
                      <m:sSubPr>
                        <m:ctrlPr>
                          <a:rPr kumimoji="1" lang="en-US" altLang="zh-CN" i="1">
                            <a:latin typeface="Cambria Math" panose="02040503050406030204" pitchFamily="18" charset="0"/>
                          </a:rPr>
                        </m:ctrlPr>
                      </m:sSubPr>
                      <m:e>
                        <m:r>
                          <a:rPr kumimoji="1" lang="en-US" altLang="zh-CN">
                            <a:latin typeface="Cambria Math" charset="0"/>
                          </a:rPr>
                          <m:t>𝐿</m:t>
                        </m:r>
                      </m:e>
                      <m:sub>
                        <m:r>
                          <m:rPr>
                            <m:sty m:val="p"/>
                          </m:rPr>
                          <a:rPr kumimoji="1" lang="en-US" altLang="zh-CN">
                            <a:latin typeface="Cambria Math" charset="0"/>
                          </a:rPr>
                          <m:t>min</m:t>
                        </m:r>
                      </m:sub>
                    </m:sSub>
                  </m:oMath>
                </a14:m>
                <a:r>
                  <a:rPr kumimoji="1" lang="zh-CN" altLang="en-US" dirty="0"/>
                  <a:t>短的边</a:t>
                </a:r>
                <a:r>
                  <a:rPr kumimoji="1" lang="en-US" altLang="zh-CN" dirty="0"/>
                  <a:t>(</a:t>
                </a:r>
                <a:r>
                  <a:rPr kumimoji="1" lang="zh-CN" altLang="en-US" dirty="0"/>
                  <a:t>边合并</a:t>
                </a:r>
                <a:r>
                  <a:rPr kumimoji="1" lang="en-US" altLang="zh-CN" dirty="0"/>
                  <a:t>)</a:t>
                </a:r>
                <a:endParaRPr kumimoji="1" lang="zh-CN" altLang="en-US" dirty="0"/>
              </a:p>
              <a:p>
                <a:pPr lvl="3"/>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1704" t="-215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182816" y="6356350"/>
            <a:ext cx="2133600" cy="365125"/>
          </a:xfrm>
        </p:spPr>
        <p:txBody>
          <a:bodyPr/>
          <a:lstStyle/>
          <a:p>
            <a:fld id="{0C913308-F349-4B6D-A68A-DD1791B4A57B}" type="slidenum">
              <a:rPr lang="zh-CN" altLang="en-US" smtClean="0"/>
              <a:t>91</a:t>
            </a:fld>
            <a:endParaRPr lang="zh-CN" altLang="en-US" dirty="0"/>
          </a:p>
        </p:txBody>
      </p:sp>
      <p:sp>
        <p:nvSpPr>
          <p:cNvPr id="11" name="右大括号 10"/>
          <p:cNvSpPr/>
          <p:nvPr/>
        </p:nvSpPr>
        <p:spPr>
          <a:xfrm>
            <a:off x="5399025" y="2805642"/>
            <a:ext cx="288032" cy="6480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p:cNvSpPr txBox="1"/>
          <p:nvPr/>
        </p:nvSpPr>
        <p:spPr>
          <a:xfrm>
            <a:off x="6058377" y="2914826"/>
            <a:ext cx="2041416" cy="461665"/>
          </a:xfrm>
          <a:prstGeom prst="rect">
            <a:avLst/>
          </a:prstGeom>
          <a:noFill/>
          <a:ln>
            <a:solidFill>
              <a:schemeClr val="tx1"/>
            </a:solidFill>
          </a:ln>
        </p:spPr>
        <p:txBody>
          <a:bodyPr wrap="square" rtlCol="0">
            <a:spAutoFit/>
          </a:bodyPr>
          <a:lstStyle/>
          <a:p>
            <a:pPr algn="ctr"/>
            <a:r>
              <a:rPr kumimoji="1" lang="zh-CN" altLang="en-US" sz="2400" dirty="0">
                <a:latin typeface="Helvetica" pitchFamily="34" charset="0"/>
                <a:cs typeface="Helvetica" pitchFamily="34" charset="0"/>
              </a:rPr>
              <a:t>统一边长</a:t>
            </a:r>
          </a:p>
        </p:txBody>
      </p:sp>
      <p:pic>
        <p:nvPicPr>
          <p:cNvPr id="1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52811" r="44991"/>
          <a:stretch/>
        </p:blipFill>
        <p:spPr bwMode="auto">
          <a:xfrm>
            <a:off x="4345578" y="4166600"/>
            <a:ext cx="3538790" cy="1508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8447" t="64449" b="7543"/>
          <a:stretch/>
        </p:blipFill>
        <p:spPr bwMode="auto">
          <a:xfrm>
            <a:off x="4533078" y="5285241"/>
            <a:ext cx="2232146" cy="747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文本框 14"/>
          <p:cNvSpPr txBox="1"/>
          <p:nvPr/>
        </p:nvSpPr>
        <p:spPr>
          <a:xfrm>
            <a:off x="1945834" y="6009369"/>
            <a:ext cx="1818690" cy="461665"/>
          </a:xfrm>
          <a:prstGeom prst="rect">
            <a:avLst/>
          </a:prstGeom>
          <a:noFill/>
        </p:spPr>
        <p:txBody>
          <a:bodyPr wrap="square" rtlCol="0">
            <a:spAutoFit/>
          </a:bodyPr>
          <a:lstStyle/>
          <a:p>
            <a:r>
              <a:rPr lang="zh-CN" altLang="en-US" sz="2400" dirty="0"/>
              <a:t>边分离</a:t>
            </a:r>
          </a:p>
        </p:txBody>
      </p:sp>
      <p:sp>
        <p:nvSpPr>
          <p:cNvPr id="16" name="文本框 15"/>
          <p:cNvSpPr txBox="1"/>
          <p:nvPr/>
        </p:nvSpPr>
        <p:spPr>
          <a:xfrm>
            <a:off x="5253158" y="6006760"/>
            <a:ext cx="1407074" cy="461665"/>
          </a:xfrm>
          <a:prstGeom prst="rect">
            <a:avLst/>
          </a:prstGeom>
          <a:noFill/>
        </p:spPr>
        <p:txBody>
          <a:bodyPr wrap="square" rtlCol="0">
            <a:spAutoFit/>
          </a:bodyPr>
          <a:lstStyle/>
          <a:p>
            <a:r>
              <a:rPr lang="zh-CN" altLang="en-US" sz="2400" dirty="0"/>
              <a:t>边合并</a:t>
            </a:r>
          </a:p>
        </p:txBody>
      </p:sp>
      <p:pic>
        <p:nvPicPr>
          <p:cNvPr id="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5860" t="6897" b="63864"/>
          <a:stretch/>
        </p:blipFill>
        <p:spPr bwMode="auto">
          <a:xfrm>
            <a:off x="1002112" y="4383795"/>
            <a:ext cx="3262878" cy="1073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8447" t="64449" b="7543"/>
          <a:stretch/>
        </p:blipFill>
        <p:spPr bwMode="auto">
          <a:xfrm>
            <a:off x="4641389" y="5141225"/>
            <a:ext cx="2232146" cy="747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97189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重新网格化方法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b="1" dirty="0"/>
                  <a:t>5.2.1 </a:t>
                </a:r>
                <a:r>
                  <a:rPr lang="zh-CN" altLang="en-US" b="1" dirty="0"/>
                  <a:t>渐进式网格优化</a:t>
                </a:r>
                <a:endParaRPr lang="en-US" altLang="zh-CN" b="1" dirty="0"/>
              </a:p>
              <a:p>
                <a:pPr lvl="1"/>
                <a:r>
                  <a:rPr lang="zh-CN" altLang="en-US" b="1" dirty="0"/>
                  <a:t>方法：迭代优化</a:t>
                </a:r>
                <a:endParaRPr lang="en-US" altLang="zh-CN" b="1" dirty="0"/>
              </a:p>
              <a:p>
                <a:pPr lvl="2"/>
                <a:r>
                  <a:rPr kumimoji="1" lang="zh-CN" altLang="en-US" dirty="0"/>
                  <a:t>分解比</a:t>
                </a:r>
                <a14:m>
                  <m:oMath xmlns:m="http://schemas.openxmlformats.org/officeDocument/2006/math">
                    <m:sSub>
                      <m:sSubPr>
                        <m:ctrlPr>
                          <a:rPr kumimoji="1" lang="en-US" altLang="zh-CN" i="1">
                            <a:latin typeface="Cambria Math" panose="02040503050406030204" pitchFamily="18" charset="0"/>
                          </a:rPr>
                        </m:ctrlPr>
                      </m:sSubPr>
                      <m:e>
                        <m:r>
                          <a:rPr kumimoji="1" lang="en-US" altLang="zh-CN">
                            <a:latin typeface="Cambria Math" charset="0"/>
                          </a:rPr>
                          <m:t>𝐿</m:t>
                        </m:r>
                      </m:e>
                      <m:sub>
                        <m:r>
                          <m:rPr>
                            <m:sty m:val="p"/>
                          </m:rPr>
                          <a:rPr kumimoji="1" lang="en-US" altLang="zh-CN">
                            <a:latin typeface="Cambria Math" charset="0"/>
                          </a:rPr>
                          <m:t>max</m:t>
                        </m:r>
                      </m:sub>
                    </m:sSub>
                  </m:oMath>
                </a14:m>
                <a:r>
                  <a:rPr kumimoji="1" lang="zh-CN" altLang="en-US" dirty="0"/>
                  <a:t>长的边</a:t>
                </a:r>
                <a:r>
                  <a:rPr kumimoji="1" lang="en-US" altLang="zh-CN" dirty="0"/>
                  <a:t>(</a:t>
                </a:r>
                <a:r>
                  <a:rPr kumimoji="1" lang="zh-CN" altLang="en-US" dirty="0"/>
                  <a:t>边分离</a:t>
                </a:r>
                <a:r>
                  <a:rPr kumimoji="1" lang="en-US" altLang="zh-CN" dirty="0"/>
                  <a:t>)</a:t>
                </a:r>
                <a:endParaRPr kumimoji="1" lang="zh-CN" altLang="en-US" dirty="0"/>
              </a:p>
              <a:p>
                <a:pPr lvl="2"/>
                <a:r>
                  <a:rPr kumimoji="1" lang="zh-CN" altLang="en-US" dirty="0"/>
                  <a:t>合并比</a:t>
                </a:r>
                <a14:m>
                  <m:oMath xmlns:m="http://schemas.openxmlformats.org/officeDocument/2006/math">
                    <m:sSub>
                      <m:sSubPr>
                        <m:ctrlPr>
                          <a:rPr kumimoji="1" lang="en-US" altLang="zh-CN" i="1">
                            <a:latin typeface="Cambria Math" panose="02040503050406030204" pitchFamily="18" charset="0"/>
                          </a:rPr>
                        </m:ctrlPr>
                      </m:sSubPr>
                      <m:e>
                        <m:r>
                          <a:rPr kumimoji="1" lang="en-US" altLang="zh-CN">
                            <a:latin typeface="Cambria Math" charset="0"/>
                          </a:rPr>
                          <m:t>𝐿</m:t>
                        </m:r>
                      </m:e>
                      <m:sub>
                        <m:r>
                          <m:rPr>
                            <m:sty m:val="p"/>
                          </m:rPr>
                          <a:rPr kumimoji="1" lang="en-US" altLang="zh-CN">
                            <a:latin typeface="Cambria Math" charset="0"/>
                          </a:rPr>
                          <m:t>min</m:t>
                        </m:r>
                      </m:sub>
                    </m:sSub>
                  </m:oMath>
                </a14:m>
                <a:r>
                  <a:rPr kumimoji="1" lang="zh-CN" altLang="en-US" dirty="0"/>
                  <a:t>短的边</a:t>
                </a:r>
                <a:r>
                  <a:rPr kumimoji="1" lang="en-US" altLang="zh-CN" dirty="0"/>
                  <a:t>(</a:t>
                </a:r>
                <a:r>
                  <a:rPr kumimoji="1" lang="zh-CN" altLang="en-US" dirty="0"/>
                  <a:t>边合并</a:t>
                </a:r>
                <a:r>
                  <a:rPr kumimoji="1" lang="en-US" altLang="zh-CN" dirty="0"/>
                  <a:t>)</a:t>
                </a:r>
              </a:p>
              <a:p>
                <a:pPr lvl="2"/>
                <a:r>
                  <a:rPr kumimoji="1" lang="zh-CN" altLang="en-US" dirty="0"/>
                  <a:t>进行边翻转</a:t>
                </a:r>
              </a:p>
              <a:p>
                <a:pPr lvl="2"/>
                <a:r>
                  <a:rPr kumimoji="1" lang="zh-CN" altLang="en-US" dirty="0"/>
                  <a:t>通过切线松弛进行顶点位移</a:t>
                </a:r>
                <a:endParaRPr kumimoji="1" lang="en-US" altLang="zh-CN" dirty="0"/>
              </a:p>
              <a:p>
                <a:pPr lvl="3"/>
                <a:r>
                  <a:rPr kumimoji="1" lang="zh-CN" altLang="en-US" dirty="0"/>
                  <a:t>使用拉普拉斯算子保持切向平滑</a:t>
                </a:r>
              </a:p>
              <a:p>
                <a:pPr lvl="2"/>
                <a:r>
                  <a:rPr kumimoji="1" lang="zh-CN" altLang="en-US" dirty="0"/>
                  <a:t>投影顶点到原始网格上</a:t>
                </a:r>
              </a:p>
              <a:p>
                <a:pPr lvl="3"/>
                <a:endParaRPr kumimoji="1" lang="zh-CN" altLang="en-US" dirty="0"/>
              </a:p>
              <a:p>
                <a:pPr lvl="4"/>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1704" t="-215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182816" y="6356350"/>
            <a:ext cx="2133600" cy="365125"/>
          </a:xfrm>
        </p:spPr>
        <p:txBody>
          <a:bodyPr/>
          <a:lstStyle/>
          <a:p>
            <a:fld id="{0C913308-F349-4B6D-A68A-DD1791B4A57B}" type="slidenum">
              <a:rPr lang="zh-CN" altLang="en-US" smtClean="0"/>
              <a:t>92</a:t>
            </a:fld>
            <a:endParaRPr lang="zh-CN" altLang="en-US" dirty="0"/>
          </a:p>
        </p:txBody>
      </p:sp>
      <p:sp>
        <p:nvSpPr>
          <p:cNvPr id="11" name="右大括号 10"/>
          <p:cNvSpPr/>
          <p:nvPr/>
        </p:nvSpPr>
        <p:spPr>
          <a:xfrm>
            <a:off x="5399025" y="2805642"/>
            <a:ext cx="288032" cy="6480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p:cNvSpPr txBox="1"/>
          <p:nvPr/>
        </p:nvSpPr>
        <p:spPr>
          <a:xfrm>
            <a:off x="6058377" y="2914826"/>
            <a:ext cx="2041416" cy="46166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zh-CN" altLang="en-US" sz="2400" dirty="0">
                <a:latin typeface="Helvetica" pitchFamily="34" charset="0"/>
                <a:cs typeface="Helvetica" pitchFamily="34" charset="0"/>
              </a:rPr>
              <a:t>统一边长</a:t>
            </a:r>
          </a:p>
        </p:txBody>
      </p:sp>
      <p:cxnSp>
        <p:nvCxnSpPr>
          <p:cNvPr id="17" name="直接箭头连接符 16"/>
          <p:cNvCxnSpPr/>
          <p:nvPr/>
        </p:nvCxnSpPr>
        <p:spPr>
          <a:xfrm>
            <a:off x="5429958" y="3766621"/>
            <a:ext cx="50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058377" y="3463719"/>
            <a:ext cx="204141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zh-CN" altLang="en-US" sz="2400" dirty="0">
                <a:latin typeface="Helvetica" pitchFamily="34" charset="0"/>
                <a:cs typeface="Helvetica" pitchFamily="34" charset="0"/>
              </a:rPr>
              <a:t>平衡顶点的度</a:t>
            </a:r>
          </a:p>
        </p:txBody>
      </p:sp>
      <p:cxnSp>
        <p:nvCxnSpPr>
          <p:cNvPr id="21" name="直接箭头连接符 20"/>
          <p:cNvCxnSpPr/>
          <p:nvPr/>
        </p:nvCxnSpPr>
        <p:spPr>
          <a:xfrm>
            <a:off x="5429958" y="4247422"/>
            <a:ext cx="50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058377" y="4012612"/>
            <a:ext cx="204141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zh-CN" altLang="en-US" sz="2400" dirty="0">
                <a:latin typeface="Helvetica" pitchFamily="34" charset="0"/>
                <a:cs typeface="Helvetica" pitchFamily="34" charset="0"/>
              </a:rPr>
              <a:t>统一顶点分布</a:t>
            </a:r>
          </a:p>
        </p:txBody>
      </p:sp>
      <p:pic>
        <p:nvPicPr>
          <p:cNvPr id="6" name="图片 5"/>
          <p:cNvPicPr>
            <a:picLocks noChangeAspect="1"/>
          </p:cNvPicPr>
          <p:nvPr/>
        </p:nvPicPr>
        <p:blipFill>
          <a:blip r:embed="rId4"/>
          <a:stretch>
            <a:fillRect/>
          </a:stretch>
        </p:blipFill>
        <p:spPr>
          <a:xfrm>
            <a:off x="468301" y="5226536"/>
            <a:ext cx="2735547" cy="1490873"/>
          </a:xfrm>
          <a:prstGeom prst="rect">
            <a:avLst/>
          </a:prstGeom>
        </p:spPr>
      </p:pic>
      <p:pic>
        <p:nvPicPr>
          <p:cNvPr id="7" name="图片 6"/>
          <p:cNvPicPr>
            <a:picLocks noChangeAspect="1"/>
          </p:cNvPicPr>
          <p:nvPr/>
        </p:nvPicPr>
        <p:blipFill>
          <a:blip r:embed="rId5"/>
          <a:stretch>
            <a:fillRect/>
          </a:stretch>
        </p:blipFill>
        <p:spPr>
          <a:xfrm>
            <a:off x="4834241" y="5226536"/>
            <a:ext cx="2448272" cy="1422562"/>
          </a:xfrm>
          <a:prstGeom prst="rect">
            <a:avLst/>
          </a:prstGeom>
        </p:spPr>
      </p:pic>
      <p:cxnSp>
        <p:nvCxnSpPr>
          <p:cNvPr id="14" name="直接箭头连接符 13"/>
          <p:cNvCxnSpPr>
            <a:endCxn id="3" idx="2"/>
          </p:cNvCxnSpPr>
          <p:nvPr/>
        </p:nvCxnSpPr>
        <p:spPr>
          <a:xfrm>
            <a:off x="3293923" y="6126163"/>
            <a:ext cx="12780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500037" y="5643770"/>
            <a:ext cx="846029" cy="461665"/>
          </a:xfrm>
          <a:prstGeom prst="rect">
            <a:avLst/>
          </a:prstGeom>
          <a:noFill/>
        </p:spPr>
        <p:txBody>
          <a:bodyPr wrap="square" rtlCol="0">
            <a:spAutoFit/>
          </a:bodyPr>
          <a:lstStyle/>
          <a:p>
            <a:r>
              <a:rPr lang="zh-CN" altLang="en-US" sz="2400" dirty="0"/>
              <a:t>投影</a:t>
            </a:r>
          </a:p>
        </p:txBody>
      </p:sp>
    </p:spTree>
    <p:extLst>
      <p:ext uri="{BB962C8B-B14F-4D97-AF65-F5344CB8AC3E}">
        <p14:creationId xmlns:p14="http://schemas.microsoft.com/office/powerpoint/2010/main" val="42397042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重新网格化方法</a:t>
            </a:r>
          </a:p>
        </p:txBody>
      </p:sp>
      <p:sp>
        <p:nvSpPr>
          <p:cNvPr id="3" name="内容占位符 2"/>
          <p:cNvSpPr>
            <a:spLocks noGrp="1"/>
          </p:cNvSpPr>
          <p:nvPr>
            <p:ph idx="1"/>
          </p:nvPr>
        </p:nvSpPr>
        <p:spPr/>
        <p:txBody>
          <a:bodyPr/>
          <a:lstStyle/>
          <a:p>
            <a:r>
              <a:rPr lang="en-US" altLang="zh-CN" b="1" dirty="0"/>
              <a:t>5.2.2 </a:t>
            </a:r>
            <a:r>
              <a:rPr lang="zh-CN" altLang="en-US" b="1" dirty="0"/>
              <a:t>重心</a:t>
            </a:r>
            <a:r>
              <a:rPr lang="en-US" altLang="zh-CN" b="1" dirty="0" err="1"/>
              <a:t>Voronoi</a:t>
            </a:r>
            <a:r>
              <a:rPr lang="zh-CN" altLang="en-US" b="1" dirty="0"/>
              <a:t>填充（</a:t>
            </a:r>
            <a:r>
              <a:rPr lang="en-US" altLang="zh-CN" b="1" dirty="0"/>
              <a:t>Central </a:t>
            </a:r>
            <a:r>
              <a:rPr lang="en-US" altLang="zh-CN" b="1" dirty="0" err="1"/>
              <a:t>Voronoi</a:t>
            </a:r>
            <a:r>
              <a:rPr lang="en-US" altLang="zh-CN" b="1" dirty="0"/>
              <a:t> Tessellation, CVT</a:t>
            </a:r>
            <a:r>
              <a:rPr lang="zh-CN" altLang="en-US" b="1" dirty="0"/>
              <a:t>）</a:t>
            </a:r>
            <a:endParaRPr lang="en-US" altLang="zh-CN" dirty="0"/>
          </a:p>
          <a:p>
            <a:pPr lvl="1"/>
            <a:r>
              <a:rPr kumimoji="1" lang="zh-CN" altLang="en-US" b="1" dirty="0"/>
              <a:t>思想：</a:t>
            </a:r>
            <a:r>
              <a:rPr kumimoji="1" lang="zh-CN" altLang="en-US" dirty="0"/>
              <a:t>利用重心</a:t>
            </a:r>
            <a:r>
              <a:rPr kumimoji="1" lang="en-US" altLang="zh-CN" dirty="0" err="1"/>
              <a:t>Voronoi</a:t>
            </a:r>
            <a:r>
              <a:rPr kumimoji="1" lang="zh-CN" altLang="en-US" dirty="0"/>
              <a:t>单元的几何规则性</a:t>
            </a:r>
          </a:p>
        </p:txBody>
      </p:sp>
      <p:sp>
        <p:nvSpPr>
          <p:cNvPr id="4" name="灯片编号占位符 3"/>
          <p:cNvSpPr>
            <a:spLocks noGrp="1"/>
          </p:cNvSpPr>
          <p:nvPr>
            <p:ph type="sldNum" sz="quarter" idx="12"/>
          </p:nvPr>
        </p:nvSpPr>
        <p:spPr>
          <a:xfrm>
            <a:off x="6182816" y="6356350"/>
            <a:ext cx="2133600" cy="365125"/>
          </a:xfrm>
        </p:spPr>
        <p:txBody>
          <a:bodyPr/>
          <a:lstStyle/>
          <a:p>
            <a:fld id="{0C913308-F349-4B6D-A68A-DD1791B4A57B}" type="slidenum">
              <a:rPr lang="zh-CN" altLang="en-US" smtClean="0"/>
              <a:t>93</a:t>
            </a:fld>
            <a:endParaRPr lang="zh-CN" altLang="en-US" dirty="0"/>
          </a:p>
        </p:txBody>
      </p:sp>
      <p:grpSp>
        <p:nvGrpSpPr>
          <p:cNvPr id="26" name="组合 25"/>
          <p:cNvGrpSpPr/>
          <p:nvPr/>
        </p:nvGrpSpPr>
        <p:grpSpPr>
          <a:xfrm>
            <a:off x="683568" y="3306107"/>
            <a:ext cx="7722199" cy="3551235"/>
            <a:chOff x="-500959" y="2086199"/>
            <a:chExt cx="10260597" cy="4718578"/>
          </a:xfrm>
        </p:grpSpPr>
        <p:pic>
          <p:nvPicPr>
            <p:cNvPr id="2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073" t="26387" r="53694" b="16422"/>
            <a:stretch/>
          </p:blipFill>
          <p:spPr bwMode="auto">
            <a:xfrm>
              <a:off x="1547663" y="2158207"/>
              <a:ext cx="2520281"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383" t="24979" r="11404" b="17830"/>
            <a:stretch/>
          </p:blipFill>
          <p:spPr bwMode="auto">
            <a:xfrm>
              <a:off x="1655675" y="4489360"/>
              <a:ext cx="2304256"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5"/>
            <p:cNvSpPr txBox="1"/>
            <p:nvPr/>
          </p:nvSpPr>
          <p:spPr>
            <a:xfrm>
              <a:off x="-500959" y="3102058"/>
              <a:ext cx="2358432" cy="1104158"/>
            </a:xfrm>
            <a:prstGeom prst="rect">
              <a:avLst/>
            </a:prstGeom>
            <a:noFill/>
          </p:spPr>
          <p:txBody>
            <a:bodyPr wrap="square" rtlCol="0">
              <a:spAutoFit/>
            </a:bodyPr>
            <a:lstStyle/>
            <a:p>
              <a:pPr algn="ctr"/>
              <a:r>
                <a:rPr lang="en-US" altLang="zh-CN" sz="2400" dirty="0" err="1"/>
                <a:t>Voronoi</a:t>
              </a:r>
              <a:r>
                <a:rPr lang="zh-CN" altLang="en-US" sz="2400" dirty="0"/>
                <a:t>图</a:t>
              </a:r>
            </a:p>
            <a:p>
              <a:pPr algn="ctr"/>
              <a:endParaRPr lang="zh-CN" altLang="en-US" sz="2400" dirty="0"/>
            </a:p>
          </p:txBody>
        </p:sp>
        <p:sp>
          <p:nvSpPr>
            <p:cNvPr id="30" name="TextBox 5"/>
            <p:cNvSpPr txBox="1"/>
            <p:nvPr/>
          </p:nvSpPr>
          <p:spPr>
            <a:xfrm>
              <a:off x="-190865" y="5155179"/>
              <a:ext cx="1878370" cy="830997"/>
            </a:xfrm>
            <a:prstGeom prst="rect">
              <a:avLst/>
            </a:prstGeom>
            <a:noFill/>
          </p:spPr>
          <p:txBody>
            <a:bodyPr wrap="square" rtlCol="0">
              <a:spAutoFit/>
            </a:bodyPr>
            <a:lstStyle/>
            <a:p>
              <a:pPr algn="ctr"/>
              <a:r>
                <a:rPr kumimoji="1" lang="is-IS" altLang="zh-CN" sz="2400" dirty="0"/>
                <a:t>Delaunay</a:t>
              </a:r>
              <a:r>
                <a:rPr kumimoji="1" lang="zh-CN" altLang="is-IS" sz="2400" dirty="0"/>
                <a:t>三角</a:t>
              </a:r>
              <a:r>
                <a:rPr kumimoji="1" lang="zh-CN" altLang="en-US" sz="2400" dirty="0"/>
                <a:t>化 </a:t>
              </a:r>
              <a:endParaRPr lang="zh-CN" altLang="en-US" sz="2400" dirty="0"/>
            </a:p>
          </p:txBody>
        </p:sp>
        <p:pic>
          <p:nvPicPr>
            <p:cNvPr id="3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2064" t="30240" r="54761" b="14321"/>
            <a:stretch/>
          </p:blipFill>
          <p:spPr bwMode="auto">
            <a:xfrm>
              <a:off x="5004048" y="2086199"/>
              <a:ext cx="2376264"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6591" t="31924" r="11240" b="14317"/>
            <a:stretch/>
          </p:blipFill>
          <p:spPr bwMode="auto">
            <a:xfrm>
              <a:off x="5004048" y="4500521"/>
              <a:ext cx="2304257"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TextBox 5"/>
            <p:cNvSpPr txBox="1"/>
            <p:nvPr/>
          </p:nvSpPr>
          <p:spPr>
            <a:xfrm>
              <a:off x="7380312" y="2921727"/>
              <a:ext cx="2379326" cy="1104158"/>
            </a:xfrm>
            <a:prstGeom prst="rect">
              <a:avLst/>
            </a:prstGeom>
            <a:noFill/>
          </p:spPr>
          <p:txBody>
            <a:bodyPr wrap="square" rtlCol="0">
              <a:spAutoFit/>
            </a:bodyPr>
            <a:lstStyle/>
            <a:p>
              <a:pPr algn="ctr"/>
              <a:r>
                <a:rPr lang="zh-CN" altLang="en-US" sz="2400" dirty="0"/>
                <a:t>重心</a:t>
              </a:r>
              <a:r>
                <a:rPr lang="en-US" altLang="zh-CN" sz="2400" dirty="0" err="1"/>
                <a:t>Voronoi</a:t>
              </a:r>
              <a:r>
                <a:rPr lang="zh-CN" altLang="en-US" sz="2400" dirty="0"/>
                <a:t>填充</a:t>
              </a:r>
            </a:p>
          </p:txBody>
        </p:sp>
        <p:sp>
          <p:nvSpPr>
            <p:cNvPr id="34" name="TextBox 5"/>
            <p:cNvSpPr txBox="1"/>
            <p:nvPr/>
          </p:nvSpPr>
          <p:spPr>
            <a:xfrm>
              <a:off x="7542097" y="5127576"/>
              <a:ext cx="1878370" cy="830997"/>
            </a:xfrm>
            <a:prstGeom prst="rect">
              <a:avLst/>
            </a:prstGeom>
            <a:noFill/>
          </p:spPr>
          <p:txBody>
            <a:bodyPr wrap="square" rtlCol="0">
              <a:spAutoFit/>
            </a:bodyPr>
            <a:lstStyle/>
            <a:p>
              <a:pPr algn="ctr"/>
              <a:r>
                <a:rPr kumimoji="1" lang="is-IS" altLang="zh-CN" sz="2400" dirty="0"/>
                <a:t>Delaunay</a:t>
              </a:r>
              <a:r>
                <a:rPr kumimoji="1" lang="zh-CN" altLang="is-IS" sz="2400" dirty="0"/>
                <a:t>三角</a:t>
              </a:r>
              <a:r>
                <a:rPr kumimoji="1" lang="zh-CN" altLang="en-US" sz="2400" dirty="0"/>
                <a:t>化</a:t>
              </a:r>
              <a:endParaRPr lang="zh-CN" altLang="en-US" sz="2400" dirty="0"/>
            </a:p>
          </p:txBody>
        </p:sp>
      </p:grpSp>
    </p:spTree>
    <p:extLst>
      <p:ext uri="{BB962C8B-B14F-4D97-AF65-F5344CB8AC3E}">
        <p14:creationId xmlns:p14="http://schemas.microsoft.com/office/powerpoint/2010/main" val="14327208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重新网格化方法</a:t>
            </a:r>
          </a:p>
        </p:txBody>
      </p:sp>
      <p:sp>
        <p:nvSpPr>
          <p:cNvPr id="3" name="内容占位符 2"/>
          <p:cNvSpPr>
            <a:spLocks noGrp="1"/>
          </p:cNvSpPr>
          <p:nvPr>
            <p:ph idx="1"/>
          </p:nvPr>
        </p:nvSpPr>
        <p:spPr/>
        <p:txBody>
          <a:bodyPr/>
          <a:lstStyle/>
          <a:p>
            <a:r>
              <a:rPr lang="en-US" altLang="zh-CN" b="1" dirty="0"/>
              <a:t>5.2.2 </a:t>
            </a:r>
            <a:r>
              <a:rPr lang="zh-CN" altLang="en-US" b="1" dirty="0"/>
              <a:t>重心</a:t>
            </a:r>
            <a:r>
              <a:rPr lang="en-US" altLang="zh-CN" b="1" dirty="0" err="1"/>
              <a:t>Voronoi</a:t>
            </a:r>
            <a:r>
              <a:rPr lang="zh-CN" altLang="en-US" b="1" dirty="0"/>
              <a:t>填充（</a:t>
            </a:r>
            <a:r>
              <a:rPr lang="en-US" altLang="zh-CN" b="1" dirty="0"/>
              <a:t>Central </a:t>
            </a:r>
            <a:r>
              <a:rPr lang="en-US" altLang="zh-CN" b="1" dirty="0" err="1"/>
              <a:t>Voronoi</a:t>
            </a:r>
            <a:r>
              <a:rPr lang="en-US" altLang="zh-CN" b="1" dirty="0"/>
              <a:t> Tessellation, CVT</a:t>
            </a:r>
            <a:r>
              <a:rPr lang="zh-CN" altLang="en-US" b="1" dirty="0"/>
              <a:t>）</a:t>
            </a:r>
            <a:endParaRPr lang="en-US" altLang="zh-CN" dirty="0"/>
          </a:p>
          <a:p>
            <a:pPr lvl="1"/>
            <a:r>
              <a:rPr kumimoji="1" lang="zh-CN" altLang="en-US" b="1" dirty="0"/>
              <a:t>方法：</a:t>
            </a:r>
            <a:r>
              <a:rPr kumimoji="1" lang="zh-CN" altLang="en-US" dirty="0"/>
              <a:t>在网格表面迭代更新</a:t>
            </a:r>
            <a:r>
              <a:rPr kumimoji="1" lang="en-US" altLang="zh-CN" dirty="0" err="1"/>
              <a:t>Voronoi</a:t>
            </a:r>
            <a:r>
              <a:rPr kumimoji="1" lang="zh-CN" altLang="en-US" dirty="0"/>
              <a:t>重心位置</a:t>
            </a:r>
            <a:endParaRPr kumimoji="1" lang="en-US" altLang="zh-CN" dirty="0"/>
          </a:p>
          <a:p>
            <a:pPr lvl="2"/>
            <a:r>
              <a:rPr kumimoji="1" lang="zh-CN" altLang="en-US" dirty="0"/>
              <a:t>给定一个初始种子集合</a:t>
            </a:r>
            <a:r>
              <a:rPr kumimoji="1" lang="en-US" altLang="zh-CN" dirty="0"/>
              <a:t>{</a:t>
            </a:r>
            <a:r>
              <a:rPr kumimoji="1" lang="zh-CN" altLang="en-US" dirty="0"/>
              <a:t>𝑥</a:t>
            </a:r>
            <a:r>
              <a:rPr kumimoji="1" lang="en-US" altLang="zh-CN" dirty="0"/>
              <a:t>_</a:t>
            </a:r>
            <a:r>
              <a:rPr kumimoji="1" lang="zh-CN" altLang="en-US" dirty="0"/>
              <a:t>𝑖</a:t>
            </a:r>
            <a:r>
              <a:rPr kumimoji="1" lang="en-US" altLang="zh-CN" dirty="0"/>
              <a:t>}</a:t>
            </a:r>
            <a:r>
              <a:rPr kumimoji="1" lang="zh-CN" altLang="en-US" dirty="0"/>
              <a:t>，使用</a:t>
            </a:r>
            <a:r>
              <a:rPr kumimoji="1" lang="en-US" altLang="zh-CN" dirty="0"/>
              <a:t>Lloyd</a:t>
            </a:r>
            <a:r>
              <a:rPr kumimoji="1" lang="zh-CN" altLang="en-US" dirty="0"/>
              <a:t>算法迭代</a:t>
            </a:r>
          </a:p>
          <a:p>
            <a:pPr marL="1828800" lvl="3" indent="-457200">
              <a:buFont typeface="+mj-ea"/>
              <a:buAutoNum type="circleNumDbPlain"/>
            </a:pPr>
            <a:r>
              <a:rPr kumimoji="1" lang="zh-CN" altLang="en-US" dirty="0"/>
              <a:t>划分</a:t>
            </a:r>
            <a:r>
              <a:rPr kumimoji="1" lang="en-US" altLang="zh-CN" dirty="0"/>
              <a:t>/</a:t>
            </a:r>
            <a:r>
              <a:rPr kumimoji="1" lang="zh-CN" altLang="en-US" dirty="0"/>
              <a:t>重新划分：对种子𝑥</a:t>
            </a:r>
            <a:r>
              <a:rPr kumimoji="1" lang="en-US" altLang="zh-CN" dirty="0"/>
              <a:t>_</a:t>
            </a:r>
            <a:r>
              <a:rPr kumimoji="1" lang="zh-CN" altLang="en-US" dirty="0"/>
              <a:t>𝑖作</a:t>
            </a:r>
            <a:r>
              <a:rPr kumimoji="1" lang="en-US" altLang="zh-CN" dirty="0" err="1"/>
              <a:t>Voronoi</a:t>
            </a:r>
            <a:r>
              <a:rPr kumimoji="1" lang="zh-CN" altLang="en-US" dirty="0"/>
              <a:t>划分得到</a:t>
            </a:r>
            <a:r>
              <a:rPr kumimoji="1" lang="en-US" altLang="zh-CN" dirty="0"/>
              <a:t>Ω_</a:t>
            </a:r>
            <a:r>
              <a:rPr kumimoji="1" lang="zh-CN" altLang="en-US" dirty="0"/>
              <a:t>𝑖区域</a:t>
            </a:r>
          </a:p>
          <a:p>
            <a:pPr marL="1828800" lvl="3" indent="-457200">
              <a:buFont typeface="+mj-ea"/>
              <a:buAutoNum type="circleNumDbPlain"/>
            </a:pPr>
            <a:r>
              <a:rPr kumimoji="1" lang="zh-CN" altLang="en-US" dirty="0"/>
              <a:t>更新：移动𝑥</a:t>
            </a:r>
            <a:r>
              <a:rPr kumimoji="1" lang="en-US" altLang="zh-CN" dirty="0"/>
              <a:t>_</a:t>
            </a:r>
            <a:r>
              <a:rPr kumimoji="1" lang="zh-CN" altLang="en-US" dirty="0"/>
              <a:t>𝑖到 </a:t>
            </a:r>
            <a:r>
              <a:rPr kumimoji="1" lang="en-US" altLang="zh-CN" dirty="0"/>
              <a:t>Ω_</a:t>
            </a:r>
            <a:r>
              <a:rPr kumimoji="1" lang="zh-CN" altLang="en-US" dirty="0"/>
              <a:t>𝑖的质心𝑐</a:t>
            </a:r>
            <a:r>
              <a:rPr kumimoji="1" lang="en-US" altLang="zh-CN" dirty="0"/>
              <a:t>_</a:t>
            </a:r>
            <a:r>
              <a:rPr kumimoji="1" lang="zh-CN" altLang="en-US" dirty="0"/>
              <a:t>𝑖处</a:t>
            </a:r>
          </a:p>
          <a:p>
            <a:pPr marL="1828800" lvl="3" indent="-457200">
              <a:buFont typeface="+mj-ea"/>
              <a:buAutoNum type="circleNumDbPlain"/>
            </a:pPr>
            <a:r>
              <a:rPr kumimoji="1" lang="zh-CN" altLang="en-US" dirty="0"/>
              <a:t>不断迭代步骤</a:t>
            </a:r>
            <a:r>
              <a:rPr kumimoji="1" lang="en-US" altLang="zh-CN" dirty="0"/>
              <a:t>1</a:t>
            </a:r>
            <a:r>
              <a:rPr kumimoji="1" lang="zh-CN" altLang="en-US" dirty="0"/>
              <a:t>直到满足预设误差</a:t>
            </a:r>
          </a:p>
          <a:p>
            <a:pPr lvl="2"/>
            <a:endParaRPr kumimoji="1" lang="zh-CN" altLang="en-US" b="1" dirty="0"/>
          </a:p>
        </p:txBody>
      </p:sp>
      <p:sp>
        <p:nvSpPr>
          <p:cNvPr id="4" name="灯片编号占位符 3"/>
          <p:cNvSpPr>
            <a:spLocks noGrp="1"/>
          </p:cNvSpPr>
          <p:nvPr>
            <p:ph type="sldNum" sz="quarter" idx="12"/>
          </p:nvPr>
        </p:nvSpPr>
        <p:spPr>
          <a:xfrm>
            <a:off x="6182816" y="6356350"/>
            <a:ext cx="2133600" cy="365125"/>
          </a:xfrm>
        </p:spPr>
        <p:txBody>
          <a:bodyPr/>
          <a:lstStyle/>
          <a:p>
            <a:fld id="{0C913308-F349-4B6D-A68A-DD1791B4A57B}" type="slidenum">
              <a:rPr lang="zh-CN" altLang="en-US" smtClean="0"/>
              <a:t>94</a:t>
            </a:fld>
            <a:endParaRPr lang="zh-CN" altLang="en-US" dirty="0"/>
          </a:p>
        </p:txBody>
      </p:sp>
      <p:pic>
        <p:nvPicPr>
          <p:cNvPr id="14" name="图片 13"/>
          <p:cNvPicPr>
            <a:picLocks noChangeAspect="1"/>
          </p:cNvPicPr>
          <p:nvPr/>
        </p:nvPicPr>
        <p:blipFill>
          <a:blip r:embed="rId3"/>
          <a:stretch>
            <a:fillRect/>
          </a:stretch>
        </p:blipFill>
        <p:spPr>
          <a:xfrm>
            <a:off x="2014150" y="4664313"/>
            <a:ext cx="4433783" cy="1918230"/>
          </a:xfrm>
          <a:prstGeom prst="rect">
            <a:avLst/>
          </a:prstGeom>
        </p:spPr>
      </p:pic>
      <p:sp>
        <p:nvSpPr>
          <p:cNvPr id="15" name="文本框 14"/>
          <p:cNvSpPr txBox="1"/>
          <p:nvPr/>
        </p:nvSpPr>
        <p:spPr>
          <a:xfrm>
            <a:off x="2407449" y="6351711"/>
            <a:ext cx="1569644" cy="461665"/>
          </a:xfrm>
          <a:prstGeom prst="rect">
            <a:avLst/>
          </a:prstGeom>
          <a:noFill/>
        </p:spPr>
        <p:txBody>
          <a:bodyPr wrap="square" rtlCol="0">
            <a:spAutoFit/>
          </a:bodyPr>
          <a:lstStyle/>
          <a:p>
            <a:r>
              <a:rPr kumimoji="1" lang="zh-CN" altLang="en-US" sz="2400" dirty="0"/>
              <a:t>初始种子</a:t>
            </a:r>
          </a:p>
        </p:txBody>
      </p:sp>
      <p:sp>
        <p:nvSpPr>
          <p:cNvPr id="16" name="文本框 15"/>
          <p:cNvSpPr txBox="1"/>
          <p:nvPr/>
        </p:nvSpPr>
        <p:spPr>
          <a:xfrm>
            <a:off x="4316193" y="6308725"/>
            <a:ext cx="3065982" cy="461665"/>
          </a:xfrm>
          <a:prstGeom prst="rect">
            <a:avLst/>
          </a:prstGeom>
          <a:noFill/>
        </p:spPr>
        <p:txBody>
          <a:bodyPr wrap="square" rtlCol="0">
            <a:spAutoFit/>
          </a:bodyPr>
          <a:lstStyle/>
          <a:p>
            <a:r>
              <a:rPr kumimoji="1" lang="en-US" altLang="zh-CN" sz="2400" dirty="0"/>
              <a:t>Lloyd</a:t>
            </a:r>
            <a:r>
              <a:rPr kumimoji="1" lang="zh-CN" altLang="en-US" sz="2400" dirty="0"/>
              <a:t>算法进行</a:t>
            </a:r>
            <a:r>
              <a:rPr kumimoji="1" lang="en-US" altLang="zh-CN" sz="2400" dirty="0"/>
              <a:t>CVT</a:t>
            </a:r>
            <a:endParaRPr kumimoji="1" lang="zh-CN" altLang="en-US" sz="2400" dirty="0"/>
          </a:p>
        </p:txBody>
      </p:sp>
    </p:spTree>
    <p:extLst>
      <p:ext uri="{BB962C8B-B14F-4D97-AF65-F5344CB8AC3E}">
        <p14:creationId xmlns:p14="http://schemas.microsoft.com/office/powerpoint/2010/main" val="11497357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重新网格化方法</a:t>
            </a:r>
          </a:p>
        </p:txBody>
      </p:sp>
      <p:sp>
        <p:nvSpPr>
          <p:cNvPr id="3" name="内容占位符 2"/>
          <p:cNvSpPr>
            <a:spLocks noGrp="1"/>
          </p:cNvSpPr>
          <p:nvPr>
            <p:ph idx="1"/>
          </p:nvPr>
        </p:nvSpPr>
        <p:spPr/>
        <p:txBody>
          <a:bodyPr/>
          <a:lstStyle/>
          <a:p>
            <a:r>
              <a:rPr lang="en-US" altLang="zh-CN" b="1" dirty="0"/>
              <a:t>5.2.2 </a:t>
            </a:r>
            <a:r>
              <a:rPr lang="zh-CN" altLang="en-US" b="1" dirty="0"/>
              <a:t>重心</a:t>
            </a:r>
            <a:r>
              <a:rPr lang="en-US" altLang="zh-CN" b="1" dirty="0" err="1"/>
              <a:t>Voronoi</a:t>
            </a:r>
            <a:r>
              <a:rPr lang="zh-CN" altLang="en-US" b="1" dirty="0"/>
              <a:t>填充（</a:t>
            </a:r>
            <a:r>
              <a:rPr lang="en-US" altLang="zh-CN" b="1" dirty="0"/>
              <a:t>Central </a:t>
            </a:r>
            <a:r>
              <a:rPr lang="en-US" altLang="zh-CN" b="1" dirty="0" err="1"/>
              <a:t>Voronoi</a:t>
            </a:r>
            <a:r>
              <a:rPr lang="en-US" altLang="zh-CN" b="1" dirty="0"/>
              <a:t> Tessellation, CVT</a:t>
            </a:r>
            <a:r>
              <a:rPr lang="zh-CN" altLang="en-US" b="1" dirty="0"/>
              <a:t>）</a:t>
            </a:r>
            <a:endParaRPr lang="en-US" altLang="zh-CN" dirty="0"/>
          </a:p>
          <a:p>
            <a:pPr lvl="1"/>
            <a:r>
              <a:rPr kumimoji="1" lang="zh-CN" altLang="en-US" b="1" dirty="0"/>
              <a:t>方法：</a:t>
            </a:r>
            <a:r>
              <a:rPr kumimoji="1" lang="zh-CN" altLang="en-US" dirty="0"/>
              <a:t>迭代更新</a:t>
            </a:r>
            <a:r>
              <a:rPr kumimoji="1" lang="en-US" altLang="zh-CN" dirty="0" err="1"/>
              <a:t>Voronoi</a:t>
            </a:r>
            <a:r>
              <a:rPr kumimoji="1" lang="zh-CN" altLang="en-US" dirty="0"/>
              <a:t>重心位置</a:t>
            </a:r>
            <a:endParaRPr kumimoji="1" lang="en-US" altLang="zh-CN" dirty="0"/>
          </a:p>
          <a:p>
            <a:pPr lvl="2"/>
            <a:r>
              <a:rPr kumimoji="1" lang="zh-CN" altLang="en-US" dirty="0"/>
              <a:t>给定一个初始种子集合</a:t>
            </a:r>
            <a:r>
              <a:rPr kumimoji="1" lang="en-US" altLang="zh-CN" dirty="0"/>
              <a:t>{</a:t>
            </a:r>
            <a:r>
              <a:rPr kumimoji="1" lang="zh-CN" altLang="en-US" dirty="0"/>
              <a:t>𝑥</a:t>
            </a:r>
            <a:r>
              <a:rPr kumimoji="1" lang="en-US" altLang="zh-CN" dirty="0"/>
              <a:t>_</a:t>
            </a:r>
            <a:r>
              <a:rPr kumimoji="1" lang="zh-CN" altLang="en-US" dirty="0"/>
              <a:t>𝑖</a:t>
            </a:r>
            <a:r>
              <a:rPr kumimoji="1" lang="en-US" altLang="zh-CN" dirty="0"/>
              <a:t>}</a:t>
            </a:r>
            <a:r>
              <a:rPr kumimoji="1" lang="zh-CN" altLang="en-US" dirty="0"/>
              <a:t>，使用</a:t>
            </a:r>
            <a:r>
              <a:rPr kumimoji="1" lang="en-US" altLang="zh-CN" dirty="0"/>
              <a:t>Lloyd</a:t>
            </a:r>
            <a:r>
              <a:rPr kumimoji="1" lang="zh-CN" altLang="en-US" dirty="0"/>
              <a:t>算法迭代</a:t>
            </a:r>
          </a:p>
          <a:p>
            <a:pPr marL="1828800" lvl="3" indent="-457200">
              <a:buFont typeface="+mj-ea"/>
              <a:buAutoNum type="circleNumDbPlain"/>
            </a:pPr>
            <a:r>
              <a:rPr kumimoji="1" lang="zh-CN" altLang="en-US" dirty="0"/>
              <a:t>划分</a:t>
            </a:r>
            <a:r>
              <a:rPr kumimoji="1" lang="en-US" altLang="zh-CN" dirty="0"/>
              <a:t>/</a:t>
            </a:r>
            <a:r>
              <a:rPr kumimoji="1" lang="zh-CN" altLang="en-US" dirty="0"/>
              <a:t>重新划分：对种子𝑥</a:t>
            </a:r>
            <a:r>
              <a:rPr kumimoji="1" lang="en-US" altLang="zh-CN" dirty="0"/>
              <a:t>_</a:t>
            </a:r>
            <a:r>
              <a:rPr kumimoji="1" lang="zh-CN" altLang="en-US" dirty="0"/>
              <a:t>𝑖作</a:t>
            </a:r>
            <a:r>
              <a:rPr kumimoji="1" lang="en-US" altLang="zh-CN" dirty="0" err="1"/>
              <a:t>Voronoi</a:t>
            </a:r>
            <a:r>
              <a:rPr kumimoji="1" lang="zh-CN" altLang="en-US" dirty="0"/>
              <a:t>划分得到</a:t>
            </a:r>
            <a:r>
              <a:rPr kumimoji="1" lang="en-US" altLang="zh-CN" dirty="0"/>
              <a:t>Ω_</a:t>
            </a:r>
            <a:r>
              <a:rPr kumimoji="1" lang="zh-CN" altLang="en-US" dirty="0"/>
              <a:t>𝑖区域</a:t>
            </a:r>
          </a:p>
          <a:p>
            <a:pPr marL="1828800" lvl="3" indent="-457200">
              <a:buFont typeface="+mj-ea"/>
              <a:buAutoNum type="circleNumDbPlain"/>
            </a:pPr>
            <a:r>
              <a:rPr kumimoji="1" lang="zh-CN" altLang="en-US" dirty="0"/>
              <a:t>更新：移动𝑥</a:t>
            </a:r>
            <a:r>
              <a:rPr kumimoji="1" lang="en-US" altLang="zh-CN" dirty="0"/>
              <a:t>_</a:t>
            </a:r>
            <a:r>
              <a:rPr kumimoji="1" lang="zh-CN" altLang="en-US" dirty="0"/>
              <a:t>𝑖到 </a:t>
            </a:r>
            <a:r>
              <a:rPr kumimoji="1" lang="en-US" altLang="zh-CN" dirty="0"/>
              <a:t>Ω_</a:t>
            </a:r>
            <a:r>
              <a:rPr kumimoji="1" lang="zh-CN" altLang="en-US" dirty="0"/>
              <a:t>𝑖的质心𝑐</a:t>
            </a:r>
            <a:r>
              <a:rPr kumimoji="1" lang="en-US" altLang="zh-CN" dirty="0"/>
              <a:t>_</a:t>
            </a:r>
            <a:r>
              <a:rPr kumimoji="1" lang="zh-CN" altLang="en-US" dirty="0"/>
              <a:t>𝑖处</a:t>
            </a:r>
          </a:p>
          <a:p>
            <a:pPr marL="1828800" lvl="3" indent="-457200">
              <a:buFont typeface="+mj-ea"/>
              <a:buAutoNum type="circleNumDbPlain"/>
            </a:pPr>
            <a:r>
              <a:rPr kumimoji="1" lang="zh-CN" altLang="en-US" dirty="0"/>
              <a:t>不断迭代步骤</a:t>
            </a:r>
            <a:r>
              <a:rPr kumimoji="1" lang="en-US" altLang="zh-CN" dirty="0"/>
              <a:t>1</a:t>
            </a:r>
            <a:r>
              <a:rPr kumimoji="1" lang="zh-CN" altLang="en-US" dirty="0"/>
              <a:t>直到满足预设误差</a:t>
            </a:r>
          </a:p>
          <a:p>
            <a:pPr lvl="2"/>
            <a:endParaRPr kumimoji="1" lang="zh-CN" altLang="en-US" b="1" dirty="0"/>
          </a:p>
        </p:txBody>
      </p:sp>
      <p:sp>
        <p:nvSpPr>
          <p:cNvPr id="4" name="灯片编号占位符 3"/>
          <p:cNvSpPr>
            <a:spLocks noGrp="1"/>
          </p:cNvSpPr>
          <p:nvPr>
            <p:ph type="sldNum" sz="quarter" idx="12"/>
          </p:nvPr>
        </p:nvSpPr>
        <p:spPr>
          <a:xfrm>
            <a:off x="6182816" y="6356350"/>
            <a:ext cx="2133600" cy="365125"/>
          </a:xfrm>
        </p:spPr>
        <p:txBody>
          <a:bodyPr/>
          <a:lstStyle/>
          <a:p>
            <a:fld id="{0C913308-F349-4B6D-A68A-DD1791B4A57B}" type="slidenum">
              <a:rPr lang="zh-CN" altLang="en-US" smtClean="0"/>
              <a:t>95</a:t>
            </a:fld>
            <a:endParaRPr lang="zh-CN" altLang="en-US" dirty="0"/>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6188"/>
          <a:stretch/>
        </p:blipFill>
        <p:spPr bwMode="auto">
          <a:xfrm>
            <a:off x="1403648" y="4656542"/>
            <a:ext cx="6552177" cy="1699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文本框 8"/>
          <p:cNvSpPr txBox="1"/>
          <p:nvPr/>
        </p:nvSpPr>
        <p:spPr>
          <a:xfrm>
            <a:off x="841648" y="6228402"/>
            <a:ext cx="3024336" cy="646331"/>
          </a:xfrm>
          <a:prstGeom prst="rect">
            <a:avLst/>
          </a:prstGeom>
          <a:noFill/>
        </p:spPr>
        <p:txBody>
          <a:bodyPr wrap="square" rtlCol="0">
            <a:spAutoFit/>
          </a:bodyPr>
          <a:lstStyle/>
          <a:p>
            <a:r>
              <a:rPr kumimoji="1" lang="zh-CN" altLang="en-US" dirty="0"/>
              <a:t>左</a:t>
            </a:r>
            <a:r>
              <a:rPr kumimoji="1" lang="en-US" altLang="zh-CN" dirty="0"/>
              <a:t>:</a:t>
            </a:r>
            <a:r>
              <a:rPr kumimoji="1" lang="zh-CN" altLang="en-US" dirty="0"/>
              <a:t>   </a:t>
            </a:r>
            <a:r>
              <a:rPr kumimoji="1" lang="en-US" altLang="zh-CN" dirty="0"/>
              <a:t>2000</a:t>
            </a:r>
            <a:r>
              <a:rPr kumimoji="1" lang="zh-CN" altLang="en-US" dirty="0"/>
              <a:t>个随机初始种子（蓝色单元不是六边形）</a:t>
            </a:r>
          </a:p>
        </p:txBody>
      </p:sp>
      <p:sp>
        <p:nvSpPr>
          <p:cNvPr id="10" name="文本框 9"/>
          <p:cNvSpPr txBox="1"/>
          <p:nvPr/>
        </p:nvSpPr>
        <p:spPr>
          <a:xfrm>
            <a:off x="3553036" y="6354246"/>
            <a:ext cx="2518792" cy="369332"/>
          </a:xfrm>
          <a:prstGeom prst="rect">
            <a:avLst/>
          </a:prstGeom>
          <a:noFill/>
        </p:spPr>
        <p:txBody>
          <a:bodyPr wrap="square" rtlCol="0">
            <a:spAutoFit/>
          </a:bodyPr>
          <a:lstStyle/>
          <a:p>
            <a:r>
              <a:rPr kumimoji="1" lang="zh-CN" altLang="en-US" dirty="0"/>
              <a:t>中：</a:t>
            </a:r>
            <a:r>
              <a:rPr kumimoji="1" lang="en-US" altLang="zh-CN" dirty="0"/>
              <a:t>100</a:t>
            </a:r>
            <a:r>
              <a:rPr kumimoji="1" lang="zh-CN" altLang="en-US" dirty="0"/>
              <a:t>次</a:t>
            </a:r>
            <a:r>
              <a:rPr kumimoji="1" lang="en-US" altLang="zh-CN" dirty="0"/>
              <a:t>Lloyd’s</a:t>
            </a:r>
            <a:r>
              <a:rPr kumimoji="1" lang="zh-CN" altLang="en-US" dirty="0"/>
              <a:t>迭代</a:t>
            </a:r>
            <a:endParaRPr kumimoji="1" lang="en-US" altLang="zh-CN" dirty="0"/>
          </a:p>
        </p:txBody>
      </p:sp>
      <p:sp>
        <p:nvSpPr>
          <p:cNvPr id="11" name="文本框 10"/>
          <p:cNvSpPr txBox="1"/>
          <p:nvPr/>
        </p:nvSpPr>
        <p:spPr>
          <a:xfrm>
            <a:off x="5917096" y="6352143"/>
            <a:ext cx="2665040" cy="369332"/>
          </a:xfrm>
          <a:prstGeom prst="rect">
            <a:avLst/>
          </a:prstGeom>
          <a:noFill/>
        </p:spPr>
        <p:txBody>
          <a:bodyPr wrap="square" rtlCol="0">
            <a:spAutoFit/>
          </a:bodyPr>
          <a:lstStyle/>
          <a:p>
            <a:r>
              <a:rPr kumimoji="1" lang="zh-CN" altLang="en-US" dirty="0"/>
              <a:t>右：</a:t>
            </a:r>
            <a:r>
              <a:rPr kumimoji="1" lang="en-US" altLang="zh-CN" dirty="0"/>
              <a:t>1000</a:t>
            </a:r>
            <a:r>
              <a:rPr kumimoji="1" lang="zh-CN" altLang="en-US" dirty="0"/>
              <a:t>次</a:t>
            </a:r>
            <a:r>
              <a:rPr kumimoji="1" lang="en-US" altLang="zh-CN" dirty="0"/>
              <a:t>Lloyd’s</a:t>
            </a:r>
            <a:r>
              <a:rPr kumimoji="1" lang="zh-CN" altLang="en-US" dirty="0"/>
              <a:t>迭代</a:t>
            </a:r>
            <a:endParaRPr kumimoji="1" lang="en-US" altLang="zh-CN" dirty="0"/>
          </a:p>
        </p:txBody>
      </p:sp>
    </p:spTree>
    <p:extLst>
      <p:ext uri="{BB962C8B-B14F-4D97-AF65-F5344CB8AC3E}">
        <p14:creationId xmlns:p14="http://schemas.microsoft.com/office/powerpoint/2010/main" val="21422308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重新网格化方法</a:t>
            </a:r>
          </a:p>
        </p:txBody>
      </p:sp>
      <p:sp>
        <p:nvSpPr>
          <p:cNvPr id="3" name="内容占位符 2"/>
          <p:cNvSpPr>
            <a:spLocks noGrp="1"/>
          </p:cNvSpPr>
          <p:nvPr>
            <p:ph idx="1"/>
          </p:nvPr>
        </p:nvSpPr>
        <p:spPr/>
        <p:txBody>
          <a:bodyPr/>
          <a:lstStyle/>
          <a:p>
            <a:r>
              <a:rPr lang="en-US" altLang="zh-CN" b="1" dirty="0"/>
              <a:t>5.2.2 </a:t>
            </a:r>
            <a:r>
              <a:rPr lang="zh-CN" altLang="en-US" b="1" dirty="0"/>
              <a:t>重心</a:t>
            </a:r>
            <a:r>
              <a:rPr lang="en-US" altLang="zh-CN" b="1" dirty="0" err="1"/>
              <a:t>Voronoi</a:t>
            </a:r>
            <a:r>
              <a:rPr lang="zh-CN" altLang="en-US" b="1" dirty="0"/>
              <a:t>填充（</a:t>
            </a:r>
            <a:r>
              <a:rPr lang="en-US" altLang="zh-CN" b="1" dirty="0"/>
              <a:t>Central </a:t>
            </a:r>
            <a:r>
              <a:rPr lang="en-US" altLang="zh-CN" b="1" dirty="0" err="1"/>
              <a:t>Voronoi</a:t>
            </a:r>
            <a:r>
              <a:rPr lang="en-US" altLang="zh-CN" b="1" dirty="0"/>
              <a:t> Tessellation, CVT</a:t>
            </a:r>
            <a:r>
              <a:rPr lang="zh-CN" altLang="en-US" b="1" dirty="0"/>
              <a:t>）</a:t>
            </a:r>
            <a:endParaRPr lang="en-US" altLang="zh-CN" dirty="0"/>
          </a:p>
          <a:p>
            <a:pPr lvl="1"/>
            <a:r>
              <a:rPr kumimoji="1" lang="zh-CN" altLang="en-US" b="1" dirty="0"/>
              <a:t>方法：</a:t>
            </a:r>
            <a:r>
              <a:rPr kumimoji="1" lang="zh-CN" altLang="en-US" dirty="0"/>
              <a:t>迭代更新</a:t>
            </a:r>
            <a:r>
              <a:rPr kumimoji="1" lang="en-US" altLang="zh-CN" dirty="0" err="1"/>
              <a:t>Voronoi</a:t>
            </a:r>
            <a:r>
              <a:rPr kumimoji="1" lang="zh-CN" altLang="en-US" dirty="0"/>
              <a:t>重心位置</a:t>
            </a:r>
            <a:endParaRPr kumimoji="1" lang="en-US" altLang="zh-CN" dirty="0"/>
          </a:p>
          <a:p>
            <a:pPr lvl="2"/>
            <a:endParaRPr kumimoji="1" lang="zh-CN" altLang="en-US" b="1" dirty="0"/>
          </a:p>
        </p:txBody>
      </p:sp>
      <p:sp>
        <p:nvSpPr>
          <p:cNvPr id="4" name="灯片编号占位符 3"/>
          <p:cNvSpPr>
            <a:spLocks noGrp="1"/>
          </p:cNvSpPr>
          <p:nvPr>
            <p:ph type="sldNum" sz="quarter" idx="12"/>
          </p:nvPr>
        </p:nvSpPr>
        <p:spPr>
          <a:xfrm>
            <a:off x="6182816" y="6356350"/>
            <a:ext cx="2133600" cy="365125"/>
          </a:xfrm>
        </p:spPr>
        <p:txBody>
          <a:bodyPr/>
          <a:lstStyle/>
          <a:p>
            <a:fld id="{0C913308-F349-4B6D-A68A-DD1791B4A57B}" type="slidenum">
              <a:rPr lang="zh-CN" altLang="en-US" smtClean="0"/>
              <a:t>96</a:t>
            </a:fld>
            <a:endParaRPr lang="zh-CN" altLang="en-US"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33047"/>
            <a:ext cx="9108504" cy="2916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文本框 12"/>
          <p:cNvSpPr txBox="1"/>
          <p:nvPr/>
        </p:nvSpPr>
        <p:spPr>
          <a:xfrm>
            <a:off x="457200" y="6247876"/>
            <a:ext cx="2170584" cy="461665"/>
          </a:xfrm>
          <a:prstGeom prst="rect">
            <a:avLst/>
          </a:prstGeom>
          <a:noFill/>
        </p:spPr>
        <p:txBody>
          <a:bodyPr wrap="square" rtlCol="0">
            <a:spAutoFit/>
          </a:bodyPr>
          <a:lstStyle/>
          <a:p>
            <a:r>
              <a:rPr lang="zh-CN" altLang="en-US" sz="2400" dirty="0"/>
              <a:t>输入网格</a:t>
            </a:r>
          </a:p>
        </p:txBody>
      </p:sp>
      <p:sp>
        <p:nvSpPr>
          <p:cNvPr id="14" name="文本框 13"/>
          <p:cNvSpPr txBox="1"/>
          <p:nvPr/>
        </p:nvSpPr>
        <p:spPr>
          <a:xfrm>
            <a:off x="2482002" y="6224519"/>
            <a:ext cx="2170584" cy="461665"/>
          </a:xfrm>
          <a:prstGeom prst="rect">
            <a:avLst/>
          </a:prstGeom>
          <a:noFill/>
        </p:spPr>
        <p:txBody>
          <a:bodyPr wrap="square" rtlCol="0">
            <a:spAutoFit/>
          </a:bodyPr>
          <a:lstStyle/>
          <a:p>
            <a:r>
              <a:rPr lang="zh-CN" altLang="en-US" sz="2400" dirty="0"/>
              <a:t>初始</a:t>
            </a:r>
            <a:r>
              <a:rPr lang="en-US" altLang="zh-CN" sz="2400" dirty="0" err="1"/>
              <a:t>Voronoi</a:t>
            </a:r>
            <a:r>
              <a:rPr lang="zh-CN" altLang="en-US" sz="2400" dirty="0"/>
              <a:t>图</a:t>
            </a:r>
          </a:p>
        </p:txBody>
      </p:sp>
      <p:sp>
        <p:nvSpPr>
          <p:cNvPr id="15" name="文本框 14"/>
          <p:cNvSpPr txBox="1"/>
          <p:nvPr/>
        </p:nvSpPr>
        <p:spPr>
          <a:xfrm>
            <a:off x="4585405" y="6236197"/>
            <a:ext cx="2745705" cy="461665"/>
          </a:xfrm>
          <a:prstGeom prst="rect">
            <a:avLst/>
          </a:prstGeom>
          <a:noFill/>
        </p:spPr>
        <p:txBody>
          <a:bodyPr wrap="square" rtlCol="0">
            <a:spAutoFit/>
          </a:bodyPr>
          <a:lstStyle/>
          <a:p>
            <a:r>
              <a:rPr lang="zh-CN" altLang="en-US" sz="2400" dirty="0"/>
              <a:t>重心</a:t>
            </a:r>
            <a:r>
              <a:rPr lang="en-US" altLang="zh-CN" sz="2400" dirty="0" err="1"/>
              <a:t>Voronoi</a:t>
            </a:r>
            <a:r>
              <a:rPr lang="zh-CN" altLang="en-US" sz="2400" dirty="0"/>
              <a:t>填充图</a:t>
            </a:r>
          </a:p>
        </p:txBody>
      </p:sp>
      <p:sp>
        <p:nvSpPr>
          <p:cNvPr id="16" name="文本框 15"/>
          <p:cNvSpPr txBox="1"/>
          <p:nvPr/>
        </p:nvSpPr>
        <p:spPr>
          <a:xfrm>
            <a:off x="7263929" y="6075143"/>
            <a:ext cx="1512383" cy="830997"/>
          </a:xfrm>
          <a:prstGeom prst="rect">
            <a:avLst/>
          </a:prstGeom>
          <a:noFill/>
        </p:spPr>
        <p:txBody>
          <a:bodyPr wrap="square" rtlCol="0">
            <a:spAutoFit/>
          </a:bodyPr>
          <a:lstStyle/>
          <a:p>
            <a:pPr algn="ctr"/>
            <a:r>
              <a:rPr lang="zh-CN" altLang="en-US" sz="2400" dirty="0"/>
              <a:t>重新网格化结果</a:t>
            </a:r>
          </a:p>
        </p:txBody>
      </p:sp>
    </p:spTree>
    <p:extLst>
      <p:ext uri="{BB962C8B-B14F-4D97-AF65-F5344CB8AC3E}">
        <p14:creationId xmlns:p14="http://schemas.microsoft.com/office/powerpoint/2010/main" val="31975027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重新网格化方法</a:t>
            </a:r>
          </a:p>
        </p:txBody>
      </p:sp>
      <p:sp>
        <p:nvSpPr>
          <p:cNvPr id="3" name="内容占位符 2"/>
          <p:cNvSpPr>
            <a:spLocks noGrp="1"/>
          </p:cNvSpPr>
          <p:nvPr>
            <p:ph idx="1"/>
          </p:nvPr>
        </p:nvSpPr>
        <p:spPr/>
        <p:txBody>
          <a:bodyPr/>
          <a:lstStyle/>
          <a:p>
            <a:r>
              <a:rPr lang="en-US" altLang="zh-CN" b="1" dirty="0"/>
              <a:t>5.2.3 </a:t>
            </a:r>
            <a:r>
              <a:rPr lang="zh-CN" altLang="en-US" b="1" dirty="0"/>
              <a:t>基于参数化的重新网格化</a:t>
            </a:r>
            <a:endParaRPr lang="en-US" altLang="zh-CN" dirty="0"/>
          </a:p>
          <a:p>
            <a:pPr lvl="1"/>
            <a:r>
              <a:rPr kumimoji="1" lang="zh-CN" altLang="en-US" b="1" dirty="0"/>
              <a:t>思想：</a:t>
            </a:r>
            <a:r>
              <a:rPr kumimoji="1" lang="zh-CN" altLang="en-US" dirty="0"/>
              <a:t>将网格参数化映射到简单的参数域，通过参数域的采样，实现重新网格化</a:t>
            </a:r>
            <a:endParaRPr kumimoji="1" lang="en-US" altLang="zh-CN" dirty="0"/>
          </a:p>
          <a:p>
            <a:pPr lvl="1"/>
            <a:r>
              <a:rPr kumimoji="1" lang="zh-CN" altLang="en-US" b="1" dirty="0"/>
              <a:t>方法</a:t>
            </a:r>
            <a:endParaRPr kumimoji="1" lang="en-US" altLang="zh-CN" b="1" dirty="0"/>
          </a:p>
          <a:p>
            <a:pPr lvl="2"/>
            <a:r>
              <a:rPr kumimoji="1" lang="zh-CN" altLang="en-US" dirty="0"/>
              <a:t>平面参数化，平面上点采样</a:t>
            </a:r>
            <a:endParaRPr kumimoji="1" lang="en-US" altLang="zh-CN" dirty="0"/>
          </a:p>
          <a:p>
            <a:pPr lvl="2"/>
            <a:r>
              <a:rPr kumimoji="1" lang="zh-CN" altLang="en-US" dirty="0"/>
              <a:t>球面参数化，球面上点采用</a:t>
            </a:r>
            <a:endParaRPr kumimoji="1" lang="en-US" altLang="zh-CN" dirty="0"/>
          </a:p>
          <a:p>
            <a:pPr lvl="3"/>
            <a:endParaRPr kumimoji="1" lang="zh-CN" altLang="en-US" b="1" dirty="0"/>
          </a:p>
        </p:txBody>
      </p:sp>
      <p:sp>
        <p:nvSpPr>
          <p:cNvPr id="4" name="灯片编号占位符 3"/>
          <p:cNvSpPr>
            <a:spLocks noGrp="1"/>
          </p:cNvSpPr>
          <p:nvPr>
            <p:ph type="sldNum" sz="quarter" idx="12"/>
          </p:nvPr>
        </p:nvSpPr>
        <p:spPr>
          <a:xfrm>
            <a:off x="6182816" y="6356350"/>
            <a:ext cx="2133600" cy="365125"/>
          </a:xfrm>
        </p:spPr>
        <p:txBody>
          <a:bodyPr/>
          <a:lstStyle/>
          <a:p>
            <a:fld id="{0C913308-F349-4B6D-A68A-DD1791B4A57B}" type="slidenum">
              <a:rPr lang="zh-CN" altLang="en-US" smtClean="0"/>
              <a:t>97</a:t>
            </a:fld>
            <a:endParaRPr lang="zh-CN" altLang="en-US" dirty="0"/>
          </a:p>
        </p:txBody>
      </p:sp>
      <p:pic>
        <p:nvPicPr>
          <p:cNvPr id="5" name="图片 4"/>
          <p:cNvPicPr>
            <a:picLocks noChangeAspect="1"/>
          </p:cNvPicPr>
          <p:nvPr/>
        </p:nvPicPr>
        <p:blipFill>
          <a:blip r:embed="rId3"/>
          <a:stretch>
            <a:fillRect/>
          </a:stretch>
        </p:blipFill>
        <p:spPr>
          <a:xfrm>
            <a:off x="683568" y="4696870"/>
            <a:ext cx="3759200" cy="2024605"/>
          </a:xfrm>
          <a:prstGeom prst="rect">
            <a:avLst/>
          </a:prstGeom>
        </p:spPr>
      </p:pic>
      <p:pic>
        <p:nvPicPr>
          <p:cNvPr id="6" name="图片 5"/>
          <p:cNvPicPr>
            <a:picLocks noChangeAspect="1"/>
          </p:cNvPicPr>
          <p:nvPr/>
        </p:nvPicPr>
        <p:blipFill>
          <a:blip r:embed="rId4"/>
          <a:stretch>
            <a:fillRect/>
          </a:stretch>
        </p:blipFill>
        <p:spPr>
          <a:xfrm>
            <a:off x="5292080" y="4737449"/>
            <a:ext cx="3312368" cy="1943445"/>
          </a:xfrm>
          <a:prstGeom prst="rect">
            <a:avLst/>
          </a:prstGeom>
        </p:spPr>
      </p:pic>
    </p:spTree>
    <p:extLst>
      <p:ext uri="{BB962C8B-B14F-4D97-AF65-F5344CB8AC3E}">
        <p14:creationId xmlns:p14="http://schemas.microsoft.com/office/powerpoint/2010/main" val="31793503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5.2 </a:t>
            </a:r>
            <a:r>
              <a:rPr lang="zh-CN" altLang="en-US" b="1" dirty="0"/>
              <a:t>重新网格化方法</a:t>
            </a:r>
          </a:p>
        </p:txBody>
      </p:sp>
      <p:sp>
        <p:nvSpPr>
          <p:cNvPr id="3" name="内容占位符 2"/>
          <p:cNvSpPr>
            <a:spLocks noGrp="1"/>
          </p:cNvSpPr>
          <p:nvPr>
            <p:ph idx="1"/>
          </p:nvPr>
        </p:nvSpPr>
        <p:spPr/>
        <p:txBody>
          <a:bodyPr/>
          <a:lstStyle/>
          <a:p>
            <a:r>
              <a:rPr lang="en-US" altLang="zh-CN" b="1" dirty="0"/>
              <a:t>5.2.3 </a:t>
            </a:r>
            <a:r>
              <a:rPr lang="zh-CN" altLang="en-US" b="1" dirty="0"/>
              <a:t>基于参数化的重新网格化</a:t>
            </a:r>
            <a:endParaRPr lang="en-US" altLang="zh-CN" dirty="0"/>
          </a:p>
          <a:p>
            <a:pPr lvl="1"/>
            <a:r>
              <a:rPr kumimoji="1" lang="zh-CN" altLang="en-US" b="1" dirty="0"/>
              <a:t>几何图像方法（</a:t>
            </a:r>
            <a:r>
              <a:rPr kumimoji="1" lang="en-US" altLang="zh-CN" b="1" dirty="0"/>
              <a:t>Geometry image</a:t>
            </a:r>
            <a:r>
              <a:rPr kumimoji="1" lang="zh-CN" altLang="en-US" b="1" dirty="0"/>
              <a:t>）</a:t>
            </a:r>
            <a:endParaRPr kumimoji="1" lang="en-US" altLang="zh-CN" b="1" dirty="0"/>
          </a:p>
          <a:p>
            <a:pPr marL="1371600" lvl="2" indent="-457200">
              <a:buFont typeface="+mj-ea"/>
              <a:buAutoNum type="circleNumDbPlain"/>
            </a:pPr>
            <a:r>
              <a:rPr kumimoji="1" lang="zh-CN" altLang="en-US" dirty="0"/>
              <a:t>切割封闭网格映射到平面参数域</a:t>
            </a:r>
            <a:endParaRPr kumimoji="1" lang="en-US" altLang="zh-CN" dirty="0"/>
          </a:p>
          <a:p>
            <a:pPr marL="1371600" lvl="2" indent="-457200">
              <a:buFont typeface="+mj-ea"/>
              <a:buAutoNum type="circleNumDbPlain"/>
            </a:pPr>
            <a:r>
              <a:rPr kumimoji="1" lang="zh-CN" altLang="en-US" dirty="0"/>
              <a:t>参数域上重新采样顶点参数坐标</a:t>
            </a:r>
            <a:endParaRPr kumimoji="1" lang="en-US" altLang="zh-CN" dirty="0"/>
          </a:p>
          <a:p>
            <a:pPr marL="1371600" lvl="2" indent="-457200">
              <a:buFont typeface="+mj-ea"/>
              <a:buAutoNum type="circleNumDbPlain"/>
            </a:pPr>
            <a:r>
              <a:rPr kumimoji="1" lang="zh-CN" altLang="en-US" dirty="0"/>
              <a:t>重新映射回网格表面</a:t>
            </a:r>
            <a:endParaRPr kumimoji="1" lang="en-US" altLang="zh-CN" dirty="0"/>
          </a:p>
          <a:p>
            <a:pPr lvl="2"/>
            <a:endParaRPr kumimoji="1" lang="zh-CN" altLang="en-US" b="1" dirty="0"/>
          </a:p>
        </p:txBody>
      </p:sp>
      <p:sp>
        <p:nvSpPr>
          <p:cNvPr id="4" name="灯片编号占位符 3"/>
          <p:cNvSpPr>
            <a:spLocks noGrp="1"/>
          </p:cNvSpPr>
          <p:nvPr>
            <p:ph type="sldNum" sz="quarter" idx="12"/>
          </p:nvPr>
        </p:nvSpPr>
        <p:spPr>
          <a:xfrm>
            <a:off x="6182816" y="6356350"/>
            <a:ext cx="2133600" cy="365125"/>
          </a:xfrm>
        </p:spPr>
        <p:txBody>
          <a:bodyPr/>
          <a:lstStyle/>
          <a:p>
            <a:fld id="{0C913308-F349-4B6D-A68A-DD1791B4A57B}" type="slidenum">
              <a:rPr lang="zh-CN" altLang="en-US" smtClean="0"/>
              <a:t>98</a:t>
            </a:fld>
            <a:endParaRPr lang="zh-CN" altLang="en-US" dirty="0"/>
          </a:p>
        </p:txBody>
      </p:sp>
      <p:pic>
        <p:nvPicPr>
          <p:cNvPr id="7" name="Picture 7" descr="v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Gray">
          <a:xfrm>
            <a:off x="323528" y="4077072"/>
            <a:ext cx="1564283" cy="1564283"/>
          </a:xfrm>
          <a:prstGeom prst="rect">
            <a:avLst/>
          </a:prstGeom>
          <a:solidFill>
            <a:schemeClr val="tx1"/>
          </a:solidFill>
          <a:ln w="12700" algn="ctr">
            <a:solidFill>
              <a:schemeClr val="tx1"/>
            </a:solidFill>
            <a:miter lim="800000"/>
            <a:headEnd/>
            <a:tailEnd/>
          </a:ln>
          <a:effectLst>
            <a:outerShdw dist="107763" dir="2700000" algn="ctr" rotWithShape="0">
              <a:schemeClr val="bg2"/>
            </a:outerShdw>
          </a:effectLst>
        </p:spPr>
      </p:pic>
      <p:pic>
        <p:nvPicPr>
          <p:cNvPr id="8" name="Picture 8" descr="original"/>
          <p:cNvPicPr>
            <a:picLocks noChangeAspect="1" noChangeArrowheads="1"/>
          </p:cNvPicPr>
          <p:nvPr/>
        </p:nvPicPr>
        <p:blipFill>
          <a:blip r:embed="rId4" cstate="print">
            <a:lum bright="-12000" contrast="18000"/>
            <a:extLst>
              <a:ext uri="{28A0092B-C50C-407E-A947-70E740481C1C}">
                <a14:useLocalDpi xmlns:a14="http://schemas.microsoft.com/office/drawing/2010/main" val="0"/>
              </a:ext>
            </a:extLst>
          </a:blip>
          <a:srcRect/>
          <a:stretch>
            <a:fillRect/>
          </a:stretch>
        </p:blipFill>
        <p:spPr bwMode="blackGray">
          <a:xfrm>
            <a:off x="1251062" y="4974629"/>
            <a:ext cx="1564283" cy="1564283"/>
          </a:xfrm>
          <a:prstGeom prst="rect">
            <a:avLst/>
          </a:prstGeom>
          <a:solidFill>
            <a:schemeClr val="tx1"/>
          </a:solidFill>
          <a:ln w="12700" algn="ctr">
            <a:solidFill>
              <a:schemeClr val="tx1"/>
            </a:solidFill>
            <a:miter lim="800000"/>
            <a:headEnd/>
            <a:tailEnd/>
          </a:ln>
          <a:effectLst>
            <a:outerShdw dist="107763" dir="2700000" algn="ctr" rotWithShape="0">
              <a:schemeClr val="bg2"/>
            </a:outerShdw>
          </a:effectLst>
        </p:spPr>
      </p:pic>
      <p:pic>
        <p:nvPicPr>
          <p:cNvPr id="9" name="Picture 17" descr="v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Gray">
          <a:xfrm>
            <a:off x="3260675" y="4077072"/>
            <a:ext cx="1581200" cy="1581200"/>
          </a:xfrm>
          <a:prstGeom prst="rect">
            <a:avLst/>
          </a:prstGeom>
          <a:solidFill>
            <a:schemeClr val="tx1"/>
          </a:solidFill>
          <a:ln w="12700" algn="ctr">
            <a:solidFill>
              <a:schemeClr val="tx1"/>
            </a:solidFill>
            <a:miter lim="800000"/>
            <a:headEnd/>
            <a:tailEnd/>
          </a:ln>
          <a:effectLst>
            <a:outerShdw dist="107763" dir="2700000" algn="ctr" rotWithShape="0">
              <a:schemeClr val="bg2"/>
            </a:outerShdw>
          </a:effectLst>
        </p:spPr>
      </p:pic>
      <p:grpSp>
        <p:nvGrpSpPr>
          <p:cNvPr id="11" name="组合 10"/>
          <p:cNvGrpSpPr/>
          <p:nvPr/>
        </p:nvGrpSpPr>
        <p:grpSpPr>
          <a:xfrm>
            <a:off x="4394633" y="4944144"/>
            <a:ext cx="1594768" cy="1594768"/>
            <a:chOff x="304800" y="3733800"/>
            <a:chExt cx="2971800" cy="2971800"/>
          </a:xfrm>
        </p:grpSpPr>
        <p:pic>
          <p:nvPicPr>
            <p:cNvPr id="12" name="Picture 19" descr="v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blackGray">
            <a:xfrm>
              <a:off x="304800" y="3733800"/>
              <a:ext cx="2971800" cy="2971800"/>
            </a:xfrm>
            <a:prstGeom prst="rect">
              <a:avLst/>
            </a:prstGeom>
            <a:solidFill>
              <a:schemeClr val="tx1"/>
            </a:solidFill>
            <a:ln w="12700" algn="ctr">
              <a:solidFill>
                <a:schemeClr val="tx1"/>
              </a:solidFill>
              <a:miter lim="800000"/>
              <a:headEnd/>
              <a:tailEnd/>
            </a:ln>
            <a:effectLst>
              <a:outerShdw dist="107763" dir="2700000" algn="ctr" rotWithShape="0">
                <a:schemeClr val="bg2"/>
              </a:outerShdw>
            </a:effectLst>
          </p:spPr>
        </p:pic>
        <p:pic>
          <p:nvPicPr>
            <p:cNvPr id="13" name="Picture 11"/>
            <p:cNvPicPr>
              <a:picLocks noChangeAspect="1" noChangeArrowheads="1"/>
            </p:cNvPicPr>
            <p:nvPr/>
          </p:nvPicPr>
          <p:blipFill>
            <a:blip r:embed="rId7">
              <a:clrChange>
                <a:clrFrom>
                  <a:srgbClr val="F2F2F2"/>
                </a:clrFrom>
                <a:clrTo>
                  <a:srgbClr val="F2F2F2">
                    <a:alpha val="0"/>
                  </a:srgbClr>
                </a:clrTo>
              </a:clrChange>
              <a:lum bright="-78000"/>
              <a:extLst>
                <a:ext uri="{28A0092B-C50C-407E-A947-70E740481C1C}">
                  <a14:useLocalDpi xmlns:a14="http://schemas.microsoft.com/office/drawing/2010/main" val="0"/>
                </a:ext>
              </a:extLst>
            </a:blip>
            <a:srcRect/>
            <a:stretch>
              <a:fillRect/>
            </a:stretch>
          </p:blipFill>
          <p:spPr bwMode="blackGray">
            <a:xfrm>
              <a:off x="304800" y="3733800"/>
              <a:ext cx="29718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grpSp>
      <p:pic>
        <p:nvPicPr>
          <p:cNvPr id="14" name="Picture 17" descr="g3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blackGray">
          <a:xfrm>
            <a:off x="6415596" y="4077072"/>
            <a:ext cx="1684796" cy="1684796"/>
          </a:xfrm>
          <a:prstGeom prst="rect">
            <a:avLst/>
          </a:prstGeom>
          <a:solidFill>
            <a:schemeClr val="tx1"/>
          </a:solidFill>
          <a:ln w="12700" algn="ctr">
            <a:solidFill>
              <a:schemeClr val="tx1"/>
            </a:solidFill>
            <a:miter lim="800000"/>
            <a:headEnd/>
            <a:tailEnd/>
          </a:ln>
          <a:effectLst>
            <a:outerShdw dist="107763" dir="2700000" algn="ctr" rotWithShape="0">
              <a:schemeClr val="bg2"/>
            </a:outerShdw>
          </a:effectLst>
        </p:spPr>
      </p:pic>
      <p:pic>
        <p:nvPicPr>
          <p:cNvPr id="15"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blackGray">
          <a:xfrm>
            <a:off x="7441728" y="4944144"/>
            <a:ext cx="1594768" cy="1594768"/>
          </a:xfrm>
          <a:prstGeom prst="rect">
            <a:avLst/>
          </a:prstGeom>
          <a:solidFill>
            <a:schemeClr val="tx1"/>
          </a:solidFill>
          <a:ln w="12700" algn="ctr">
            <a:solidFill>
              <a:schemeClr val="tx1"/>
            </a:solidFill>
            <a:miter lim="800000"/>
            <a:headEnd/>
            <a:tailEnd/>
          </a:ln>
          <a:effectLst>
            <a:outerShdw dist="107763" dir="2700000" algn="ctr" rotWithShape="0">
              <a:schemeClr val="bg2"/>
            </a:outerShdw>
          </a:effectLst>
        </p:spPr>
      </p:pic>
      <p:sp>
        <p:nvSpPr>
          <p:cNvPr id="16" name="文本框 15"/>
          <p:cNvSpPr txBox="1"/>
          <p:nvPr/>
        </p:nvSpPr>
        <p:spPr>
          <a:xfrm>
            <a:off x="94346" y="6010424"/>
            <a:ext cx="1152128" cy="461665"/>
          </a:xfrm>
          <a:prstGeom prst="rect">
            <a:avLst/>
          </a:prstGeom>
          <a:noFill/>
        </p:spPr>
        <p:txBody>
          <a:bodyPr wrap="square" rtlCol="0">
            <a:spAutoFit/>
          </a:bodyPr>
          <a:lstStyle/>
          <a:p>
            <a:r>
              <a:rPr lang="zh-CN" altLang="en-US" sz="2400" dirty="0"/>
              <a:t>切割线</a:t>
            </a:r>
          </a:p>
        </p:txBody>
      </p:sp>
      <p:cxnSp>
        <p:nvCxnSpPr>
          <p:cNvPr id="18" name="直接箭头连接符 17"/>
          <p:cNvCxnSpPr/>
          <p:nvPr/>
        </p:nvCxnSpPr>
        <p:spPr>
          <a:xfrm>
            <a:off x="805732" y="5756770"/>
            <a:ext cx="440742" cy="380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178199" y="6055481"/>
            <a:ext cx="1152128" cy="461665"/>
          </a:xfrm>
          <a:prstGeom prst="rect">
            <a:avLst/>
          </a:prstGeom>
          <a:noFill/>
        </p:spPr>
        <p:txBody>
          <a:bodyPr wrap="square" rtlCol="0">
            <a:spAutoFit/>
          </a:bodyPr>
          <a:lstStyle/>
          <a:p>
            <a:r>
              <a:rPr lang="zh-CN" altLang="en-US" sz="2400" dirty="0"/>
              <a:t>重采样</a:t>
            </a:r>
          </a:p>
        </p:txBody>
      </p:sp>
      <p:cxnSp>
        <p:nvCxnSpPr>
          <p:cNvPr id="20" name="直接箭头连接符 19"/>
          <p:cNvCxnSpPr/>
          <p:nvPr/>
        </p:nvCxnSpPr>
        <p:spPr>
          <a:xfrm>
            <a:off x="3889585" y="5801827"/>
            <a:ext cx="440742" cy="3809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993147" y="4064185"/>
            <a:ext cx="1185051" cy="830997"/>
          </a:xfrm>
          <a:prstGeom prst="rect">
            <a:avLst/>
          </a:prstGeom>
          <a:noFill/>
        </p:spPr>
        <p:txBody>
          <a:bodyPr wrap="square" rtlCol="0">
            <a:spAutoFit/>
          </a:bodyPr>
          <a:lstStyle/>
          <a:p>
            <a:pPr algn="ctr"/>
            <a:r>
              <a:rPr lang="zh-CN" altLang="en-US" sz="2400" dirty="0"/>
              <a:t>平面  参数化</a:t>
            </a:r>
          </a:p>
        </p:txBody>
      </p:sp>
      <p:cxnSp>
        <p:nvCxnSpPr>
          <p:cNvPr id="22" name="直接箭头连接符 21"/>
          <p:cNvCxnSpPr/>
          <p:nvPr/>
        </p:nvCxnSpPr>
        <p:spPr>
          <a:xfrm flipV="1">
            <a:off x="2955547" y="4581128"/>
            <a:ext cx="222651" cy="504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061997" y="4091496"/>
            <a:ext cx="1120819" cy="830997"/>
          </a:xfrm>
          <a:prstGeom prst="rect">
            <a:avLst/>
          </a:prstGeom>
          <a:noFill/>
        </p:spPr>
        <p:txBody>
          <a:bodyPr wrap="square" rtlCol="0">
            <a:spAutoFit/>
          </a:bodyPr>
          <a:lstStyle/>
          <a:p>
            <a:pPr algn="ctr"/>
            <a:r>
              <a:rPr lang="zh-CN" altLang="en-US" sz="2400" dirty="0"/>
              <a:t>映射  回网格</a:t>
            </a:r>
          </a:p>
        </p:txBody>
      </p:sp>
      <p:cxnSp>
        <p:nvCxnSpPr>
          <p:cNvPr id="27" name="直接箭头连接符 26"/>
          <p:cNvCxnSpPr/>
          <p:nvPr/>
        </p:nvCxnSpPr>
        <p:spPr>
          <a:xfrm flipV="1">
            <a:off x="6053707" y="4607185"/>
            <a:ext cx="222651" cy="504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066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p>
        </p:txBody>
      </p:sp>
      <p:sp>
        <p:nvSpPr>
          <p:cNvPr id="3" name="内容占位符 2"/>
          <p:cNvSpPr>
            <a:spLocks noGrp="1"/>
          </p:cNvSpPr>
          <p:nvPr>
            <p:ph idx="1"/>
          </p:nvPr>
        </p:nvSpPr>
        <p:spPr/>
        <p:txBody>
          <a:bodyPr/>
          <a:lstStyle/>
          <a:p>
            <a:pPr marL="0" indent="0">
              <a:buNone/>
            </a:pPr>
            <a:r>
              <a:rPr lang="en-US" altLang="zh-CN" dirty="0">
                <a:solidFill>
                  <a:schemeClr val="bg1">
                    <a:lumMod val="50000"/>
                  </a:schemeClr>
                </a:solidFill>
              </a:rPr>
              <a:t>1. </a:t>
            </a:r>
            <a:r>
              <a:rPr lang="zh-CN" altLang="en-US" dirty="0">
                <a:solidFill>
                  <a:schemeClr val="bg1">
                    <a:lumMod val="50000"/>
                  </a:schemeClr>
                </a:solidFill>
              </a:rPr>
              <a:t>基础</a:t>
            </a:r>
            <a:endParaRPr lang="en-US" altLang="zh-CN" dirty="0">
              <a:solidFill>
                <a:schemeClr val="bg1">
                  <a:lumMod val="50000"/>
                </a:schemeClr>
              </a:solidFill>
            </a:endParaRPr>
          </a:p>
          <a:p>
            <a:pPr marL="0" indent="0">
              <a:buNone/>
            </a:pPr>
            <a:r>
              <a:rPr lang="en-US" altLang="zh-CN" dirty="0">
                <a:solidFill>
                  <a:schemeClr val="bg1">
                    <a:lumMod val="50000"/>
                  </a:schemeClr>
                </a:solidFill>
              </a:rPr>
              <a:t>2. </a:t>
            </a:r>
            <a:r>
              <a:rPr lang="zh-CN" altLang="en-US" dirty="0">
                <a:solidFill>
                  <a:schemeClr val="bg1">
                    <a:lumMod val="50000"/>
                  </a:schemeClr>
                </a:solidFill>
              </a:rPr>
              <a:t>网格去噪</a:t>
            </a:r>
          </a:p>
          <a:p>
            <a:pPr marL="0" indent="0">
              <a:buNone/>
            </a:pPr>
            <a:r>
              <a:rPr lang="en-US" altLang="zh-CN" dirty="0">
                <a:solidFill>
                  <a:schemeClr val="bg1">
                    <a:lumMod val="50000"/>
                  </a:schemeClr>
                </a:solidFill>
              </a:rPr>
              <a:t>3. </a:t>
            </a:r>
            <a:r>
              <a:rPr lang="zh-CN" altLang="en-US" dirty="0">
                <a:solidFill>
                  <a:schemeClr val="bg1">
                    <a:lumMod val="50000"/>
                  </a:schemeClr>
                </a:solidFill>
              </a:rPr>
              <a:t>网格简化 </a:t>
            </a:r>
          </a:p>
          <a:p>
            <a:pPr marL="0" indent="0">
              <a:buNone/>
            </a:pPr>
            <a:r>
              <a:rPr lang="en-US" altLang="zh-CN" dirty="0">
                <a:solidFill>
                  <a:schemeClr val="bg1">
                    <a:lumMod val="50000"/>
                  </a:schemeClr>
                </a:solidFill>
              </a:rPr>
              <a:t>4. </a:t>
            </a:r>
            <a:r>
              <a:rPr lang="zh-CN" altLang="en-US" dirty="0">
                <a:solidFill>
                  <a:schemeClr val="bg1">
                    <a:lumMod val="50000"/>
                  </a:schemeClr>
                </a:solidFill>
              </a:rPr>
              <a:t>网格参数化</a:t>
            </a:r>
          </a:p>
          <a:p>
            <a:pPr marL="0" indent="0">
              <a:buNone/>
            </a:pPr>
            <a:r>
              <a:rPr lang="en-US" altLang="zh-CN" dirty="0">
                <a:solidFill>
                  <a:schemeClr val="bg1">
                    <a:lumMod val="50000"/>
                  </a:schemeClr>
                </a:solidFill>
              </a:rPr>
              <a:t>5. </a:t>
            </a:r>
            <a:r>
              <a:rPr lang="zh-CN" altLang="en-US" dirty="0">
                <a:solidFill>
                  <a:schemeClr val="bg1">
                    <a:lumMod val="50000"/>
                  </a:schemeClr>
                </a:solidFill>
              </a:rPr>
              <a:t>重新网格化</a:t>
            </a:r>
          </a:p>
          <a:p>
            <a:pPr marL="0" indent="0">
              <a:buNone/>
            </a:pPr>
            <a:r>
              <a:rPr lang="en-US" altLang="zh-CN" sz="3600" b="1" dirty="0"/>
              <a:t>6. </a:t>
            </a:r>
            <a:r>
              <a:rPr lang="zh-CN" altLang="en-US" sz="3600" b="1" dirty="0"/>
              <a:t>网格编辑</a:t>
            </a:r>
          </a:p>
          <a:p>
            <a:pPr marL="0" indent="0">
              <a:buNone/>
            </a:pPr>
            <a:r>
              <a:rPr lang="en-US" altLang="zh-CN" dirty="0">
                <a:solidFill>
                  <a:schemeClr val="bg1">
                    <a:lumMod val="50000"/>
                  </a:schemeClr>
                </a:solidFill>
              </a:rPr>
              <a:t>7. </a:t>
            </a:r>
            <a:r>
              <a:rPr lang="zh-CN" altLang="en-US" dirty="0">
                <a:solidFill>
                  <a:schemeClr val="bg1">
                    <a:lumMod val="50000"/>
                  </a:schemeClr>
                </a:solidFill>
              </a:rPr>
              <a:t>网格形变</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99</a:t>
            </a:fld>
            <a:endParaRPr lang="zh-CN" altLang="en-US"/>
          </a:p>
        </p:txBody>
      </p:sp>
    </p:spTree>
    <p:extLst>
      <p:ext uri="{BB962C8B-B14F-4D97-AF65-F5344CB8AC3E}">
        <p14:creationId xmlns:p14="http://schemas.microsoft.com/office/powerpoint/2010/main" val="33854360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23278</TotalTime>
  <Words>5056</Words>
  <Application>Microsoft Office PowerPoint</Application>
  <PresentationFormat>全屏显示(4:3)</PresentationFormat>
  <Paragraphs>1138</Paragraphs>
  <Slides>126</Slides>
  <Notes>123</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126</vt:i4>
      </vt:variant>
    </vt:vector>
  </HeadingPairs>
  <TitlesOfParts>
    <vt:vector size="136" baseType="lpstr">
      <vt:lpstr>宋体</vt:lpstr>
      <vt:lpstr>Arial</vt:lpstr>
      <vt:lpstr>Calibri</vt:lpstr>
      <vt:lpstr>Cambria Math</vt:lpstr>
      <vt:lpstr>Helvetica</vt:lpstr>
      <vt:lpstr>Symbol</vt:lpstr>
      <vt:lpstr>Times New Roman</vt:lpstr>
      <vt:lpstr>Wingdings</vt:lpstr>
      <vt:lpstr>Office 主题</vt:lpstr>
      <vt:lpstr>Equation</vt:lpstr>
      <vt:lpstr>第六章 数字几何处理</vt:lpstr>
      <vt:lpstr>提纲</vt:lpstr>
      <vt:lpstr>1.1 几何数字化</vt:lpstr>
      <vt:lpstr>1.1 几何数字化</vt:lpstr>
      <vt:lpstr>1.2 数字几何</vt:lpstr>
      <vt:lpstr>1.2 数字几何</vt:lpstr>
      <vt:lpstr>1.2 数字几何</vt:lpstr>
      <vt:lpstr>1.2 数字几何</vt:lpstr>
      <vt:lpstr>1.2 数字几何</vt:lpstr>
      <vt:lpstr>1.2 数字几何</vt:lpstr>
      <vt:lpstr>1.2 数字几何</vt:lpstr>
      <vt:lpstr>1.2 数字几何</vt:lpstr>
      <vt:lpstr>1.2 数字几何</vt:lpstr>
      <vt:lpstr>1.2 数字几何</vt:lpstr>
      <vt:lpstr>1.2 数字几何</vt:lpstr>
      <vt:lpstr>提纲</vt:lpstr>
      <vt:lpstr>2.1 概念</vt:lpstr>
      <vt:lpstr>2.1 概念</vt:lpstr>
      <vt:lpstr>2.1 概念</vt:lpstr>
      <vt:lpstr>2.2 方法</vt:lpstr>
      <vt:lpstr>2.2 方法</vt:lpstr>
      <vt:lpstr>2.2 方法</vt:lpstr>
      <vt:lpstr>2.2 方法</vt:lpstr>
      <vt:lpstr>2.2 方法</vt:lpstr>
      <vt:lpstr>2.2 方法</vt:lpstr>
      <vt:lpstr>2.2 方法</vt:lpstr>
      <vt:lpstr>2.2 方法</vt:lpstr>
      <vt:lpstr>2.2 方法</vt:lpstr>
      <vt:lpstr>2.2 方法</vt:lpstr>
      <vt:lpstr>2.2 方法</vt:lpstr>
      <vt:lpstr>2.2 方法</vt:lpstr>
      <vt:lpstr>提纲</vt:lpstr>
      <vt:lpstr>3.1 概念</vt:lpstr>
      <vt:lpstr>3.1 概念</vt:lpstr>
      <vt:lpstr>3.1 概念</vt:lpstr>
      <vt:lpstr>3.2 简化方法</vt:lpstr>
      <vt:lpstr>3.2 简化方法</vt:lpstr>
      <vt:lpstr>3.2 简化方法</vt:lpstr>
      <vt:lpstr>3.2 简化方法</vt:lpstr>
      <vt:lpstr>3.2 简化方法</vt:lpstr>
      <vt:lpstr>3.2 简化方法</vt:lpstr>
      <vt:lpstr>3.2 简化方法</vt:lpstr>
      <vt:lpstr>3.2 简化方法</vt:lpstr>
      <vt:lpstr>3.2 简化方法</vt:lpstr>
      <vt:lpstr>3.2 简化方法</vt:lpstr>
      <vt:lpstr>3.2 简化方法</vt:lpstr>
      <vt:lpstr>提纲</vt:lpstr>
      <vt:lpstr>4.1 概念</vt:lpstr>
      <vt:lpstr>4.1 概念</vt:lpstr>
      <vt:lpstr>4.1 概念</vt:lpstr>
      <vt:lpstr>4.1 概念</vt:lpstr>
      <vt:lpstr>4.1 概念</vt:lpstr>
      <vt:lpstr>4.1 概念</vt:lpstr>
      <vt:lpstr>4.1 概念</vt:lpstr>
      <vt:lpstr>4.2 方法</vt:lpstr>
      <vt:lpstr>4.2 方法</vt:lpstr>
      <vt:lpstr>4.2 方法</vt:lpstr>
      <vt:lpstr>4.2 方法</vt:lpstr>
      <vt:lpstr>4.2 方法</vt:lpstr>
      <vt:lpstr>4.2 方法</vt:lpstr>
      <vt:lpstr>4.2 方法</vt:lpstr>
      <vt:lpstr>4.2 方法</vt:lpstr>
      <vt:lpstr>4.2 方法</vt:lpstr>
      <vt:lpstr>4.2 方法</vt:lpstr>
      <vt:lpstr>4.2 方法</vt:lpstr>
      <vt:lpstr>4.2 方法</vt:lpstr>
      <vt:lpstr>4.2 方法</vt:lpstr>
      <vt:lpstr>4.2 方法</vt:lpstr>
      <vt:lpstr>4.2 方法</vt:lpstr>
      <vt:lpstr>4.2 方法</vt:lpstr>
      <vt:lpstr>4.2 方法</vt:lpstr>
      <vt:lpstr>4.2 方法</vt:lpstr>
      <vt:lpstr>4.2 方法</vt:lpstr>
      <vt:lpstr>4.2 方法</vt:lpstr>
      <vt:lpstr>4.2 方法</vt:lpstr>
      <vt:lpstr>4.2 方法</vt:lpstr>
      <vt:lpstr>4.2 方法</vt:lpstr>
      <vt:lpstr>4.2 方法</vt:lpstr>
      <vt:lpstr>4.2 方法</vt:lpstr>
      <vt:lpstr>4.2 方法</vt:lpstr>
      <vt:lpstr>4.2 方法</vt:lpstr>
      <vt:lpstr>4.2 方法</vt:lpstr>
      <vt:lpstr>4.2 方法</vt:lpstr>
      <vt:lpstr>4.2 方法</vt:lpstr>
      <vt:lpstr>提纲</vt:lpstr>
      <vt:lpstr>5.1 概念</vt:lpstr>
      <vt:lpstr>5.1 概念</vt:lpstr>
      <vt:lpstr>5.1 概念</vt:lpstr>
      <vt:lpstr>5.1 概念</vt:lpstr>
      <vt:lpstr>5.2 重新网格化方法</vt:lpstr>
      <vt:lpstr>5.2 重新网格化方法</vt:lpstr>
      <vt:lpstr>5.2 重新网格化方法</vt:lpstr>
      <vt:lpstr>5.2 重新网格化方法</vt:lpstr>
      <vt:lpstr>5.2 重新网格化方法</vt:lpstr>
      <vt:lpstr>5.2 重新网格化方法</vt:lpstr>
      <vt:lpstr>5.2 重新网格化方法</vt:lpstr>
      <vt:lpstr>5.2 重新网格化方法</vt:lpstr>
      <vt:lpstr>5.2 重新网格化方法</vt:lpstr>
      <vt:lpstr>提纲</vt:lpstr>
      <vt:lpstr>6.1 概念</vt:lpstr>
      <vt:lpstr>6.1 概念</vt:lpstr>
      <vt:lpstr>6.2 编辑方法</vt:lpstr>
      <vt:lpstr>6.2 编辑方法</vt:lpstr>
      <vt:lpstr>6.2 编辑方法</vt:lpstr>
      <vt:lpstr>6.2 编辑方法</vt:lpstr>
      <vt:lpstr>6.2 编辑方法</vt:lpstr>
      <vt:lpstr>6.2 编辑方法</vt:lpstr>
      <vt:lpstr>6.2 编辑方法</vt:lpstr>
      <vt:lpstr>6.2 编辑方法</vt:lpstr>
      <vt:lpstr>6.2 编辑方法</vt:lpstr>
      <vt:lpstr>6.2 编辑方法</vt:lpstr>
      <vt:lpstr>6.2 编辑方法</vt:lpstr>
      <vt:lpstr>6.2 编辑方法</vt:lpstr>
      <vt:lpstr>提纲</vt:lpstr>
      <vt:lpstr>7.1 概念</vt:lpstr>
      <vt:lpstr>7.2 方法</vt:lpstr>
      <vt:lpstr>7.2 方法</vt:lpstr>
      <vt:lpstr>7.2 方法</vt:lpstr>
      <vt:lpstr>7.2 方法</vt:lpstr>
      <vt:lpstr>7.2 方法</vt:lpstr>
      <vt:lpstr>7.2 方法</vt:lpstr>
      <vt:lpstr>7.2 方法</vt:lpstr>
      <vt:lpstr>7.2 方法</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ethan</dc:creator>
  <cp:lastModifiedBy>刘 晓丹</cp:lastModifiedBy>
  <cp:revision>1443</cp:revision>
  <dcterms:modified xsi:type="dcterms:W3CDTF">2020-10-18T13:10:30Z</dcterms:modified>
</cp:coreProperties>
</file>